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 ContentType="image/ti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44"/>
  </p:notesMasterIdLst>
  <p:handoutMasterIdLst>
    <p:handoutMasterId r:id="rId45"/>
  </p:handoutMasterIdLst>
  <p:sldIdLst>
    <p:sldId id="296" r:id="rId6"/>
    <p:sldId id="335" r:id="rId7"/>
    <p:sldId id="256" r:id="rId8"/>
    <p:sldId id="257" r:id="rId9"/>
    <p:sldId id="258" r:id="rId10"/>
    <p:sldId id="337" r:id="rId11"/>
    <p:sldId id="260" r:id="rId12"/>
    <p:sldId id="262" r:id="rId13"/>
    <p:sldId id="338" r:id="rId14"/>
    <p:sldId id="298" r:id="rId15"/>
    <p:sldId id="265" r:id="rId16"/>
    <p:sldId id="267" r:id="rId17"/>
    <p:sldId id="299" r:id="rId18"/>
    <p:sldId id="263" r:id="rId19"/>
    <p:sldId id="329" r:id="rId20"/>
    <p:sldId id="286" r:id="rId21"/>
    <p:sldId id="310" r:id="rId22"/>
    <p:sldId id="288" r:id="rId23"/>
    <p:sldId id="311" r:id="rId24"/>
    <p:sldId id="302" r:id="rId25"/>
    <p:sldId id="303" r:id="rId26"/>
    <p:sldId id="275" r:id="rId27"/>
    <p:sldId id="276" r:id="rId28"/>
    <p:sldId id="304" r:id="rId29"/>
    <p:sldId id="305" r:id="rId30"/>
    <p:sldId id="332" r:id="rId31"/>
    <p:sldId id="333" r:id="rId32"/>
    <p:sldId id="306" r:id="rId33"/>
    <p:sldId id="307" r:id="rId34"/>
    <p:sldId id="271" r:id="rId35"/>
    <p:sldId id="339" r:id="rId36"/>
    <p:sldId id="290" r:id="rId37"/>
    <p:sldId id="334" r:id="rId38"/>
    <p:sldId id="292" r:id="rId39"/>
    <p:sldId id="291" r:id="rId40"/>
    <p:sldId id="336" r:id="rId41"/>
    <p:sldId id="270" r:id="rId42"/>
    <p:sldId id="341" r:id="rId43"/>
  </p:sldIdLst>
  <p:sldSz cx="9144000" cy="6858000" type="screen4x3"/>
  <p:notesSz cx="6858000" cy="124777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15:guide id="1" orient="horz" pos="2112"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rk, Janet (NIH/NIMH) [E]" initials="CJ([" lastIdx="9" clrIdx="0">
    <p:extLst/>
  </p:cmAuthor>
  <p:cmAuthor id="2" name="Kelsey King" initials="KK" lastIdx="20" clrIdx="1">
    <p:extLst/>
  </p:cmAuthor>
  <p:cmAuthor id="3" name="Chiara Manzini" initials="CM" lastIdx="6" clrIdx="2">
    <p:extLst/>
  </p:cmAuthor>
  <p:cmAuthor id="4" name="Chiara Manzini" initials="CM [2]" lastIdx="1" clrIdx="3">
    <p:extLst/>
  </p:cmAuthor>
  <p:cmAuthor id="5" name="Chiara Manzini" initials="CM [3]" lastIdx="1" clrIdx="4">
    <p:extLst/>
  </p:cmAuthor>
  <p:cmAuthor id="6" name="Chiara Manzini" initials="CM [4]" lastIdx="1" clrIdx="5">
    <p:extLst/>
  </p:cmAuthor>
  <p:cmAuthor id="7" name="Chiara Manzini" initials="CM [5]" lastIdx="1" clrIdx="6">
    <p:extLst/>
  </p:cmAuthor>
  <p:cmAuthor id="8" name="Chiara Manzini" initials="CM [6]" lastIdx="1" clrIdx="7">
    <p:extLst/>
  </p:cmAuthor>
  <p:cmAuthor id="9" name="Chiara Manzini" initials="CM [7]" lastIdx="1" clrIdx="8">
    <p:extLst/>
  </p:cmAuthor>
  <p:cmAuthor id="10" name="Chiara Manzini" initials="CM [8]" lastIdx="1" clrIdx="9">
    <p:extLst/>
  </p:cmAuthor>
  <p:cmAuthor id="11" name="Chiara Manzini" initials="CM [9]" lastIdx="1" clrIdx="10">
    <p:extLst/>
  </p:cmAuthor>
  <p:cmAuthor id="12" name="Chiara Manzini" initials="CM [10]" lastIdx="1" clrIdx="11">
    <p:extLst/>
  </p:cmAuthor>
  <p:cmAuthor id="13" name="Chiara Manzini" initials="CM [11]" lastIdx="1" clrIdx="12">
    <p:extLst/>
  </p:cmAuthor>
  <p:cmAuthor id="14" name="Chiara Manzini" initials="CM [12]" lastIdx="1" clrIdx="13">
    <p:extLst/>
  </p:cmAuthor>
  <p:cmAuthor id="15" name="Chiara Manzini" initials="CM [13]" lastIdx="1" clrIdx="14">
    <p:extLst/>
  </p:cmAuthor>
  <p:cmAuthor id="16" name="Chiara Manzini" initials="CM [14]" lastIdx="1" clrIdx="15">
    <p:extLst/>
  </p:cmAuthor>
  <p:cmAuthor id="17" name="Chiara Manzini" initials="CM [15]" lastIdx="1" clrIdx="16">
    <p:extLst/>
  </p:cmAuthor>
  <p:cmAuthor id="18" name="Coolen, Joanna" initials="CJ" lastIdx="7" clrIdx="17">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6715"/>
    <p:restoredTop sz="80974" autoAdjust="0"/>
  </p:normalViewPr>
  <p:slideViewPr>
    <p:cSldViewPr snapToGrid="0" snapToObjects="1">
      <p:cViewPr varScale="1">
        <p:scale>
          <a:sx n="84" d="100"/>
          <a:sy n="84" d="100"/>
        </p:scale>
        <p:origin x="1866" y="78"/>
      </p:cViewPr>
      <p:guideLst>
        <p:guide orient="horz" pos="2112"/>
        <p:guide pos="2880"/>
      </p:guideLst>
    </p:cSldViewPr>
  </p:slideViewPr>
  <p:notesTextViewPr>
    <p:cViewPr>
      <p:scale>
        <a:sx n="100" d="100"/>
        <a:sy n="100" d="100"/>
      </p:scale>
      <p:origin x="0" y="0"/>
    </p:cViewPr>
  </p:notesTextViewPr>
  <p:sorterViewPr>
    <p:cViewPr>
      <p:scale>
        <a:sx n="114" d="100"/>
        <a:sy n="114" d="100"/>
      </p:scale>
      <p:origin x="0" y="0"/>
    </p:cViewPr>
  </p:sorterViewPr>
  <p:notesViewPr>
    <p:cSldViewPr snapToGrid="0" snapToObjects="1">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18"/>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R&amp;D</c:v>
                </c:pt>
              </c:strCache>
            </c:strRef>
          </c:tx>
          <c:spPr>
            <a:solidFill>
              <a:srgbClr val="17375E"/>
            </a:solidFill>
            <a:ln w="12700" cap="flat">
              <a:noFill/>
              <a:miter lim="400000"/>
            </a:ln>
            <a:effectLst>
              <a:outerShdw blurRad="254000" algn="tl">
                <a:srgbClr val="000000">
                  <a:alpha val="20000"/>
                </a:srgbClr>
              </a:outerShdw>
            </a:effectLst>
          </c:spPr>
          <c:dPt>
            <c:idx val="0"/>
            <c:bubble3D val="0"/>
            <c:explosion val="1"/>
            <c:extLst>
              <c:ext xmlns:c16="http://schemas.microsoft.com/office/drawing/2014/chart" uri="{C3380CC4-5D6E-409C-BE32-E72D297353CC}">
                <c16:uniqueId val="{00000000-84CE-924C-8720-C0543927E84B}"/>
              </c:ext>
            </c:extLst>
          </c:dPt>
          <c:dPt>
            <c:idx val="1"/>
            <c:bubble3D val="0"/>
            <c:spPr>
              <a:solidFill>
                <a:srgbClr val="265A9A"/>
              </a:solidFill>
              <a:ln w="12700" cap="flat">
                <a:noFill/>
                <a:miter lim="400000"/>
              </a:ln>
              <a:effectLst>
                <a:outerShdw blurRad="254000" algn="tl">
                  <a:srgbClr val="000000">
                    <a:alpha val="20000"/>
                  </a:srgbClr>
                </a:outerShdw>
              </a:effectLst>
            </c:spPr>
            <c:extLst>
              <c:ext xmlns:c16="http://schemas.microsoft.com/office/drawing/2014/chart" uri="{C3380CC4-5D6E-409C-BE32-E72D297353CC}">
                <c16:uniqueId val="{00000002-84CE-924C-8720-C0543927E84B}"/>
              </c:ext>
            </c:extLst>
          </c:dPt>
          <c:dPt>
            <c:idx val="2"/>
            <c:bubble3D val="0"/>
            <c:spPr>
              <a:solidFill>
                <a:srgbClr val="558ED5"/>
              </a:solidFill>
              <a:ln w="12700" cap="flat">
                <a:noFill/>
                <a:miter lim="400000"/>
              </a:ln>
              <a:effectLst>
                <a:outerShdw blurRad="254000" algn="tl">
                  <a:srgbClr val="000000">
                    <a:alpha val="20000"/>
                  </a:srgbClr>
                </a:outerShdw>
              </a:effectLst>
            </c:spPr>
            <c:extLst>
              <c:ext xmlns:c16="http://schemas.microsoft.com/office/drawing/2014/chart" uri="{C3380CC4-5D6E-409C-BE32-E72D297353CC}">
                <c16:uniqueId val="{00000004-84CE-924C-8720-C0543927E84B}"/>
              </c:ext>
            </c:extLst>
          </c:dPt>
          <c:cat>
            <c:strRef>
              <c:f>Sheet1!$B$1:$D$1</c:f>
              <c:strCache>
                <c:ptCount val="3"/>
                <c:pt idx="0">
                  <c:v>Academia</c:v>
                </c:pt>
                <c:pt idx="1">
                  <c:v>Private, for-profit</c:v>
                </c:pt>
                <c:pt idx="2">
                  <c:v>Government</c:v>
                </c:pt>
              </c:strCache>
            </c:strRef>
          </c:cat>
          <c:val>
            <c:numRef>
              <c:f>Sheet1!$B$2:$D$2</c:f>
              <c:numCache>
                <c:formatCode>General</c:formatCode>
                <c:ptCount val="3"/>
                <c:pt idx="0">
                  <c:v>137000</c:v>
                </c:pt>
                <c:pt idx="1">
                  <c:v>124000</c:v>
                </c:pt>
                <c:pt idx="2">
                  <c:v>31000</c:v>
                </c:pt>
              </c:numCache>
            </c:numRef>
          </c:val>
          <c:extLst>
            <c:ext xmlns:c16="http://schemas.microsoft.com/office/drawing/2014/chart" uri="{C3380CC4-5D6E-409C-BE32-E72D297353CC}">
              <c16:uniqueId val="{00000005-84CE-924C-8720-C0543927E84B}"/>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896BEEB-ACDB-4A0E-9AF4-8E608E7E49B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7312552-9233-44D5-8DDA-976063D8407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A31114-140E-4262-AF4E-4341810C6D20}" type="datetimeFigureOut">
              <a:rPr lang="en-US" smtClean="0"/>
              <a:t>1/9/2019</a:t>
            </a:fld>
            <a:endParaRPr lang="en-US"/>
          </a:p>
        </p:txBody>
      </p:sp>
      <p:sp>
        <p:nvSpPr>
          <p:cNvPr id="4" name="Footer Placeholder 3">
            <a:extLst>
              <a:ext uri="{FF2B5EF4-FFF2-40B4-BE49-F238E27FC236}">
                <a16:creationId xmlns:a16="http://schemas.microsoft.com/office/drawing/2014/main" id="{B00EF225-2F7B-4B93-AA2B-A1E7922A477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0D55238-7E99-464D-A249-5914EE3E0F9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E4D116-32F5-489A-9706-AE1E6A09C55F}" type="slidenum">
              <a:rPr lang="en-US" smtClean="0"/>
              <a:t>‹#›</a:t>
            </a:fld>
            <a:endParaRPr lang="en-US"/>
          </a:p>
        </p:txBody>
      </p:sp>
    </p:spTree>
    <p:extLst>
      <p:ext uri="{BB962C8B-B14F-4D97-AF65-F5344CB8AC3E}">
        <p14:creationId xmlns:p14="http://schemas.microsoft.com/office/powerpoint/2010/main" val="24060008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3" name="Shape 143"/>
          <p:cNvSpPr>
            <a:spLocks noGrp="1" noRot="1" noChangeAspect="1"/>
          </p:cNvSpPr>
          <p:nvPr>
            <p:ph type="sldImg"/>
          </p:nvPr>
        </p:nvSpPr>
        <p:spPr>
          <a:xfrm>
            <a:off x="1143000" y="685800"/>
            <a:ext cx="4572000" cy="3429000"/>
          </a:xfrm>
          <a:prstGeom prst="rect">
            <a:avLst/>
          </a:prstGeom>
        </p:spPr>
        <p:txBody>
          <a:bodyPr/>
          <a:lstStyle/>
          <a:p>
            <a:endParaRPr/>
          </a:p>
        </p:txBody>
      </p:sp>
      <p:sp>
        <p:nvSpPr>
          <p:cNvPr id="144" name="Shape 144"/>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665894722"/>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biosciencecareers.org/"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cheekyscientist.com/"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defTabSz="914400" eaLnBrk="1" fontAlgn="auto" latinLnBrk="0" hangingPunct="1">
              <a:lnSpc>
                <a:spcPct val="100000"/>
              </a:lnSpc>
              <a:spcBef>
                <a:spcPts val="0"/>
              </a:spcBef>
              <a:spcAft>
                <a:spcPts val="0"/>
              </a:spcAft>
              <a:buClrTx/>
              <a:buSzTx/>
              <a:buFont typeface="Arial"/>
              <a:buChar char="•"/>
              <a:tabLst/>
              <a:defRPr sz="1000">
                <a:solidFill>
                  <a:srgbClr val="333333"/>
                </a:solidFill>
                <a:latin typeface="Arial"/>
                <a:ea typeface="Arial"/>
                <a:cs typeface="Arial"/>
                <a:sym typeface="Arial"/>
              </a:defRPr>
            </a:pPr>
            <a:r>
              <a:rPr lang="en-US" sz="1200" baseline="0" dirty="0"/>
              <a:t>In presenting this toolkit, the presenter can choose what to show and discuss in detail depending on the interest of the audience.</a:t>
            </a:r>
          </a:p>
          <a:p>
            <a:pPr marL="171450" marR="0" indent="-171450" defTabSz="914400" eaLnBrk="1" fontAlgn="auto" latinLnBrk="0" hangingPunct="1">
              <a:lnSpc>
                <a:spcPct val="100000"/>
              </a:lnSpc>
              <a:spcBef>
                <a:spcPts val="0"/>
              </a:spcBef>
              <a:spcAft>
                <a:spcPts val="0"/>
              </a:spcAft>
              <a:buClrTx/>
              <a:buSzTx/>
              <a:buFont typeface="Arial"/>
              <a:buChar char="•"/>
              <a:tabLst/>
              <a:defRPr sz="1000">
                <a:solidFill>
                  <a:srgbClr val="333333"/>
                </a:solidFill>
                <a:latin typeface="Arial"/>
                <a:ea typeface="Arial"/>
                <a:cs typeface="Arial"/>
                <a:sym typeface="Arial"/>
              </a:defRPr>
            </a:pPr>
            <a:r>
              <a:rPr lang="en-US" sz="1200" baseline="0" dirty="0"/>
              <a:t>As an individual user, you can skip section 3 or 4 if you want.</a:t>
            </a:r>
            <a:endParaRPr lang="en-US" sz="1200" dirty="0"/>
          </a:p>
        </p:txBody>
      </p:sp>
    </p:spTree>
    <p:extLst>
      <p:ext uri="{BB962C8B-B14F-4D97-AF65-F5344CB8AC3E}">
        <p14:creationId xmlns:p14="http://schemas.microsoft.com/office/powerpoint/2010/main" val="156746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Shape 223"/>
          <p:cNvSpPr>
            <a:spLocks noGrp="1" noRot="1" noChangeAspect="1"/>
          </p:cNvSpPr>
          <p:nvPr>
            <p:ph type="sldImg"/>
          </p:nvPr>
        </p:nvSpPr>
        <p:spPr>
          <a:prstGeom prst="rect">
            <a:avLst/>
          </a:prstGeom>
        </p:spPr>
        <p:txBody>
          <a:bodyPr/>
          <a:lstStyle/>
          <a:p>
            <a:endParaRPr/>
          </a:p>
        </p:txBody>
      </p:sp>
      <p:sp>
        <p:nvSpPr>
          <p:cNvPr id="224" name="Shape 224"/>
          <p:cNvSpPr>
            <a:spLocks noGrp="1"/>
          </p:cNvSpPr>
          <p:nvPr>
            <p:ph type="body" sz="quarter" idx="1"/>
          </p:nvPr>
        </p:nvSpPr>
        <p:spPr>
          <a:prstGeom prst="rect">
            <a:avLst/>
          </a:prstGeom>
        </p:spPr>
        <p:txBody>
          <a:bodyPr/>
          <a:lstStyle/>
          <a:p>
            <a:pPr marL="171450" indent="-171450">
              <a:buFont typeface="Arial" charset="0"/>
              <a:buChar char="•"/>
              <a:defRPr sz="1000">
                <a:solidFill>
                  <a:srgbClr val="333333"/>
                </a:solidFill>
                <a:latin typeface="Arial"/>
                <a:ea typeface="Arial"/>
                <a:cs typeface="Arial"/>
                <a:sym typeface="Arial"/>
              </a:defRPr>
            </a:pPr>
            <a:r>
              <a:rPr lang="en-US" sz="1000" dirty="0">
                <a:latin typeface="Arial"/>
                <a:ea typeface="Arial" charset="0"/>
                <a:cs typeface="Arial"/>
              </a:rPr>
              <a:t>It takes time to find a new position/career path and you do not need the additional anxiety of not having enough time to do so. Start early to</a:t>
            </a:r>
            <a:r>
              <a:rPr lang="en-US" sz="1000" baseline="0" dirty="0">
                <a:latin typeface="Arial"/>
                <a:ea typeface="Arial" charset="0"/>
                <a:cs typeface="Arial"/>
              </a:rPr>
              <a:t> consider what you would like to do and how to get there.</a:t>
            </a:r>
            <a:endParaRPr lang="en-US" dirty="0"/>
          </a:p>
          <a:p>
            <a:pPr marL="171450" marR="0" indent="-171450" defTabSz="914400" eaLnBrk="1" fontAlgn="auto" latinLnBrk="0" hangingPunct="1">
              <a:lnSpc>
                <a:spcPct val="100000"/>
              </a:lnSpc>
              <a:spcBef>
                <a:spcPts val="0"/>
              </a:spcBef>
              <a:spcAft>
                <a:spcPts val="0"/>
              </a:spcAft>
              <a:buClrTx/>
              <a:buSzTx/>
              <a:buFont typeface="Arial" charset="0"/>
              <a:buChar char="•"/>
              <a:tabLst/>
              <a:defRPr sz="1000">
                <a:solidFill>
                  <a:srgbClr val="333333"/>
                </a:solidFill>
                <a:latin typeface="Arial"/>
                <a:ea typeface="Arial"/>
                <a:cs typeface="Arial"/>
                <a:sym typeface="Arial"/>
              </a:defRPr>
            </a:pPr>
            <a:r>
              <a:rPr lang="en-US" dirty="0"/>
              <a:t>An academic career might look like the obvious option, but your view might be influenced by confirmation bias.</a:t>
            </a:r>
          </a:p>
          <a:p>
            <a:pPr marL="171450" indent="-171450" algn="l">
              <a:buFont typeface="Arial" charset="0"/>
              <a:buChar char="•"/>
              <a:defRPr sz="1000">
                <a:solidFill>
                  <a:srgbClr val="333333"/>
                </a:solidFill>
                <a:latin typeface="Arial"/>
                <a:ea typeface="Arial"/>
                <a:cs typeface="Arial"/>
                <a:sym typeface="Arial"/>
              </a:defRPr>
            </a:pPr>
            <a:endParaRPr lang="en-US" dirty="0"/>
          </a:p>
          <a:p>
            <a:pPr>
              <a:defRPr sz="1000">
                <a:solidFill>
                  <a:srgbClr val="333333"/>
                </a:solidFill>
                <a:latin typeface="Arial"/>
                <a:ea typeface="Arial"/>
                <a:cs typeface="Arial"/>
                <a:sym typeface="Arial"/>
              </a:defRPr>
            </a:pP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Shape 240"/>
          <p:cNvSpPr>
            <a:spLocks noGrp="1" noRot="1" noChangeAspect="1"/>
          </p:cNvSpPr>
          <p:nvPr>
            <p:ph type="sldImg"/>
          </p:nvPr>
        </p:nvSpPr>
        <p:spPr>
          <a:prstGeom prst="rect">
            <a:avLst/>
          </a:prstGeom>
        </p:spPr>
        <p:txBody>
          <a:bodyPr/>
          <a:lstStyle/>
          <a:p>
            <a:endParaRPr/>
          </a:p>
        </p:txBody>
      </p:sp>
      <p:sp>
        <p:nvSpPr>
          <p:cNvPr id="241" name="Shape 241"/>
          <p:cNvSpPr>
            <a:spLocks noGrp="1"/>
          </p:cNvSpPr>
          <p:nvPr>
            <p:ph type="body" sz="quarter" idx="1"/>
          </p:nvPr>
        </p:nvSpPr>
        <p:spPr>
          <a:prstGeom prst="rect">
            <a:avLst/>
          </a:prstGeom>
        </p:spPr>
        <p:txBody>
          <a:bodyPr/>
          <a:lstStyle/>
          <a:p>
            <a:pPr marL="171450" indent="-171450">
              <a:buFont typeface="Arial"/>
              <a:buChar char="•"/>
              <a:defRPr sz="1000">
                <a:solidFill>
                  <a:srgbClr val="333333"/>
                </a:solidFill>
                <a:latin typeface="Arial"/>
                <a:ea typeface="Arial"/>
                <a:cs typeface="Arial"/>
                <a:sym typeface="Arial"/>
              </a:defRPr>
            </a:pPr>
            <a:r>
              <a:rPr lang="en-US" noProof="0" dirty="0"/>
              <a:t>Networking is pivotal in career transitions.</a:t>
            </a:r>
            <a:r>
              <a:rPr lang="en-US" baseline="0" noProof="0" dirty="0"/>
              <a:t> </a:t>
            </a:r>
            <a:r>
              <a:rPr lang="en-US" noProof="0" dirty="0"/>
              <a:t>Through</a:t>
            </a:r>
            <a:r>
              <a:rPr lang="en-US" baseline="0" noProof="0" dirty="0"/>
              <a:t> networking, you will receive important tips and advice for you to understand where positions are open and the work environment/culture of the different sectors you are considering.</a:t>
            </a:r>
          </a:p>
          <a:p>
            <a:pPr>
              <a:defRPr sz="1000">
                <a:solidFill>
                  <a:srgbClr val="333333"/>
                </a:solidFill>
                <a:latin typeface="Arial"/>
                <a:ea typeface="Arial"/>
                <a:cs typeface="Arial"/>
                <a:sym typeface="Arial"/>
              </a:defRPr>
            </a:pPr>
            <a:endParaRPr lang="en-US" baseline="0" noProof="0" dirty="0"/>
          </a:p>
          <a:p>
            <a:pPr marL="171450" indent="-171450">
              <a:buFont typeface="Arial"/>
              <a:buChar char="•"/>
              <a:defRPr sz="1000">
                <a:solidFill>
                  <a:srgbClr val="333333"/>
                </a:solidFill>
                <a:latin typeface="Arial"/>
                <a:ea typeface="Arial"/>
                <a:cs typeface="Arial"/>
                <a:sym typeface="Arial"/>
              </a:defRPr>
            </a:pPr>
            <a:r>
              <a:rPr lang="en-US" baseline="0" noProof="0" dirty="0"/>
              <a:t>Start by expanding your network on LinkedIn:</a:t>
            </a:r>
          </a:p>
          <a:p>
            <a:pPr marL="228600" indent="-228600">
              <a:buAutoNum type="arabicParenR"/>
              <a:defRPr sz="1000">
                <a:solidFill>
                  <a:srgbClr val="333333"/>
                </a:solidFill>
                <a:latin typeface="Arial"/>
                <a:ea typeface="Arial"/>
                <a:cs typeface="Arial"/>
                <a:sym typeface="Arial"/>
              </a:defRPr>
            </a:pPr>
            <a:r>
              <a:rPr lang="en-US" baseline="0" noProof="0" dirty="0"/>
              <a:t>Ask your first grade contacts to introduce you to their contacts working in the business you are interested in</a:t>
            </a:r>
          </a:p>
          <a:p>
            <a:pPr marL="228600" indent="-228600">
              <a:buAutoNum type="arabicParenR"/>
              <a:defRPr sz="1000">
                <a:solidFill>
                  <a:srgbClr val="333333"/>
                </a:solidFill>
                <a:latin typeface="Arial"/>
                <a:ea typeface="Arial"/>
                <a:cs typeface="Arial"/>
                <a:sym typeface="Arial"/>
              </a:defRPr>
            </a:pPr>
            <a:r>
              <a:rPr lang="en-US" baseline="0" noProof="0" dirty="0"/>
              <a:t>Search for alumni of your undergraduate or PhD university.</a:t>
            </a:r>
          </a:p>
          <a:p>
            <a:pPr>
              <a:defRPr sz="1000">
                <a:solidFill>
                  <a:srgbClr val="333333"/>
                </a:solidFill>
                <a:latin typeface="Arial"/>
                <a:ea typeface="Arial"/>
                <a:cs typeface="Arial"/>
                <a:sym typeface="Arial"/>
              </a:defRPr>
            </a:pPr>
            <a:r>
              <a:rPr lang="en-US" baseline="0" noProof="0" dirty="0"/>
              <a:t>3)</a:t>
            </a:r>
            <a:r>
              <a:rPr lang="en-US" noProof="0" dirty="0"/>
              <a:t> </a:t>
            </a:r>
            <a:r>
              <a:rPr lang="en-US" baseline="0" noProof="0" dirty="0"/>
              <a:t> Be proactive and ask them for an informal chat to find out what skill set they had when they started, what requirements their jobs have, </a:t>
            </a:r>
            <a:r>
              <a:rPr lang="en-US" baseline="0" noProof="0" dirty="0" err="1"/>
              <a:t>etc</a:t>
            </a:r>
            <a:r>
              <a:rPr lang="en-US" baseline="0" noProof="0" dirty="0"/>
              <a:t>…</a:t>
            </a:r>
          </a:p>
          <a:p>
            <a:pPr marL="0" indent="0">
              <a:buNone/>
              <a:defRPr sz="1000">
                <a:solidFill>
                  <a:srgbClr val="333333"/>
                </a:solidFill>
                <a:latin typeface="Arial"/>
                <a:ea typeface="Arial"/>
                <a:cs typeface="Arial"/>
                <a:sym typeface="Arial"/>
              </a:defRPr>
            </a:pPr>
            <a:endParaRPr lang="en-US" baseline="0" noProof="0" dirty="0"/>
          </a:p>
          <a:p>
            <a:pPr marL="171450" indent="-171450">
              <a:buFont typeface="Arial"/>
              <a:buChar char="•"/>
              <a:defRPr sz="1000">
                <a:solidFill>
                  <a:srgbClr val="333333"/>
                </a:solidFill>
                <a:latin typeface="Arial"/>
                <a:ea typeface="Arial"/>
                <a:cs typeface="Arial"/>
                <a:sym typeface="Arial"/>
              </a:defRPr>
            </a:pPr>
            <a:r>
              <a:rPr lang="en-US" baseline="0" noProof="0" dirty="0"/>
              <a:t>Attend career open days, career conferences, and other career development events to get tips and meet people who have been or are in your shoes. The Society for Neuroscience Annual Meeting has a Career Networking event on Saturday evening during the meeting and multiple Professional Development Workshops.</a:t>
            </a:r>
          </a:p>
          <a:p>
            <a:pPr marL="171450" indent="-171450">
              <a:buFont typeface="Arial"/>
              <a:buChar char="•"/>
              <a:defRPr sz="1000">
                <a:solidFill>
                  <a:srgbClr val="333333"/>
                </a:solidFill>
                <a:latin typeface="Arial"/>
                <a:ea typeface="Arial"/>
                <a:cs typeface="Arial"/>
                <a:sym typeface="Arial"/>
              </a:defRPr>
            </a:pPr>
            <a:endParaRPr lang="en-US" baseline="0" noProof="0" dirty="0"/>
          </a:p>
          <a:p>
            <a:pPr marL="171450" indent="-171450">
              <a:buFont typeface="Arial"/>
              <a:buChar char="•"/>
              <a:defRPr sz="1000">
                <a:solidFill>
                  <a:srgbClr val="333333"/>
                </a:solidFill>
                <a:latin typeface="Arial"/>
                <a:ea typeface="Arial"/>
                <a:cs typeface="Arial"/>
                <a:sym typeface="Arial"/>
              </a:defRPr>
            </a:pPr>
            <a:r>
              <a:rPr lang="en-US" noProof="0" dirty="0"/>
              <a:t>If your institution does not have a postdoc office or career service office, organize</a:t>
            </a:r>
            <a:r>
              <a:rPr lang="en-US" baseline="0" noProof="0" dirty="0"/>
              <a:t> with other postdocs</a:t>
            </a:r>
            <a:r>
              <a:rPr lang="en-US" noProof="0" dirty="0"/>
              <a:t> and senior graduate students to</a:t>
            </a:r>
            <a:r>
              <a:rPr lang="en-US" baseline="0" noProof="0" dirty="0"/>
              <a:t> set up a career development speaker series. Often you can ask the university to fund this.</a:t>
            </a:r>
          </a:p>
          <a:p>
            <a:pPr marL="171450" indent="-171450">
              <a:buFont typeface="Arial"/>
              <a:buChar char="•"/>
              <a:defRPr sz="1000">
                <a:solidFill>
                  <a:srgbClr val="333333"/>
                </a:solidFill>
                <a:latin typeface="Arial"/>
                <a:ea typeface="Arial"/>
                <a:cs typeface="Arial"/>
                <a:sym typeface="Arial"/>
              </a:defRPr>
            </a:pPr>
            <a:endParaRPr lang="en-US" baseline="0" noProof="0" dirty="0"/>
          </a:p>
          <a:p>
            <a:pPr marL="171450" indent="-171450">
              <a:buFont typeface="Arial"/>
              <a:buChar char="•"/>
              <a:defRPr sz="1000">
                <a:solidFill>
                  <a:srgbClr val="333333"/>
                </a:solidFill>
                <a:latin typeface="Arial"/>
                <a:ea typeface="Arial"/>
                <a:cs typeface="Arial"/>
                <a:sym typeface="Arial"/>
              </a:defRPr>
            </a:pPr>
            <a:r>
              <a:rPr lang="en-US" baseline="0" noProof="0" dirty="0"/>
              <a:t>Useful online </a:t>
            </a:r>
            <a:r>
              <a:rPr lang="en-US" noProof="0" dirty="0"/>
              <a:t>resources</a:t>
            </a:r>
            <a:r>
              <a:rPr lang="en-US" baseline="0" noProof="0" dirty="0"/>
              <a:t>:</a:t>
            </a:r>
          </a:p>
          <a:p>
            <a:pPr marL="0" indent="0">
              <a:buFont typeface="Arial"/>
              <a:buNone/>
              <a:defRPr sz="1000">
                <a:solidFill>
                  <a:srgbClr val="333333"/>
                </a:solidFill>
                <a:latin typeface="Arial"/>
                <a:ea typeface="Arial"/>
                <a:cs typeface="Arial"/>
                <a:sym typeface="Arial"/>
              </a:defRPr>
            </a:pPr>
            <a:r>
              <a:rPr lang="en-US" baseline="0" noProof="0" dirty="0" err="1"/>
              <a:t>SfN</a:t>
            </a:r>
            <a:r>
              <a:rPr lang="en-US" baseline="0" noProof="0" dirty="0"/>
              <a:t> Neuronline https://neuronline.sfn.org/</a:t>
            </a:r>
          </a:p>
          <a:p>
            <a:pPr marL="0" marR="0" lvl="1" indent="0" defTabSz="914400" eaLnBrk="1" fontAlgn="auto" latinLnBrk="0" hangingPunct="1">
              <a:lnSpc>
                <a:spcPct val="100000"/>
              </a:lnSpc>
              <a:spcBef>
                <a:spcPts val="0"/>
              </a:spcBef>
              <a:spcAft>
                <a:spcPts val="0"/>
              </a:spcAft>
              <a:buClrTx/>
              <a:buSzTx/>
              <a:buFontTx/>
              <a:buNone/>
              <a:tabLst/>
              <a:defRPr sz="1000">
                <a:solidFill>
                  <a:srgbClr val="333333"/>
                </a:solidFill>
                <a:latin typeface="Arial"/>
                <a:ea typeface="Arial"/>
                <a:cs typeface="Arial"/>
                <a:sym typeface="Arial"/>
              </a:defRPr>
            </a:pPr>
            <a:r>
              <a:rPr lang="en-US" noProof="0" dirty="0"/>
              <a:t>Online courses on leadership and many other</a:t>
            </a:r>
            <a:r>
              <a:rPr lang="en-US" baseline="0" noProof="0" dirty="0"/>
              <a:t> relevant topics </a:t>
            </a:r>
            <a:r>
              <a:rPr lang="en-US" noProof="0" dirty="0"/>
              <a:t>on LinkedIn, EdX, Coursera, </a:t>
            </a:r>
            <a:r>
              <a:rPr lang="en-US" noProof="0" dirty="0" err="1"/>
              <a:t>etc</a:t>
            </a:r>
            <a:r>
              <a:rPr lang="en-US" noProof="0" dirty="0"/>
              <a:t>…</a:t>
            </a:r>
          </a:p>
          <a:p>
            <a:pPr marL="0" marR="0" lvl="1" indent="0" defTabSz="914400" eaLnBrk="1" fontAlgn="auto" latinLnBrk="0" hangingPunct="1">
              <a:lnSpc>
                <a:spcPct val="100000"/>
              </a:lnSpc>
              <a:spcBef>
                <a:spcPts val="0"/>
              </a:spcBef>
              <a:spcAft>
                <a:spcPts val="0"/>
              </a:spcAft>
              <a:buClrTx/>
              <a:buSzTx/>
              <a:buFontTx/>
              <a:buNone/>
              <a:tabLst/>
              <a:defRPr sz="1000">
                <a:solidFill>
                  <a:srgbClr val="333333"/>
                </a:solidFill>
                <a:latin typeface="Arial"/>
                <a:ea typeface="Arial"/>
                <a:cs typeface="Arial"/>
                <a:sym typeface="Arial"/>
              </a:defRPr>
            </a:pPr>
            <a:r>
              <a:rPr lang="en-US" noProof="0" dirty="0"/>
              <a:t>Professional blogs like Bioscience Careers (</a:t>
            </a:r>
            <a:r>
              <a:rPr lang="en-US" u="sng" noProof="0" dirty="0">
                <a:solidFill>
                  <a:srgbClr val="0000FF"/>
                </a:solidFill>
                <a:uFill>
                  <a:solidFill>
                    <a:srgbClr val="0000FF"/>
                  </a:solidFill>
                </a:uFill>
                <a:hlinkClick r:id="rId3"/>
              </a:rPr>
              <a:t>http://biosciencecareers.org/</a:t>
            </a:r>
            <a:r>
              <a:rPr lang="en-US" noProof="0" dirty="0"/>
              <a:t>) or Cheeky Scientist (</a:t>
            </a:r>
            <a:r>
              <a:rPr lang="en-US" u="sng" noProof="0" dirty="0">
                <a:solidFill>
                  <a:srgbClr val="0000FF"/>
                </a:solidFill>
                <a:uFill>
                  <a:solidFill>
                    <a:srgbClr val="0000FF"/>
                  </a:solidFill>
                </a:uFill>
                <a:hlinkClick r:id="rId4"/>
              </a:rPr>
              <a:t>https://cheekyscientist.com/</a:t>
            </a:r>
            <a:r>
              <a:rPr lang="en-US" noProof="0" dirty="0"/>
              <a:t>). </a:t>
            </a:r>
          </a:p>
          <a:p>
            <a:pPr marL="0" indent="0">
              <a:buNone/>
              <a:defRPr sz="1000">
                <a:solidFill>
                  <a:srgbClr val="333333"/>
                </a:solidFill>
                <a:latin typeface="Arial"/>
                <a:ea typeface="Arial"/>
                <a:cs typeface="Arial"/>
                <a:sym typeface="Arial"/>
              </a:defRPr>
            </a:pPr>
            <a:endParaRPr lang="sv-SE" baseline="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a:spLocks noGrp="1" noRot="1" noChangeAspect="1"/>
          </p:cNvSpPr>
          <p:nvPr>
            <p:ph type="sldImg"/>
          </p:nvPr>
        </p:nvSpPr>
        <p:spPr>
          <a:prstGeom prst="rect">
            <a:avLst/>
          </a:prstGeom>
        </p:spPr>
        <p:txBody>
          <a:bodyPr/>
          <a:lstStyle/>
          <a:p>
            <a:endParaRPr/>
          </a:p>
        </p:txBody>
      </p:sp>
      <p:sp>
        <p:nvSpPr>
          <p:cNvPr id="153" name="Shape 153"/>
          <p:cNvSpPr>
            <a:spLocks noGrp="1"/>
          </p:cNvSpPr>
          <p:nvPr>
            <p:ph type="body" sz="quarter" idx="1"/>
          </p:nvPr>
        </p:nvSpPr>
        <p:spPr>
          <a:prstGeom prst="rect">
            <a:avLst/>
          </a:prstGeom>
        </p:spPr>
        <p:txBody>
          <a:bodyPr/>
          <a:lstStyle/>
          <a:p>
            <a:pPr marL="0" marR="0" indent="0" defTabSz="914400" eaLnBrk="1" fontAlgn="auto" latinLnBrk="0" hangingPunct="1">
              <a:lnSpc>
                <a:spcPct val="100000"/>
              </a:lnSpc>
              <a:spcBef>
                <a:spcPts val="0"/>
              </a:spcBef>
              <a:spcAft>
                <a:spcPts val="0"/>
              </a:spcAft>
              <a:buClrTx/>
              <a:buSzTx/>
              <a:buFontTx/>
              <a:buNone/>
              <a:tabLst/>
              <a:defRPr sz="1000">
                <a:solidFill>
                  <a:srgbClr val="333333"/>
                </a:solidFill>
                <a:latin typeface="Arial"/>
                <a:ea typeface="Arial"/>
                <a:cs typeface="Arial"/>
                <a:sym typeface="Arial"/>
              </a:defRPr>
            </a:pPr>
            <a:endParaRPr lang="en-US" sz="1000" dirty="0"/>
          </a:p>
        </p:txBody>
      </p:sp>
    </p:spTree>
    <p:extLst>
      <p:ext uri="{BB962C8B-B14F-4D97-AF65-F5344CB8AC3E}">
        <p14:creationId xmlns:p14="http://schemas.microsoft.com/office/powerpoint/2010/main" val="840423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defTabSz="914400" eaLnBrk="1" fontAlgn="auto" latinLnBrk="0" hangingPunct="1">
              <a:lnSpc>
                <a:spcPct val="100000"/>
              </a:lnSpc>
              <a:spcBef>
                <a:spcPts val="0"/>
              </a:spcBef>
              <a:spcAft>
                <a:spcPts val="0"/>
              </a:spcAft>
              <a:buClrTx/>
              <a:buSzTx/>
              <a:buFont typeface="Arial"/>
              <a:buChar char="•"/>
              <a:tabLst/>
              <a:defRPr/>
            </a:pPr>
            <a:r>
              <a:rPr lang="en-US" dirty="0"/>
              <a:t>You</a:t>
            </a:r>
            <a:r>
              <a:rPr lang="en-US" baseline="0" dirty="0"/>
              <a:t> can begin by assessing your transferable skills using </a:t>
            </a:r>
            <a:r>
              <a:rPr lang="en-US" baseline="0" dirty="0" err="1"/>
              <a:t>myIDP</a:t>
            </a:r>
            <a:r>
              <a:rPr lang="en-US" baseline="0" dirty="0"/>
              <a:t> (</a:t>
            </a:r>
            <a:r>
              <a:rPr lang="en-US" dirty="0"/>
              <a:t>http://</a:t>
            </a:r>
            <a:r>
              <a:rPr lang="en-US" dirty="0" err="1"/>
              <a:t>myidp.sciencecareers.org</a:t>
            </a:r>
            <a:r>
              <a:rPr lang="en-US" dirty="0"/>
              <a:t>/), other online resources, or with the support of a career coach.</a:t>
            </a:r>
          </a:p>
          <a:p>
            <a:pPr marL="171450" marR="0" indent="-171450" defTabSz="914400" eaLnBrk="1" fontAlgn="auto" latinLnBrk="0" hangingPunct="1">
              <a:lnSpc>
                <a:spcPct val="100000"/>
              </a:lnSpc>
              <a:spcBef>
                <a:spcPts val="0"/>
              </a:spcBef>
              <a:spcAft>
                <a:spcPts val="0"/>
              </a:spcAft>
              <a:buClrTx/>
              <a:buSzTx/>
              <a:buFont typeface="Arial"/>
              <a:buChar char="•"/>
              <a:tabLst/>
              <a:defRPr/>
            </a:pPr>
            <a:r>
              <a:rPr lang="en-US" sz="1200" b="0" i="0" u="none" strike="noStrike" cap="none" baseline="0" dirty="0">
                <a:solidFill>
                  <a:srgbClr val="333333"/>
                </a:solidFill>
                <a:highlight>
                  <a:srgbClr val="FFFFFF"/>
                </a:highlight>
                <a:latin typeface="Arial"/>
                <a:ea typeface="Arial"/>
                <a:cs typeface="Arial"/>
                <a:sym typeface="Arial"/>
              </a:rPr>
              <a:t>As an </a:t>
            </a:r>
            <a:r>
              <a:rPr lang="en-US" sz="1200" b="0" i="0" u="none" strike="noStrike" cap="none" dirty="0">
                <a:solidFill>
                  <a:srgbClr val="333333"/>
                </a:solidFill>
                <a:highlight>
                  <a:srgbClr val="FFFFFF"/>
                </a:highlight>
                <a:latin typeface="Arial"/>
                <a:ea typeface="Arial"/>
                <a:cs typeface="Arial"/>
                <a:sym typeface="Arial"/>
              </a:rPr>
              <a:t>early-career researchers it may be challenging to think about professional skills, but</a:t>
            </a:r>
            <a:r>
              <a:rPr lang="en-US" sz="1200" b="0" i="0" u="none" strike="noStrike" cap="none" baseline="0" dirty="0">
                <a:solidFill>
                  <a:srgbClr val="333333"/>
                </a:solidFill>
                <a:highlight>
                  <a:srgbClr val="FFFFFF"/>
                </a:highlight>
                <a:latin typeface="Arial"/>
                <a:ea typeface="Arial"/>
                <a:cs typeface="Arial"/>
                <a:sym typeface="Arial"/>
              </a:rPr>
              <a:t> you may already have developed some of these skills and could aim at developing others during your training through details or internship opportunities inside and outside your institution.</a:t>
            </a:r>
            <a:endParaRPr lang="en-US" dirty="0"/>
          </a:p>
        </p:txBody>
      </p:sp>
    </p:spTree>
    <p:extLst>
      <p:ext uri="{BB962C8B-B14F-4D97-AF65-F5344CB8AC3E}">
        <p14:creationId xmlns:p14="http://schemas.microsoft.com/office/powerpoint/2010/main" val="25204381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Shape 37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Shape 380"/>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marR="0" lvl="0" indent="-171450" algn="l" rtl="0">
              <a:spcBef>
                <a:spcPts val="0"/>
              </a:spcBef>
              <a:spcAft>
                <a:spcPts val="0"/>
              </a:spcAft>
              <a:buClr>
                <a:srgbClr val="333333"/>
              </a:buClr>
              <a:buSzPts val="250"/>
              <a:buFont typeface="Arial"/>
              <a:buChar char="•"/>
            </a:pPr>
            <a:r>
              <a:rPr lang="en-US" sz="1000" b="0" i="0" u="none" strike="noStrike" cap="none" dirty="0">
                <a:solidFill>
                  <a:srgbClr val="333333"/>
                </a:solidFill>
                <a:highlight>
                  <a:srgbClr val="FFFFFF"/>
                </a:highlight>
                <a:latin typeface="Arial"/>
                <a:ea typeface="Arial"/>
                <a:cs typeface="Arial"/>
                <a:sym typeface="Arial"/>
              </a:rPr>
              <a:t>Take</a:t>
            </a:r>
            <a:r>
              <a:rPr lang="en-US" sz="1000" b="0" i="0" u="none" strike="noStrike" cap="none" baseline="0" dirty="0">
                <a:solidFill>
                  <a:srgbClr val="333333"/>
                </a:solidFill>
                <a:highlight>
                  <a:srgbClr val="FFFFFF"/>
                </a:highlight>
                <a:latin typeface="Arial"/>
                <a:ea typeface="Arial"/>
                <a:cs typeface="Arial"/>
                <a:sym typeface="Arial"/>
              </a:rPr>
              <a:t> a look at these skills and t</a:t>
            </a:r>
            <a:r>
              <a:rPr lang="en-US" sz="1000" b="0" i="0" u="none" strike="noStrike" cap="none" dirty="0">
                <a:solidFill>
                  <a:srgbClr val="333333"/>
                </a:solidFill>
                <a:highlight>
                  <a:srgbClr val="FFFFFF"/>
                </a:highlight>
                <a:latin typeface="Arial"/>
                <a:ea typeface="Arial"/>
                <a:cs typeface="Arial"/>
                <a:sym typeface="Arial"/>
              </a:rPr>
              <a:t>hink about your current</a:t>
            </a:r>
            <a:r>
              <a:rPr lang="en-US" sz="1000" b="0" i="0" u="none" strike="noStrike" cap="none" baseline="0" dirty="0">
                <a:solidFill>
                  <a:srgbClr val="333333"/>
                </a:solidFill>
                <a:highlight>
                  <a:srgbClr val="FFFFFF"/>
                </a:highlight>
                <a:latin typeface="Arial"/>
                <a:ea typeface="Arial"/>
                <a:cs typeface="Arial"/>
                <a:sym typeface="Arial"/>
              </a:rPr>
              <a:t> work experience. </a:t>
            </a:r>
            <a:r>
              <a:rPr lang="en-US" sz="1000" b="0" i="0" u="none" strike="noStrike" cap="none" dirty="0">
                <a:solidFill>
                  <a:srgbClr val="333333"/>
                </a:solidFill>
                <a:highlight>
                  <a:srgbClr val="FFFFFF"/>
                </a:highlight>
                <a:latin typeface="Arial"/>
                <a:ea typeface="Arial"/>
                <a:cs typeface="Arial"/>
                <a:sym typeface="Arial"/>
              </a:rPr>
              <a:t>These soft skills undoubtedly relate to jobs and can be pulled from a multitude of early career accomplishments and activities.</a:t>
            </a:r>
          </a:p>
          <a:p>
            <a:pPr marL="171450" marR="0" lvl="0" indent="-171450" algn="l" defTabSz="914400" rtl="0" eaLnBrk="1" fontAlgn="auto" latinLnBrk="0" hangingPunct="1">
              <a:lnSpc>
                <a:spcPct val="100000"/>
              </a:lnSpc>
              <a:spcBef>
                <a:spcPts val="0"/>
              </a:spcBef>
              <a:spcAft>
                <a:spcPts val="0"/>
              </a:spcAft>
              <a:buClr>
                <a:srgbClr val="333333"/>
              </a:buClr>
              <a:buSzPts val="250"/>
              <a:buFont typeface="Arial"/>
              <a:buChar char="•"/>
              <a:tabLst/>
              <a:defRPr/>
            </a:pPr>
            <a:r>
              <a:rPr lang="en-US" dirty="0"/>
              <a:t>During your career exploration you want to identify the core requirements for the job you want and match those requirements.</a:t>
            </a:r>
          </a:p>
          <a:p>
            <a:pPr marL="171450" marR="0" lvl="0" indent="-171450" algn="l" defTabSz="914400" rtl="0" eaLnBrk="1" fontAlgn="auto" latinLnBrk="0" hangingPunct="1">
              <a:lnSpc>
                <a:spcPct val="100000"/>
              </a:lnSpc>
              <a:spcBef>
                <a:spcPts val="0"/>
              </a:spcBef>
              <a:spcAft>
                <a:spcPts val="0"/>
              </a:spcAft>
              <a:buClr>
                <a:srgbClr val="333333"/>
              </a:buClr>
              <a:buSzPts val="250"/>
              <a:buFont typeface="Arial"/>
              <a:buChar char="•"/>
              <a:tabLst/>
              <a:defRPr/>
            </a:pPr>
            <a:r>
              <a:rPr lang="en-US" dirty="0"/>
              <a:t>Consider enroll</a:t>
            </a:r>
            <a:r>
              <a:rPr lang="en-US" dirty="0">
                <a:solidFill>
                  <a:srgbClr val="FF0000"/>
                </a:solidFill>
                <a:highlight>
                  <a:srgbClr val="FFFF00"/>
                </a:highlight>
              </a:rPr>
              <a:t>ing</a:t>
            </a:r>
            <a:r>
              <a:rPr lang="en-US" dirty="0"/>
              <a:t> in relevant accredited courses for your new career.</a:t>
            </a:r>
          </a:p>
          <a:p>
            <a:pPr marL="0" marR="0" lvl="0" indent="0" algn="l" rtl="0">
              <a:spcBef>
                <a:spcPts val="0"/>
              </a:spcBef>
              <a:spcAft>
                <a:spcPts val="0"/>
              </a:spcAft>
              <a:buClr>
                <a:srgbClr val="333333"/>
              </a:buClr>
              <a:buSzPts val="250"/>
              <a:buFont typeface="Arial"/>
              <a:buNone/>
            </a:pPr>
            <a:endParaRPr dirty="0"/>
          </a:p>
          <a:p>
            <a:pPr marL="0" marR="0" lvl="0" indent="0" algn="l" rtl="0">
              <a:spcBef>
                <a:spcPts val="0"/>
              </a:spcBef>
              <a:spcAft>
                <a:spcPts val="0"/>
              </a:spcAft>
              <a:buClr>
                <a:schemeClr val="dk1"/>
              </a:buClr>
              <a:buSzPts val="300"/>
              <a:buFont typeface="Calibri"/>
              <a:buNone/>
            </a:pPr>
            <a:endParaRPr sz="1200" b="0" i="0" u="none" strike="noStrike" cap="none" dirty="0">
              <a:solidFill>
                <a:schemeClr val="dk1"/>
              </a:solidFill>
              <a:latin typeface="Calibri"/>
              <a:ea typeface="Calibri"/>
              <a:cs typeface="Calibri"/>
              <a:sym typeface="Calibri"/>
            </a:endParaRPr>
          </a:p>
        </p:txBody>
      </p:sp>
      <p:sp>
        <p:nvSpPr>
          <p:cNvPr id="381" name="Shape 381"/>
          <p:cNvSpPr txBox="1">
            <a:spLocks noGrp="1"/>
          </p:cNvSpPr>
          <p:nvPr>
            <p:ph type="sldNum" idx="12"/>
          </p:nvPr>
        </p:nvSpPr>
        <p:spPr>
          <a:xfrm>
            <a:off x="3884612"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513065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Shape 327"/>
          <p:cNvSpPr>
            <a:spLocks noGrp="1" noRot="1" noChangeAspect="1"/>
          </p:cNvSpPr>
          <p:nvPr>
            <p:ph type="sldImg"/>
          </p:nvPr>
        </p:nvSpPr>
        <p:spPr>
          <a:prstGeom prst="rect">
            <a:avLst/>
          </a:prstGeom>
        </p:spPr>
        <p:txBody>
          <a:bodyPr/>
          <a:lstStyle/>
          <a:p>
            <a:endParaRPr/>
          </a:p>
        </p:txBody>
      </p:sp>
      <p:sp>
        <p:nvSpPr>
          <p:cNvPr id="328" name="Shape 328"/>
          <p:cNvSpPr>
            <a:spLocks noGrp="1"/>
          </p:cNvSpPr>
          <p:nvPr>
            <p:ph type="body" sz="quarter" idx="1"/>
          </p:nvPr>
        </p:nvSpPr>
        <p:spPr>
          <a:prstGeom prst="rect">
            <a:avLst/>
          </a:prstGeom>
        </p:spPr>
        <p:txBody>
          <a:bodyPr/>
          <a:lstStyle/>
          <a:p>
            <a:pPr marL="171450" indent="-171450">
              <a:buFont typeface="Arial"/>
              <a:buChar char="•"/>
              <a:defRPr sz="1000">
                <a:solidFill>
                  <a:srgbClr val="333333"/>
                </a:solidFill>
                <a:latin typeface="Arial"/>
                <a:ea typeface="Arial"/>
                <a:cs typeface="Arial"/>
                <a:sym typeface="Arial"/>
              </a:defRPr>
            </a:pPr>
            <a:r>
              <a:rPr lang="en-US" dirty="0"/>
              <a:t>The</a:t>
            </a:r>
            <a:r>
              <a:rPr lang="en-US" baseline="0" dirty="0"/>
              <a:t> more you practice your communication skills, the easier it gets. If you are afraid of public speaking, ask your advisor to give you chances to present and teach. Also consider</a:t>
            </a:r>
            <a:r>
              <a:rPr lang="en-US" dirty="0"/>
              <a:t> joining a Toastmasters club.</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Shape 338"/>
          <p:cNvSpPr>
            <a:spLocks noGrp="1" noRot="1" noChangeAspect="1"/>
          </p:cNvSpPr>
          <p:nvPr>
            <p:ph type="sldImg"/>
          </p:nvPr>
        </p:nvSpPr>
        <p:spPr>
          <a:prstGeom prst="rect">
            <a:avLst/>
          </a:prstGeom>
        </p:spPr>
        <p:txBody>
          <a:bodyPr/>
          <a:lstStyle/>
          <a:p>
            <a:endParaRPr/>
          </a:p>
        </p:txBody>
      </p:sp>
      <p:sp>
        <p:nvSpPr>
          <p:cNvPr id="339" name="Shape 339"/>
          <p:cNvSpPr>
            <a:spLocks noGrp="1"/>
          </p:cNvSpPr>
          <p:nvPr>
            <p:ph type="body" sz="quarter" idx="1"/>
          </p:nvPr>
        </p:nvSpPr>
        <p:spPr>
          <a:prstGeom prst="rect">
            <a:avLst/>
          </a:prstGeom>
        </p:spPr>
        <p:txBody>
          <a:bodyPr/>
          <a:lstStyle/>
          <a:p>
            <a:pPr marL="171450" indent="-171450">
              <a:buFont typeface="Arial"/>
              <a:buChar char="•"/>
            </a:pPr>
            <a:r>
              <a:rPr lang="en-US" dirty="0"/>
              <a:t>If</a:t>
            </a:r>
            <a:r>
              <a:rPr lang="en-US" baseline="0" dirty="0"/>
              <a:t> you were successful in completing graduate school, it would have been in part because of learned management skills.  Many of the tasks identified on this slide are familiar to you and your capacity to execute on them may vary, but they are all skills that have brought you to where you are today.  </a:t>
            </a:r>
          </a:p>
          <a:p>
            <a:pPr marL="171450" indent="-171450">
              <a:buFont typeface="Arial"/>
              <a:buChar char="•"/>
            </a:pPr>
            <a:r>
              <a:rPr lang="en-US" baseline="0" dirty="0"/>
              <a:t>Review the bullets and see which skills you have and which ones you may need to work on.</a:t>
            </a:r>
            <a:endParaRPr lang="en-US" dirty="0"/>
          </a:p>
        </p:txBody>
      </p:sp>
    </p:spTree>
    <p:extLst>
      <p:ext uri="{BB962C8B-B14F-4D97-AF65-F5344CB8AC3E}">
        <p14:creationId xmlns:p14="http://schemas.microsoft.com/office/powerpoint/2010/main" val="10483149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Shape 338"/>
          <p:cNvSpPr>
            <a:spLocks noGrp="1" noRot="1" noChangeAspect="1"/>
          </p:cNvSpPr>
          <p:nvPr>
            <p:ph type="sldImg"/>
          </p:nvPr>
        </p:nvSpPr>
        <p:spPr>
          <a:prstGeom prst="rect">
            <a:avLst/>
          </a:prstGeom>
        </p:spPr>
        <p:txBody>
          <a:bodyPr/>
          <a:lstStyle/>
          <a:p>
            <a:endParaRPr/>
          </a:p>
        </p:txBody>
      </p:sp>
      <p:sp>
        <p:nvSpPr>
          <p:cNvPr id="339" name="Shape 339"/>
          <p:cNvSpPr>
            <a:spLocks noGrp="1"/>
          </p:cNvSpPr>
          <p:nvPr>
            <p:ph type="body" sz="quarter" idx="1"/>
          </p:nvPr>
        </p:nvSpPr>
        <p:spPr>
          <a:prstGeom prst="rect">
            <a:avLst/>
          </a:prstGeom>
        </p:spPr>
        <p:txBody>
          <a:bodyPr/>
          <a:lstStyle/>
          <a:p>
            <a:pPr marL="171450" indent="-171450">
              <a:buFont typeface="Arial"/>
              <a:buChar char="•"/>
              <a:defRPr sz="1000">
                <a:solidFill>
                  <a:srgbClr val="333333"/>
                </a:solidFill>
                <a:latin typeface="Arial"/>
                <a:ea typeface="Arial"/>
                <a:cs typeface="Arial"/>
                <a:sym typeface="Arial"/>
              </a:defRPr>
            </a:pPr>
            <a:r>
              <a:rPr lang="en-US" dirty="0"/>
              <a:t>Start from some of these online resources to learn about management and leadership:</a:t>
            </a:r>
          </a:p>
          <a:p>
            <a:pPr marL="171450" lvl="2" indent="-171450">
              <a:buFont typeface="Arial"/>
              <a:buChar char="•"/>
              <a:defRPr sz="1000">
                <a:solidFill>
                  <a:srgbClr val="333333"/>
                </a:solidFill>
                <a:latin typeface="Arial"/>
                <a:ea typeface="Arial"/>
                <a:cs typeface="Arial"/>
                <a:sym typeface="Arial"/>
              </a:defRPr>
            </a:pPr>
            <a:r>
              <a:rPr lang="en-US" dirty="0"/>
              <a:t>https://neuronline.sfn.org/Articles/Career-Advice/2017/Career-Skills-Toolkit-Leadership-Management-and-Team-Building</a:t>
            </a:r>
          </a:p>
          <a:p>
            <a:pPr marL="171450" lvl="2" indent="-171450">
              <a:buFont typeface="Arial"/>
              <a:buChar char="•"/>
              <a:defRPr sz="1000">
                <a:solidFill>
                  <a:srgbClr val="333333"/>
                </a:solidFill>
                <a:latin typeface="Arial"/>
                <a:ea typeface="Arial"/>
                <a:cs typeface="Arial"/>
                <a:sym typeface="Arial"/>
              </a:defRPr>
            </a:pPr>
            <a:r>
              <a:rPr lang="en-US" dirty="0"/>
              <a:t>https://www.pmi.org/about/learn-about-pmi/what-is-project-management</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Shape 338"/>
          <p:cNvSpPr>
            <a:spLocks noGrp="1" noRot="1" noChangeAspect="1"/>
          </p:cNvSpPr>
          <p:nvPr>
            <p:ph type="sldImg"/>
          </p:nvPr>
        </p:nvSpPr>
        <p:spPr>
          <a:prstGeom prst="rect">
            <a:avLst/>
          </a:prstGeom>
        </p:spPr>
        <p:txBody>
          <a:bodyPr/>
          <a:lstStyle/>
          <a:p>
            <a:endParaRPr/>
          </a:p>
        </p:txBody>
      </p:sp>
      <p:sp>
        <p:nvSpPr>
          <p:cNvPr id="339" name="Shape 339"/>
          <p:cNvSpPr>
            <a:spLocks noGrp="1"/>
          </p:cNvSpPr>
          <p:nvPr>
            <p:ph type="body" sz="quarter" idx="1"/>
          </p:nvPr>
        </p:nvSpPr>
        <p:spPr>
          <a:prstGeom prst="rect">
            <a:avLst/>
          </a:prstGeom>
        </p:spPr>
        <p:txBody>
          <a:bodyPr/>
          <a:lstStyle/>
          <a:p>
            <a:pPr marL="171450" indent="-171450">
              <a:buFont typeface="Arial" panose="020B0604020202020204" pitchFamily="34" charset="0"/>
              <a:buChar char="•"/>
            </a:pPr>
            <a:r>
              <a:rPr lang="en-US" dirty="0"/>
              <a:t>Teaching experience is critical to obtain a teaching position in a university</a:t>
            </a:r>
            <a:r>
              <a:rPr lang="en-US" baseline="0" dirty="0"/>
              <a:t> or in high-school. You will need to develop and outline</a:t>
            </a:r>
            <a:r>
              <a:rPr lang="en-US" dirty="0"/>
              <a:t> a</a:t>
            </a:r>
            <a:r>
              <a:rPr lang="en-US" baseline="0" dirty="0"/>
              <a:t> </a:t>
            </a:r>
            <a:r>
              <a:rPr lang="en-US" dirty="0"/>
              <a:t>teaching philosophy</a:t>
            </a:r>
            <a:r>
              <a:rPr lang="en-US" baseline="0" dirty="0"/>
              <a:t>.</a:t>
            </a:r>
          </a:p>
          <a:p>
            <a:pPr marL="171450" indent="-171450">
              <a:buFont typeface="Arial" panose="020B0604020202020204" pitchFamily="34" charset="0"/>
              <a:buChar char="•"/>
            </a:pPr>
            <a:r>
              <a:rPr lang="en-US" baseline="0" dirty="0"/>
              <a:t>There are programs available for postdocs that combine research and teaching: </a:t>
            </a:r>
            <a:r>
              <a:rPr lang="en-US" u="sng" dirty="0"/>
              <a:t>https://</a:t>
            </a:r>
            <a:r>
              <a:rPr lang="en-US" u="sng" dirty="0" err="1"/>
              <a:t>www.nigms.nih.gov</a:t>
            </a:r>
            <a:r>
              <a:rPr lang="en-US" u="sng" dirty="0"/>
              <a:t>/Training/</a:t>
            </a:r>
            <a:r>
              <a:rPr lang="en-US" u="sng" dirty="0" err="1"/>
              <a:t>CareerDev</a:t>
            </a:r>
            <a:r>
              <a:rPr lang="en-US" u="sng" dirty="0"/>
              <a:t>/Pages/</a:t>
            </a:r>
            <a:r>
              <a:rPr lang="en-US" u="sng" dirty="0" err="1"/>
              <a:t>TWDInstRes.aspx</a:t>
            </a:r>
            <a:r>
              <a:rPr lang="en-US" dirty="0"/>
              <a:t>. </a:t>
            </a:r>
          </a:p>
          <a:p>
            <a:pPr>
              <a:defRPr sz="1000">
                <a:solidFill>
                  <a:srgbClr val="333333"/>
                </a:solidFill>
                <a:latin typeface="Arial"/>
                <a:ea typeface="Arial"/>
                <a:cs typeface="Arial"/>
                <a:sym typeface="Arial"/>
              </a:defRPr>
            </a:pPr>
            <a:endParaRPr dirty="0"/>
          </a:p>
        </p:txBody>
      </p:sp>
    </p:spTree>
    <p:extLst>
      <p:ext uri="{BB962C8B-B14F-4D97-AF65-F5344CB8AC3E}">
        <p14:creationId xmlns:p14="http://schemas.microsoft.com/office/powerpoint/2010/main" val="14720408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a:spLocks noGrp="1" noRot="1" noChangeAspect="1"/>
          </p:cNvSpPr>
          <p:nvPr>
            <p:ph type="sldImg"/>
          </p:nvPr>
        </p:nvSpPr>
        <p:spPr>
          <a:prstGeom prst="rect">
            <a:avLst/>
          </a:prstGeom>
        </p:spPr>
        <p:txBody>
          <a:bodyPr/>
          <a:lstStyle/>
          <a:p>
            <a:endParaRPr/>
          </a:p>
        </p:txBody>
      </p:sp>
      <p:sp>
        <p:nvSpPr>
          <p:cNvPr id="153" name="Shape 153"/>
          <p:cNvSpPr>
            <a:spLocks noGrp="1"/>
          </p:cNvSpPr>
          <p:nvPr>
            <p:ph type="body" sz="quarter" idx="1"/>
          </p:nvPr>
        </p:nvSpPr>
        <p:spPr>
          <a:prstGeom prst="rect">
            <a:avLst/>
          </a:prstGeom>
        </p:spPr>
        <p:txBody>
          <a:bodyPr/>
          <a:lstStyle/>
          <a:p>
            <a:pPr marL="171450" marR="0" indent="-171450" defTabSz="914400" eaLnBrk="1" fontAlgn="auto" latinLnBrk="0" hangingPunct="1">
              <a:lnSpc>
                <a:spcPct val="100000"/>
              </a:lnSpc>
              <a:spcBef>
                <a:spcPts val="0"/>
              </a:spcBef>
              <a:spcAft>
                <a:spcPts val="0"/>
              </a:spcAft>
              <a:buClrTx/>
              <a:buSzTx/>
              <a:buFont typeface="Arial"/>
              <a:buChar char="•"/>
              <a:tabLst/>
              <a:defRPr sz="1000">
                <a:solidFill>
                  <a:srgbClr val="333333"/>
                </a:solidFill>
                <a:latin typeface="Arial"/>
                <a:ea typeface="Arial"/>
                <a:cs typeface="Arial"/>
                <a:sym typeface="Arial"/>
              </a:defRPr>
            </a:pPr>
            <a:r>
              <a:rPr lang="en-US" sz="1000" dirty="0"/>
              <a:t>One</a:t>
            </a:r>
            <a:r>
              <a:rPr lang="en-US" sz="1000" baseline="0" dirty="0"/>
              <a:t> good resource is </a:t>
            </a:r>
            <a:r>
              <a:rPr lang="en-US" sz="1000" dirty="0"/>
              <a:t>Your</a:t>
            </a:r>
            <a:r>
              <a:rPr lang="en-US" sz="1000" baseline="0" dirty="0"/>
              <a:t> Ticket to Independence: A Guide to Getting Your First Principal Investigator Position, </a:t>
            </a:r>
            <a:r>
              <a:rPr lang="en-US" sz="1000" baseline="0" dirty="0" err="1"/>
              <a:t>Káradóttir</a:t>
            </a:r>
            <a:r>
              <a:rPr lang="en-US" sz="1000" baseline="0" dirty="0"/>
              <a:t> et al., 2015, European Journal of Neuroscience, Vol 42, pp. 2372-2379</a:t>
            </a:r>
          </a:p>
          <a:p>
            <a:pPr marL="171450" marR="0" indent="-171450" defTabSz="914400" eaLnBrk="1" fontAlgn="auto" latinLnBrk="0" hangingPunct="1">
              <a:lnSpc>
                <a:spcPct val="100000"/>
              </a:lnSpc>
              <a:spcBef>
                <a:spcPts val="0"/>
              </a:spcBef>
              <a:spcAft>
                <a:spcPts val="0"/>
              </a:spcAft>
              <a:buClrTx/>
              <a:buSzTx/>
              <a:buFont typeface="Arial"/>
              <a:buChar char="•"/>
              <a:tabLst/>
              <a:defRPr sz="1000">
                <a:solidFill>
                  <a:srgbClr val="333333"/>
                </a:solidFill>
                <a:latin typeface="Arial"/>
                <a:ea typeface="Arial"/>
                <a:cs typeface="Arial"/>
                <a:sym typeface="Arial"/>
              </a:defRPr>
            </a:pPr>
            <a:r>
              <a:rPr lang="en-US" sz="1000" baseline="0" dirty="0"/>
              <a:t>The Howard Hughes Medical Institute also has great book on laboratory management that is free https://</a:t>
            </a:r>
            <a:r>
              <a:rPr lang="en-US" sz="1000" baseline="0" dirty="0" err="1"/>
              <a:t>www.hhmi.org</a:t>
            </a:r>
            <a:r>
              <a:rPr lang="en-US" sz="1000" baseline="0" dirty="0"/>
              <a:t>/developing-scientists/making-right-moves</a:t>
            </a:r>
            <a:endParaRPr lang="en-US" sz="1000" dirty="0"/>
          </a:p>
          <a:p>
            <a:pPr marL="0" marR="0" indent="0" defTabSz="914400" eaLnBrk="1" fontAlgn="auto" latinLnBrk="0" hangingPunct="1">
              <a:lnSpc>
                <a:spcPct val="100000"/>
              </a:lnSpc>
              <a:spcBef>
                <a:spcPts val="0"/>
              </a:spcBef>
              <a:spcAft>
                <a:spcPts val="0"/>
              </a:spcAft>
              <a:buClrTx/>
              <a:buSzTx/>
              <a:buFontTx/>
              <a:buNone/>
              <a:tabLst/>
              <a:defRPr sz="1000">
                <a:solidFill>
                  <a:srgbClr val="333333"/>
                </a:solidFill>
                <a:latin typeface="Arial"/>
                <a:ea typeface="Arial"/>
                <a:cs typeface="Arial"/>
                <a:sym typeface="Arial"/>
              </a:defRPr>
            </a:pPr>
            <a:endParaRPr lang="en-US" sz="1000" dirty="0"/>
          </a:p>
        </p:txBody>
      </p:sp>
    </p:spTree>
    <p:extLst>
      <p:ext uri="{BB962C8B-B14F-4D97-AF65-F5344CB8AC3E}">
        <p14:creationId xmlns:p14="http://schemas.microsoft.com/office/powerpoint/2010/main" val="1971572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a:t>In</a:t>
            </a:r>
            <a:r>
              <a:rPr lang="en-US" baseline="0" dirty="0"/>
              <a:t> a live presentation, the p</a:t>
            </a:r>
            <a:r>
              <a:rPr lang="en-US" dirty="0"/>
              <a:t>resenter</a:t>
            </a:r>
            <a:r>
              <a:rPr lang="en-US" baseline="0" dirty="0"/>
              <a:t> can take some time here to introduce the concept that a postdoc is a stepping stone to multiple careers and to get to know the audience.</a:t>
            </a:r>
            <a:endParaRPr lang="en-US" dirty="0"/>
          </a:p>
        </p:txBody>
      </p:sp>
    </p:spTree>
    <p:extLst>
      <p:ext uri="{BB962C8B-B14F-4D97-AF65-F5344CB8AC3E}">
        <p14:creationId xmlns:p14="http://schemas.microsoft.com/office/powerpoint/2010/main" val="37591448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a:spLocks noGrp="1" noRot="1" noChangeAspect="1"/>
          </p:cNvSpPr>
          <p:nvPr>
            <p:ph type="sldImg"/>
          </p:nvPr>
        </p:nvSpPr>
        <p:spPr>
          <a:prstGeom prst="rect">
            <a:avLst/>
          </a:prstGeom>
        </p:spPr>
        <p:txBody>
          <a:bodyPr/>
          <a:lstStyle/>
          <a:p>
            <a:endParaRPr/>
          </a:p>
        </p:txBody>
      </p:sp>
      <p:sp>
        <p:nvSpPr>
          <p:cNvPr id="153" name="Shape 153"/>
          <p:cNvSpPr>
            <a:spLocks noGrp="1"/>
          </p:cNvSpPr>
          <p:nvPr>
            <p:ph type="body" sz="quarter" idx="1"/>
          </p:nvPr>
        </p:nvSpPr>
        <p:spPr>
          <a:prstGeom prst="rect">
            <a:avLst/>
          </a:prstGeom>
        </p:spPr>
        <p:txBody>
          <a:bodyPr/>
          <a:lstStyle/>
          <a:p>
            <a:pPr marL="171450" marR="0" indent="-171450" defTabSz="914400" eaLnBrk="1" fontAlgn="auto" latinLnBrk="0" hangingPunct="1">
              <a:lnSpc>
                <a:spcPct val="100000"/>
              </a:lnSpc>
              <a:spcBef>
                <a:spcPts val="0"/>
              </a:spcBef>
              <a:spcAft>
                <a:spcPts val="0"/>
              </a:spcAft>
              <a:buClrTx/>
              <a:buSzTx/>
              <a:buFont typeface="Arial"/>
              <a:buChar char="•"/>
              <a:tabLst/>
              <a:defRPr sz="1000">
                <a:solidFill>
                  <a:srgbClr val="333333"/>
                </a:solidFill>
                <a:latin typeface="Arial"/>
                <a:ea typeface="Arial"/>
                <a:cs typeface="Arial"/>
                <a:sym typeface="Arial"/>
              </a:defRPr>
            </a:pPr>
            <a:r>
              <a:rPr lang="en-US" sz="1000" dirty="0"/>
              <a:t>As a student</a:t>
            </a:r>
            <a:r>
              <a:rPr lang="en-US" sz="1000" baseline="0" dirty="0"/>
              <a:t> and postdoc you have only been to a couple of institutions, and not many trainees realize that faculty positions vary widely among universities and even within schools at the same university. A medical school position may have different requirements than an undergraduate college position at the same university.</a:t>
            </a:r>
          </a:p>
          <a:p>
            <a:pPr marL="171450" marR="0" indent="-171450" defTabSz="914400" eaLnBrk="1" fontAlgn="auto" latinLnBrk="0" hangingPunct="1">
              <a:lnSpc>
                <a:spcPct val="100000"/>
              </a:lnSpc>
              <a:spcBef>
                <a:spcPts val="0"/>
              </a:spcBef>
              <a:spcAft>
                <a:spcPts val="0"/>
              </a:spcAft>
              <a:buClrTx/>
              <a:buSzTx/>
              <a:buFont typeface="Arial"/>
              <a:buChar char="•"/>
              <a:tabLst/>
              <a:defRPr sz="1000">
                <a:solidFill>
                  <a:srgbClr val="333333"/>
                </a:solidFill>
                <a:latin typeface="Arial"/>
                <a:ea typeface="Arial"/>
                <a:cs typeface="Arial"/>
                <a:sym typeface="Arial"/>
              </a:defRPr>
            </a:pPr>
            <a:r>
              <a:rPr lang="en-US" sz="1000" baseline="0" dirty="0"/>
              <a:t>All positions require research, teaching and service as the activities needed to obtain tenure. Research is publications, grants, and scientific presentations; teaching can refer to direct contact with undergraduate, graduate or medical students or teaching with strongly positive evaluations; and service is the work done on committees in the university, scientific societies, government, etc., plus paper and grant reviews.</a:t>
            </a:r>
          </a:p>
          <a:p>
            <a:pPr marL="171450" marR="0" indent="-171450" defTabSz="914400" eaLnBrk="1" fontAlgn="auto" latinLnBrk="0" hangingPunct="1">
              <a:lnSpc>
                <a:spcPct val="100000"/>
              </a:lnSpc>
              <a:spcBef>
                <a:spcPts val="0"/>
              </a:spcBef>
              <a:spcAft>
                <a:spcPts val="0"/>
              </a:spcAft>
              <a:buClrTx/>
              <a:buSzTx/>
              <a:buFont typeface="Arial"/>
              <a:buChar char="•"/>
              <a:tabLst/>
              <a:defRPr sz="1000">
                <a:solidFill>
                  <a:srgbClr val="333333"/>
                </a:solidFill>
                <a:latin typeface="Arial"/>
                <a:ea typeface="Arial"/>
                <a:cs typeface="Arial"/>
                <a:sym typeface="Arial"/>
              </a:defRPr>
            </a:pPr>
            <a:r>
              <a:rPr lang="en-US" sz="1000" baseline="0" dirty="0"/>
              <a:t>These requirements and the type of support or position received vary among universities. </a:t>
            </a:r>
            <a:endParaRPr lang="en-US" sz="1000" dirty="0"/>
          </a:p>
        </p:txBody>
      </p:sp>
    </p:spTree>
    <p:extLst>
      <p:ext uri="{BB962C8B-B14F-4D97-AF65-F5344CB8AC3E}">
        <p14:creationId xmlns:p14="http://schemas.microsoft.com/office/powerpoint/2010/main" val="4887528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Most skills required should</a:t>
            </a:r>
            <a:r>
              <a:rPr lang="en-US" baseline="0" dirty="0"/>
              <a:t> be evident to you by observing your advisors and you should talk to them about their experience.</a:t>
            </a:r>
            <a:endParaRPr lang="en-US" dirty="0"/>
          </a:p>
        </p:txBody>
      </p:sp>
    </p:spTree>
    <p:extLst>
      <p:ext uri="{BB962C8B-B14F-4D97-AF65-F5344CB8AC3E}">
        <p14:creationId xmlns:p14="http://schemas.microsoft.com/office/powerpoint/2010/main" val="38942916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There are some skills that may be more difficult</a:t>
            </a:r>
            <a:r>
              <a:rPr lang="en-US" baseline="0" dirty="0"/>
              <a:t> to observe.</a:t>
            </a:r>
          </a:p>
          <a:p>
            <a:pPr marL="171450" indent="-171450">
              <a:buFont typeface="Arial"/>
              <a:buChar char="•"/>
            </a:pPr>
            <a:r>
              <a:rPr lang="en-US" baseline="0" dirty="0"/>
              <a:t>Consider participation as a Postdoc on society trainee committees, institute trainee committees, symposium/workshop committees to gain transferrable experience .</a:t>
            </a:r>
            <a:endParaRPr lang="en-US" dirty="0"/>
          </a:p>
        </p:txBody>
      </p:sp>
    </p:spTree>
    <p:extLst>
      <p:ext uri="{BB962C8B-B14F-4D97-AF65-F5344CB8AC3E}">
        <p14:creationId xmlns:p14="http://schemas.microsoft.com/office/powerpoint/2010/main" val="23053462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a:spLocks noGrp="1" noRot="1" noChangeAspect="1"/>
          </p:cNvSpPr>
          <p:nvPr>
            <p:ph type="sldImg"/>
          </p:nvPr>
        </p:nvSpPr>
        <p:spPr>
          <a:prstGeom prst="rect">
            <a:avLst/>
          </a:prstGeom>
        </p:spPr>
        <p:txBody>
          <a:bodyPr/>
          <a:lstStyle/>
          <a:p>
            <a:endParaRPr/>
          </a:p>
        </p:txBody>
      </p:sp>
      <p:sp>
        <p:nvSpPr>
          <p:cNvPr id="153" name="Shape 153"/>
          <p:cNvSpPr>
            <a:spLocks noGrp="1"/>
          </p:cNvSpPr>
          <p:nvPr>
            <p:ph type="body" sz="quarter" idx="1"/>
          </p:nvPr>
        </p:nvSpPr>
        <p:spPr>
          <a:prstGeom prst="rect">
            <a:avLst/>
          </a:prstGeom>
        </p:spPr>
        <p:txBody>
          <a:bodyPr/>
          <a:lstStyle/>
          <a:p>
            <a:pPr marL="171450" marR="0" indent="-171450" defTabSz="914400" eaLnBrk="1" fontAlgn="auto" latinLnBrk="0" hangingPunct="1">
              <a:lnSpc>
                <a:spcPct val="100000"/>
              </a:lnSpc>
              <a:spcBef>
                <a:spcPts val="0"/>
              </a:spcBef>
              <a:spcAft>
                <a:spcPts val="0"/>
              </a:spcAft>
              <a:buClrTx/>
              <a:buSzTx/>
              <a:buFont typeface="Arial"/>
              <a:buChar char="•"/>
              <a:tabLst/>
              <a:defRPr sz="1000">
                <a:solidFill>
                  <a:srgbClr val="333333"/>
                </a:solidFill>
                <a:latin typeface="Arial"/>
                <a:ea typeface="Arial"/>
                <a:cs typeface="Arial"/>
                <a:sym typeface="Arial"/>
              </a:defRPr>
            </a:pPr>
            <a:r>
              <a:rPr lang="en-US" sz="1000" dirty="0"/>
              <a:t>This is a great resource from </a:t>
            </a:r>
            <a:r>
              <a:rPr lang="en-US" sz="1000" dirty="0" err="1"/>
              <a:t>Neuronline</a:t>
            </a:r>
            <a:r>
              <a:rPr lang="en-US" sz="1000" dirty="0"/>
              <a:t>:</a:t>
            </a:r>
            <a:r>
              <a:rPr lang="en-US" sz="1000" baseline="0" dirty="0"/>
              <a:t> </a:t>
            </a:r>
            <a:r>
              <a:rPr lang="en-US" sz="1000" dirty="0"/>
              <a:t>https://</a:t>
            </a:r>
            <a:r>
              <a:rPr lang="en-US" sz="1000" dirty="0" err="1"/>
              <a:t>neuronline.sfn.org</a:t>
            </a:r>
            <a:r>
              <a:rPr lang="en-US" sz="1000" dirty="0"/>
              <a:t>/Articles/Career-Advice/2018/How-to-Prepare-for-and-Land-an-Academic-Position</a:t>
            </a:r>
          </a:p>
        </p:txBody>
      </p:sp>
    </p:spTree>
    <p:extLst>
      <p:ext uri="{BB962C8B-B14F-4D97-AF65-F5344CB8AC3E}">
        <p14:creationId xmlns:p14="http://schemas.microsoft.com/office/powerpoint/2010/main" val="14370193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a:spLocks noGrp="1" noRot="1" noChangeAspect="1"/>
          </p:cNvSpPr>
          <p:nvPr>
            <p:ph type="sldImg"/>
          </p:nvPr>
        </p:nvSpPr>
        <p:spPr>
          <a:prstGeom prst="rect">
            <a:avLst/>
          </a:prstGeom>
        </p:spPr>
        <p:txBody>
          <a:bodyPr/>
          <a:lstStyle/>
          <a:p>
            <a:endParaRPr/>
          </a:p>
        </p:txBody>
      </p:sp>
      <p:sp>
        <p:nvSpPr>
          <p:cNvPr id="153" name="Shape 153"/>
          <p:cNvSpPr>
            <a:spLocks noGrp="1"/>
          </p:cNvSpPr>
          <p:nvPr>
            <p:ph type="body" sz="quarter" idx="1"/>
          </p:nvPr>
        </p:nvSpPr>
        <p:spPr>
          <a:prstGeom prst="rect">
            <a:avLst/>
          </a:prstGeom>
        </p:spPr>
        <p:txBody>
          <a:bodyPr/>
          <a:lstStyle/>
          <a:p>
            <a:pPr marL="171450" marR="0" indent="-171450" defTabSz="914400" eaLnBrk="1" fontAlgn="auto" latinLnBrk="0" hangingPunct="1">
              <a:lnSpc>
                <a:spcPct val="100000"/>
              </a:lnSpc>
              <a:spcBef>
                <a:spcPts val="0"/>
              </a:spcBef>
              <a:spcAft>
                <a:spcPts val="0"/>
              </a:spcAft>
              <a:buClrTx/>
              <a:buSzTx/>
              <a:buFont typeface="Arial"/>
              <a:buChar char="•"/>
              <a:tabLst/>
              <a:defRPr sz="1000">
                <a:solidFill>
                  <a:srgbClr val="333333"/>
                </a:solidFill>
                <a:latin typeface="Arial"/>
                <a:ea typeface="Arial"/>
                <a:cs typeface="Arial"/>
                <a:sym typeface="Arial"/>
              </a:defRPr>
            </a:pPr>
            <a:r>
              <a:rPr lang="en-US" sz="1000" dirty="0"/>
              <a:t>Negotiation is a critical aspect of a scientific career, so as you prepare to your transition,</a:t>
            </a:r>
            <a:r>
              <a:rPr lang="en-US" sz="1000" baseline="0" dirty="0"/>
              <a:t> you first want to define what you can take with you to your own laboratory.</a:t>
            </a:r>
          </a:p>
          <a:p>
            <a:pPr marL="171450" marR="0" indent="-171450" defTabSz="914400" eaLnBrk="1" fontAlgn="auto" latinLnBrk="0" hangingPunct="1">
              <a:lnSpc>
                <a:spcPct val="100000"/>
              </a:lnSpc>
              <a:spcBef>
                <a:spcPts val="0"/>
              </a:spcBef>
              <a:spcAft>
                <a:spcPts val="0"/>
              </a:spcAft>
              <a:buClrTx/>
              <a:buSzTx/>
              <a:buFont typeface="Arial"/>
              <a:buChar char="•"/>
              <a:tabLst/>
              <a:defRPr sz="1000">
                <a:solidFill>
                  <a:srgbClr val="333333"/>
                </a:solidFill>
                <a:latin typeface="Arial"/>
                <a:ea typeface="Arial"/>
                <a:cs typeface="Arial"/>
                <a:sym typeface="Arial"/>
              </a:defRPr>
            </a:pPr>
            <a:r>
              <a:rPr lang="en-US" sz="1000" baseline="0" dirty="0"/>
              <a:t>This discussion is required in order to submit Pathway to Independence Awards such as the K99/R00.</a:t>
            </a:r>
            <a:endParaRPr lang="en-US" sz="1000" dirty="0"/>
          </a:p>
        </p:txBody>
      </p:sp>
    </p:spTree>
    <p:extLst>
      <p:ext uri="{BB962C8B-B14F-4D97-AF65-F5344CB8AC3E}">
        <p14:creationId xmlns:p14="http://schemas.microsoft.com/office/powerpoint/2010/main" val="10133479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a:spLocks noGrp="1" noRot="1" noChangeAspect="1"/>
          </p:cNvSpPr>
          <p:nvPr>
            <p:ph type="sldImg"/>
          </p:nvPr>
        </p:nvSpPr>
        <p:spPr>
          <a:prstGeom prst="rect">
            <a:avLst/>
          </a:prstGeom>
        </p:spPr>
        <p:txBody>
          <a:bodyPr/>
          <a:lstStyle/>
          <a:p>
            <a:endParaRPr/>
          </a:p>
        </p:txBody>
      </p:sp>
      <p:sp>
        <p:nvSpPr>
          <p:cNvPr id="153" name="Shape 153"/>
          <p:cNvSpPr>
            <a:spLocks noGrp="1"/>
          </p:cNvSpPr>
          <p:nvPr>
            <p:ph type="body" sz="quarter" idx="1"/>
          </p:nvPr>
        </p:nvSpPr>
        <p:spPr>
          <a:prstGeom prst="rect">
            <a:avLst/>
          </a:prstGeom>
        </p:spPr>
        <p:txBody>
          <a:bodyPr/>
          <a:lstStyle/>
          <a:p>
            <a:pPr marL="171450" marR="0" indent="-171450" defTabSz="914400" eaLnBrk="1" fontAlgn="auto" latinLnBrk="0" hangingPunct="1">
              <a:lnSpc>
                <a:spcPct val="100000"/>
              </a:lnSpc>
              <a:spcBef>
                <a:spcPts val="0"/>
              </a:spcBef>
              <a:spcAft>
                <a:spcPts val="0"/>
              </a:spcAft>
              <a:buClrTx/>
              <a:buSzTx/>
              <a:buFont typeface="Arial"/>
              <a:buChar char="•"/>
              <a:tabLst/>
              <a:defRPr sz="1000">
                <a:solidFill>
                  <a:srgbClr val="333333"/>
                </a:solidFill>
                <a:latin typeface="Arial"/>
                <a:ea typeface="Arial"/>
                <a:cs typeface="Arial"/>
                <a:sym typeface="Arial"/>
              </a:defRPr>
            </a:pPr>
            <a:r>
              <a:rPr lang="is-IS" sz="1000" baseline="0" dirty="0"/>
              <a:t>Application packages will reflect the differences in the type of job you are looking for and will emphasize different requirements. Your teaching statement may be more critical at a liberal arts college, while a medical school may not even ask for one.</a:t>
            </a:r>
          </a:p>
          <a:p>
            <a:pPr marL="171450" marR="0" indent="-171450" defTabSz="914400" eaLnBrk="1" fontAlgn="auto" latinLnBrk="0" hangingPunct="1">
              <a:lnSpc>
                <a:spcPct val="100000"/>
              </a:lnSpc>
              <a:spcBef>
                <a:spcPts val="0"/>
              </a:spcBef>
              <a:spcAft>
                <a:spcPts val="0"/>
              </a:spcAft>
              <a:buClrTx/>
              <a:buSzTx/>
              <a:buFont typeface="Arial"/>
              <a:buChar char="•"/>
              <a:tabLst/>
              <a:defRPr sz="1000">
                <a:solidFill>
                  <a:srgbClr val="333333"/>
                </a:solidFill>
                <a:latin typeface="Arial"/>
                <a:ea typeface="Arial"/>
                <a:cs typeface="Arial"/>
                <a:sym typeface="Arial"/>
              </a:defRPr>
            </a:pPr>
            <a:r>
              <a:rPr lang="is-IS" sz="1000" baseline="0" dirty="0"/>
              <a:t>If your research program is multi-disciplinary you may need to have different versions of the research statement for different departments to match the interests and expertise of the faculty. For example, a more cell biological version for a Cell Biology department or a more circuit-based one for a Physiology department.</a:t>
            </a:r>
          </a:p>
          <a:p>
            <a:pPr marL="171450" marR="0" indent="-171450" defTabSz="914400" eaLnBrk="1" fontAlgn="auto" latinLnBrk="0" hangingPunct="1">
              <a:lnSpc>
                <a:spcPct val="100000"/>
              </a:lnSpc>
              <a:spcBef>
                <a:spcPts val="0"/>
              </a:spcBef>
              <a:spcAft>
                <a:spcPts val="0"/>
              </a:spcAft>
              <a:buClrTx/>
              <a:buSzTx/>
              <a:buFont typeface="Arial"/>
              <a:buChar char="•"/>
              <a:tabLst/>
              <a:defRPr sz="1000">
                <a:solidFill>
                  <a:srgbClr val="333333"/>
                </a:solidFill>
                <a:latin typeface="Arial"/>
                <a:ea typeface="Arial"/>
                <a:cs typeface="Arial"/>
                <a:sym typeface="Arial"/>
              </a:defRPr>
            </a:pPr>
            <a:r>
              <a:rPr lang="is-IS" sz="1000" baseline="0" dirty="0"/>
              <a:t>A diversity statement is also requested in some applications outlining the past experiences in diverse environments and advancing diversity and inclusion, plus future plans.</a:t>
            </a:r>
          </a:p>
          <a:p>
            <a:pPr marL="171450" marR="0" indent="-171450" defTabSz="914400" eaLnBrk="1" fontAlgn="auto" latinLnBrk="0" hangingPunct="1">
              <a:lnSpc>
                <a:spcPct val="100000"/>
              </a:lnSpc>
              <a:spcBef>
                <a:spcPts val="0"/>
              </a:spcBef>
              <a:spcAft>
                <a:spcPts val="0"/>
              </a:spcAft>
              <a:buClrTx/>
              <a:buSzTx/>
              <a:buFont typeface="Arial"/>
              <a:buChar char="•"/>
              <a:tabLst/>
              <a:defRPr sz="1000">
                <a:solidFill>
                  <a:srgbClr val="333333"/>
                </a:solidFill>
                <a:latin typeface="Arial"/>
                <a:ea typeface="Arial"/>
                <a:cs typeface="Arial"/>
                <a:sym typeface="Arial"/>
              </a:defRPr>
            </a:pPr>
            <a:r>
              <a:rPr lang="en-US" sz="1000" baseline="0" dirty="0"/>
              <a:t>A good reference to write a diversity statement: https://</a:t>
            </a:r>
            <a:r>
              <a:rPr lang="en-US" sz="1000" baseline="0" dirty="0" err="1"/>
              <a:t>ofew.berkeley.edu</a:t>
            </a:r>
            <a:r>
              <a:rPr lang="en-US" sz="1000" baseline="0" dirty="0"/>
              <a:t>/guidelines-applicants-writing-statements</a:t>
            </a:r>
            <a:endParaRPr lang="is-IS" sz="1000" baseline="0" dirty="0"/>
          </a:p>
        </p:txBody>
      </p:sp>
    </p:spTree>
    <p:extLst>
      <p:ext uri="{BB962C8B-B14F-4D97-AF65-F5344CB8AC3E}">
        <p14:creationId xmlns:p14="http://schemas.microsoft.com/office/powerpoint/2010/main" val="9145172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a:spLocks noGrp="1" noRot="1" noChangeAspect="1"/>
          </p:cNvSpPr>
          <p:nvPr>
            <p:ph type="sldImg"/>
          </p:nvPr>
        </p:nvSpPr>
        <p:spPr>
          <a:prstGeom prst="rect">
            <a:avLst/>
          </a:prstGeom>
        </p:spPr>
        <p:txBody>
          <a:bodyPr/>
          <a:lstStyle/>
          <a:p>
            <a:endParaRPr/>
          </a:p>
        </p:txBody>
      </p:sp>
      <p:sp>
        <p:nvSpPr>
          <p:cNvPr id="153" name="Shape 153"/>
          <p:cNvSpPr>
            <a:spLocks noGrp="1"/>
          </p:cNvSpPr>
          <p:nvPr>
            <p:ph type="body" sz="quarter" idx="1"/>
          </p:nvPr>
        </p:nvSpPr>
        <p:spPr>
          <a:prstGeom prst="rect">
            <a:avLst/>
          </a:prstGeom>
        </p:spPr>
        <p:txBody>
          <a:bodyPr/>
          <a:lstStyle/>
          <a:p>
            <a:pPr marL="171450" marR="0" indent="-171450" defTabSz="914400" eaLnBrk="1" fontAlgn="auto" latinLnBrk="0" hangingPunct="1">
              <a:lnSpc>
                <a:spcPct val="100000"/>
              </a:lnSpc>
              <a:spcBef>
                <a:spcPts val="0"/>
              </a:spcBef>
              <a:spcAft>
                <a:spcPts val="0"/>
              </a:spcAft>
              <a:buClrTx/>
              <a:buSzTx/>
              <a:buFont typeface="Arial"/>
              <a:buChar char="•"/>
              <a:tabLst/>
              <a:defRPr sz="1000">
                <a:solidFill>
                  <a:srgbClr val="333333"/>
                </a:solidFill>
                <a:latin typeface="Arial"/>
                <a:ea typeface="Arial"/>
                <a:cs typeface="Arial"/>
                <a:sym typeface="Arial"/>
              </a:defRPr>
            </a:pPr>
            <a:r>
              <a:rPr lang="en-US" sz="1000" dirty="0"/>
              <a:t>The interview process can last for weeks or</a:t>
            </a:r>
            <a:r>
              <a:rPr lang="en-US" sz="1000" baseline="0" dirty="0"/>
              <a:t> months and be spread across multiple events. </a:t>
            </a:r>
          </a:p>
          <a:p>
            <a:pPr marL="171450" marR="0" indent="-171450" defTabSz="914400" eaLnBrk="1" fontAlgn="auto" latinLnBrk="0" hangingPunct="1">
              <a:lnSpc>
                <a:spcPct val="100000"/>
              </a:lnSpc>
              <a:spcBef>
                <a:spcPts val="0"/>
              </a:spcBef>
              <a:spcAft>
                <a:spcPts val="0"/>
              </a:spcAft>
              <a:buClrTx/>
              <a:buSzTx/>
              <a:buFont typeface="Arial"/>
              <a:buChar char="•"/>
              <a:tabLst/>
              <a:defRPr sz="1000">
                <a:solidFill>
                  <a:srgbClr val="333333"/>
                </a:solidFill>
                <a:latin typeface="Arial"/>
                <a:ea typeface="Arial"/>
                <a:cs typeface="Arial"/>
                <a:sym typeface="Arial"/>
              </a:defRPr>
            </a:pPr>
            <a:r>
              <a:rPr lang="en-US" sz="1000" baseline="0" dirty="0"/>
              <a:t>If you are requested to do a c</a:t>
            </a:r>
            <a:r>
              <a:rPr lang="en-US" sz="1000" dirty="0"/>
              <a:t>halk</a:t>
            </a:r>
            <a:r>
              <a:rPr lang="en-US" sz="1000" baseline="0" dirty="0"/>
              <a:t> talk outlining your research plans to the faculty, take a look at this great webinar: https://</a:t>
            </a:r>
            <a:r>
              <a:rPr lang="en-US" sz="1000" baseline="0" dirty="0" err="1"/>
              <a:t>www.sfn.org</a:t>
            </a:r>
            <a:r>
              <a:rPr lang="en-US" sz="1000" baseline="0" dirty="0"/>
              <a:t>/</a:t>
            </a:r>
            <a:r>
              <a:rPr lang="en-US" sz="1000" baseline="0" dirty="0" err="1"/>
              <a:t>sitecore</a:t>
            </a:r>
            <a:r>
              <a:rPr lang="en-US" sz="1000" baseline="0" dirty="0"/>
              <a:t>/content/Home/OMP/Articles/Professional-Development/2018/Demystifying-the-Academic-Chalk-Talk</a:t>
            </a:r>
          </a:p>
          <a:p>
            <a:pPr marL="171450" marR="0" indent="-171450" defTabSz="914400" eaLnBrk="1" fontAlgn="auto" latinLnBrk="0" hangingPunct="1">
              <a:lnSpc>
                <a:spcPct val="100000"/>
              </a:lnSpc>
              <a:spcBef>
                <a:spcPts val="0"/>
              </a:spcBef>
              <a:spcAft>
                <a:spcPts val="0"/>
              </a:spcAft>
              <a:buClrTx/>
              <a:buSzTx/>
              <a:buFont typeface="Arial"/>
              <a:buChar char="•"/>
              <a:tabLst/>
              <a:defRPr sz="1000">
                <a:solidFill>
                  <a:srgbClr val="333333"/>
                </a:solidFill>
                <a:latin typeface="Arial"/>
                <a:ea typeface="Arial"/>
                <a:cs typeface="Arial"/>
                <a:sym typeface="Arial"/>
              </a:defRPr>
            </a:pPr>
            <a:r>
              <a:rPr lang="en-US" sz="1000" baseline="0" dirty="0"/>
              <a:t>If you get to a second visit, it means that you are one of the few candidates that they really want. You are interviewing them as much as they are interviewing you. Find out who the upper level administrators on your schedule are, since they control the money for your start-up, equipment and lab. The chalk talk could be during this visit instead in the presence of the people who hold the purse strings.</a:t>
            </a:r>
          </a:p>
          <a:p>
            <a:pPr marL="171450" marR="0" indent="-171450" defTabSz="914400" eaLnBrk="1" fontAlgn="auto" latinLnBrk="0" hangingPunct="1">
              <a:lnSpc>
                <a:spcPct val="100000"/>
              </a:lnSpc>
              <a:spcBef>
                <a:spcPts val="0"/>
              </a:spcBef>
              <a:spcAft>
                <a:spcPts val="0"/>
              </a:spcAft>
              <a:buClrTx/>
              <a:buSzTx/>
              <a:buFont typeface="Arial"/>
              <a:buChar char="•"/>
              <a:tabLst/>
              <a:defRPr sz="1000">
                <a:solidFill>
                  <a:srgbClr val="333333"/>
                </a:solidFill>
                <a:latin typeface="Arial"/>
                <a:ea typeface="Arial"/>
                <a:cs typeface="Arial"/>
                <a:sym typeface="Arial"/>
              </a:defRPr>
            </a:pPr>
            <a:r>
              <a:rPr lang="en-US" sz="1000" baseline="0" dirty="0"/>
              <a:t>IMPORTANT: It is perfectly fine to ask them to have your partner come with you. Some universities will organize a real estate tour for both of you or have your partner meet with someone to speak about career options for them. </a:t>
            </a:r>
            <a:endParaRPr lang="en-US" sz="1000" dirty="0"/>
          </a:p>
        </p:txBody>
      </p:sp>
    </p:spTree>
    <p:extLst>
      <p:ext uri="{BB962C8B-B14F-4D97-AF65-F5344CB8AC3E}">
        <p14:creationId xmlns:p14="http://schemas.microsoft.com/office/powerpoint/2010/main" val="18852744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a:spLocks noGrp="1" noRot="1" noChangeAspect="1"/>
          </p:cNvSpPr>
          <p:nvPr>
            <p:ph type="sldImg"/>
          </p:nvPr>
        </p:nvSpPr>
        <p:spPr>
          <a:prstGeom prst="rect">
            <a:avLst/>
          </a:prstGeom>
        </p:spPr>
        <p:txBody>
          <a:bodyPr/>
          <a:lstStyle/>
          <a:p>
            <a:endParaRPr/>
          </a:p>
        </p:txBody>
      </p:sp>
      <p:sp>
        <p:nvSpPr>
          <p:cNvPr id="153" name="Shape 153"/>
          <p:cNvSpPr>
            <a:spLocks noGrp="1"/>
          </p:cNvSpPr>
          <p:nvPr>
            <p:ph type="body" sz="quarter" idx="1"/>
          </p:nvPr>
        </p:nvSpPr>
        <p:spPr>
          <a:prstGeom prst="rect">
            <a:avLst/>
          </a:prstGeom>
        </p:spPr>
        <p:txBody>
          <a:bodyPr/>
          <a:lstStyle/>
          <a:p>
            <a:pPr marL="171450" marR="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sz="1000">
                <a:solidFill>
                  <a:srgbClr val="333333"/>
                </a:solidFill>
                <a:latin typeface="Arial"/>
                <a:ea typeface="Arial"/>
                <a:cs typeface="Arial"/>
                <a:sym typeface="Arial"/>
              </a:defRPr>
            </a:pPr>
            <a:r>
              <a:rPr lang="en-US" sz="1000" dirty="0"/>
              <a:t>Remember to clearly define what you need to performed your desired research</a:t>
            </a:r>
            <a:r>
              <a:rPr lang="en-US" sz="1000" baseline="0" dirty="0"/>
              <a:t> and do not settle for anything less, yet try to negotiate for extra funds</a:t>
            </a:r>
          </a:p>
          <a:p>
            <a:pPr marL="171450" marR="0" lvl="1"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sz="1000">
                <a:solidFill>
                  <a:srgbClr val="333333"/>
                </a:solidFill>
                <a:latin typeface="Arial"/>
                <a:ea typeface="Arial"/>
                <a:cs typeface="Arial"/>
                <a:sym typeface="Arial"/>
              </a:defRPr>
            </a:pPr>
            <a:r>
              <a:rPr lang="en-US" sz="2000" dirty="0">
                <a:effectLst/>
              </a:rPr>
              <a:t>Define</a:t>
            </a:r>
            <a:r>
              <a:rPr lang="en-US" sz="2000" baseline="0" dirty="0">
                <a:effectLst/>
              </a:rPr>
              <a:t> what you care about in your environment and your workplace: </a:t>
            </a:r>
            <a:r>
              <a:rPr lang="en-US" sz="2000" dirty="0">
                <a:effectLst/>
              </a:rPr>
              <a:t>collegiality, core facilities, internal funding, admin help, promotion criteria, assistance with grant submission, grant success rates, etc.</a:t>
            </a:r>
            <a:endParaRPr lang="en-US" sz="1000" dirty="0"/>
          </a:p>
          <a:p>
            <a:pPr marL="171450" marR="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sz="1000">
                <a:solidFill>
                  <a:srgbClr val="333333"/>
                </a:solidFill>
                <a:latin typeface="Arial"/>
                <a:ea typeface="Arial"/>
                <a:cs typeface="Arial"/>
                <a:sym typeface="Arial"/>
              </a:defRPr>
            </a:pPr>
            <a:r>
              <a:rPr lang="en-US" sz="1000" dirty="0"/>
              <a:t>Other considerations to consider include animal housing availability, support and cost; IRB process and times to approval; Animal protocol process and times to approval</a:t>
            </a:r>
          </a:p>
        </p:txBody>
      </p:sp>
    </p:spTree>
    <p:extLst>
      <p:ext uri="{BB962C8B-B14F-4D97-AF65-F5344CB8AC3E}">
        <p14:creationId xmlns:p14="http://schemas.microsoft.com/office/powerpoint/2010/main" val="6811782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a:spLocks noGrp="1" noRot="1" noChangeAspect="1"/>
          </p:cNvSpPr>
          <p:nvPr>
            <p:ph type="sldImg"/>
          </p:nvPr>
        </p:nvSpPr>
        <p:spPr>
          <a:prstGeom prst="rect">
            <a:avLst/>
          </a:prstGeom>
        </p:spPr>
        <p:txBody>
          <a:bodyPr/>
          <a:lstStyle/>
          <a:p>
            <a:endParaRPr/>
          </a:p>
        </p:txBody>
      </p:sp>
      <p:sp>
        <p:nvSpPr>
          <p:cNvPr id="153" name="Shape 153"/>
          <p:cNvSpPr>
            <a:spLocks noGrp="1"/>
          </p:cNvSpPr>
          <p:nvPr>
            <p:ph type="body" sz="quarter" idx="1"/>
          </p:nvPr>
        </p:nvSpPr>
        <p:spPr>
          <a:prstGeom prst="rect">
            <a:avLst/>
          </a:prstGeom>
        </p:spPr>
        <p:txBody>
          <a:bodyPr/>
          <a:lstStyle/>
          <a:p>
            <a:pPr marL="171450" indent="-171450">
              <a:buFont typeface="Arial"/>
              <a:buChar char="•"/>
            </a:pPr>
            <a:r>
              <a:rPr lang="en-US" baseline="0" dirty="0"/>
              <a:t>Negotiating for what you need is one of the most important steps because it will set you up for success or failure. There are many things to ask for that could make your life easier.</a:t>
            </a:r>
          </a:p>
          <a:p>
            <a:pPr marL="171450" indent="-171450">
              <a:buFont typeface="Arial" panose="020B0604020202020204" pitchFamily="34" charset="0"/>
              <a:buChar char="•"/>
            </a:pPr>
            <a:r>
              <a:rPr lang="en-US" baseline="0" dirty="0"/>
              <a:t>These are some resources about negotiation:</a:t>
            </a:r>
          </a:p>
          <a:p>
            <a:pPr marL="628650" lvl="1" indent="-171450">
              <a:buFont typeface="Arial" panose="020B0604020202020204" pitchFamily="34" charset="0"/>
              <a:buChar char="•"/>
            </a:pPr>
            <a:r>
              <a:rPr lang="en-US" u="sng" dirty="0"/>
              <a:t>http://</a:t>
            </a:r>
            <a:r>
              <a:rPr lang="en-US" u="sng" dirty="0" err="1"/>
              <a:t>www.sciencemag.org</a:t>
            </a:r>
            <a:r>
              <a:rPr lang="en-US" u="sng" dirty="0"/>
              <a:t>/careers/2001/08/be-honorable-and-strategic</a:t>
            </a:r>
          </a:p>
          <a:p>
            <a:pPr marL="628650" lvl="1" indent="-171450">
              <a:buFont typeface="Arial" panose="020B0604020202020204" pitchFamily="34" charset="0"/>
              <a:buChar char="•"/>
            </a:pPr>
            <a:r>
              <a:rPr lang="en-US" u="sng" dirty="0"/>
              <a:t>https://</a:t>
            </a:r>
            <a:r>
              <a:rPr lang="en-US" u="sng" dirty="0" err="1"/>
              <a:t>career.ucsf.edu</a:t>
            </a:r>
            <a:r>
              <a:rPr lang="en-US" u="sng" dirty="0"/>
              <a:t>/sites/</a:t>
            </a:r>
            <a:r>
              <a:rPr lang="en-US" u="sng" dirty="0" err="1"/>
              <a:t>career.ucsf.edu</a:t>
            </a:r>
            <a:r>
              <a:rPr lang="en-US" u="sng" dirty="0"/>
              <a:t>/files/PDF/Academic-Careers-Job-</a:t>
            </a:r>
            <a:r>
              <a:rPr lang="en-US" u="sng" dirty="0" err="1"/>
              <a:t>Negotiations.pdf</a:t>
            </a:r>
            <a:endParaRPr lang="en-US" u="sng" dirty="0"/>
          </a:p>
          <a:p>
            <a:pPr marL="628650" lvl="1" indent="-171450">
              <a:buFont typeface="Arial" panose="020B0604020202020204" pitchFamily="34" charset="0"/>
              <a:buChar char="•"/>
            </a:pPr>
            <a:r>
              <a:rPr lang="en-US" sz="1200" b="0" i="0" u="sng" kern="1200" dirty="0">
                <a:solidFill>
                  <a:schemeClr val="tx1"/>
                </a:solidFill>
                <a:effectLst/>
                <a:latin typeface="+mn-lt"/>
                <a:ea typeface="+mn-ea"/>
                <a:cs typeface="+mn-cs"/>
              </a:rPr>
              <a:t>https://</a:t>
            </a:r>
            <a:r>
              <a:rPr lang="en-US" sz="1200" b="0" i="0" u="sng" kern="1200" dirty="0" err="1">
                <a:solidFill>
                  <a:schemeClr val="tx1"/>
                </a:solidFill>
                <a:effectLst/>
                <a:latin typeface="+mn-lt"/>
                <a:ea typeface="+mn-ea"/>
                <a:cs typeface="+mn-cs"/>
              </a:rPr>
              <a:t>www.sfn.org</a:t>
            </a:r>
            <a:r>
              <a:rPr lang="en-US" sz="1200" b="0" i="0" u="sng" kern="1200" dirty="0">
                <a:solidFill>
                  <a:schemeClr val="tx1"/>
                </a:solidFill>
                <a:effectLst/>
                <a:latin typeface="+mn-lt"/>
                <a:ea typeface="+mn-ea"/>
                <a:cs typeface="+mn-cs"/>
              </a:rPr>
              <a:t>/</a:t>
            </a:r>
            <a:r>
              <a:rPr lang="en-US" sz="1200" b="0" i="0" u="sng" kern="1200" dirty="0" err="1">
                <a:solidFill>
                  <a:schemeClr val="tx1"/>
                </a:solidFill>
                <a:effectLst/>
                <a:latin typeface="+mn-lt"/>
                <a:ea typeface="+mn-ea"/>
                <a:cs typeface="+mn-cs"/>
              </a:rPr>
              <a:t>sitecore</a:t>
            </a:r>
            <a:r>
              <a:rPr lang="en-US" sz="1200" b="0" i="0" u="sng" kern="1200" dirty="0">
                <a:solidFill>
                  <a:schemeClr val="tx1"/>
                </a:solidFill>
                <a:effectLst/>
                <a:latin typeface="+mn-lt"/>
                <a:ea typeface="+mn-ea"/>
                <a:cs typeface="+mn-cs"/>
              </a:rPr>
              <a:t>/content/Home/OMP/Articles/Career-Advice/2018/Learn-How-to-Be-Successful-in-an-Academic-Career</a:t>
            </a:r>
            <a:endParaRPr lang="en-US" dirty="0"/>
          </a:p>
          <a:p>
            <a:pPr marL="0" marR="0" indent="0" defTabSz="914400" eaLnBrk="1" fontAlgn="auto" latinLnBrk="0" hangingPunct="1">
              <a:lnSpc>
                <a:spcPct val="100000"/>
              </a:lnSpc>
              <a:spcBef>
                <a:spcPts val="0"/>
              </a:spcBef>
              <a:spcAft>
                <a:spcPts val="0"/>
              </a:spcAft>
              <a:buClrTx/>
              <a:buSzTx/>
              <a:buFontTx/>
              <a:buNone/>
              <a:tabLst/>
              <a:defRPr sz="1000">
                <a:solidFill>
                  <a:srgbClr val="333333"/>
                </a:solidFill>
                <a:latin typeface="Arial"/>
                <a:ea typeface="Arial"/>
                <a:cs typeface="Arial"/>
                <a:sym typeface="Arial"/>
              </a:defRPr>
            </a:pPr>
            <a:endParaRPr lang="en-US" sz="1000" dirty="0"/>
          </a:p>
        </p:txBody>
      </p:sp>
    </p:spTree>
    <p:extLst>
      <p:ext uri="{BB962C8B-B14F-4D97-AF65-F5344CB8AC3E}">
        <p14:creationId xmlns:p14="http://schemas.microsoft.com/office/powerpoint/2010/main" val="2065097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Shape 264"/>
          <p:cNvSpPr>
            <a:spLocks noGrp="1" noRot="1" noChangeAspect="1"/>
          </p:cNvSpPr>
          <p:nvPr>
            <p:ph type="sldImg"/>
          </p:nvPr>
        </p:nvSpPr>
        <p:spPr>
          <a:prstGeom prst="rect">
            <a:avLst/>
          </a:prstGeom>
        </p:spPr>
        <p:txBody>
          <a:bodyPr/>
          <a:lstStyle/>
          <a:p>
            <a:endParaRPr/>
          </a:p>
        </p:txBody>
      </p:sp>
      <p:sp>
        <p:nvSpPr>
          <p:cNvPr id="265" name="Shape 265"/>
          <p:cNvSpPr>
            <a:spLocks noGrp="1"/>
          </p:cNvSpPr>
          <p:nvPr>
            <p:ph type="body" sz="quarter" idx="1"/>
          </p:nvPr>
        </p:nvSpPr>
        <p:spPr>
          <a:prstGeom prst="rect">
            <a:avLst/>
          </a:prstGeom>
        </p:spPr>
        <p:txBody>
          <a:bodyPr/>
          <a:lstStyle/>
          <a:p>
            <a:pPr marL="171450" indent="-171450">
              <a:buFont typeface="Arial"/>
              <a:buChar char="•"/>
              <a:defRPr sz="1000">
                <a:solidFill>
                  <a:srgbClr val="333333"/>
                </a:solidFill>
                <a:latin typeface="Arial"/>
                <a:ea typeface="Arial"/>
                <a:cs typeface="Arial"/>
                <a:sym typeface="Arial"/>
              </a:defRPr>
            </a:pPr>
            <a:r>
              <a:rPr lang="en-US" baseline="0" dirty="0"/>
              <a:t>There are too many types of jobs to go into each one in detail, but you need to know that there are many opportunities available out there.</a:t>
            </a:r>
          </a:p>
          <a:p>
            <a:pPr marL="171450" marR="0" indent="-171450" defTabSz="914400" eaLnBrk="1" fontAlgn="auto" latinLnBrk="0" hangingPunct="1">
              <a:lnSpc>
                <a:spcPct val="100000"/>
              </a:lnSpc>
              <a:spcBef>
                <a:spcPts val="0"/>
              </a:spcBef>
              <a:spcAft>
                <a:spcPts val="0"/>
              </a:spcAft>
              <a:buClrTx/>
              <a:buSzTx/>
              <a:buFont typeface="Arial"/>
              <a:buChar char="•"/>
              <a:tabLst/>
              <a:defRPr sz="1000">
                <a:solidFill>
                  <a:srgbClr val="333333"/>
                </a:solidFill>
                <a:latin typeface="Arial"/>
                <a:ea typeface="Arial"/>
                <a:cs typeface="Arial"/>
                <a:sym typeface="Arial"/>
              </a:defRPr>
            </a:pPr>
            <a:r>
              <a:rPr lang="en-US" dirty="0"/>
              <a:t>In addition, as different sectors change new types of jobs are created every day. </a:t>
            </a:r>
            <a:endParaRPr lang="en-US" sz="800" dirty="0"/>
          </a:p>
          <a:p>
            <a:pPr marL="171450" indent="-171450">
              <a:buFont typeface="Arial"/>
              <a:buChar char="•"/>
              <a:defRPr sz="1000">
                <a:solidFill>
                  <a:srgbClr val="333333"/>
                </a:solidFill>
                <a:latin typeface="Arial"/>
                <a:ea typeface="Arial"/>
                <a:cs typeface="Arial"/>
                <a:sym typeface="Arial"/>
              </a:defRPr>
            </a:pPr>
            <a:endParaRPr lang="en-US" baseline="0" dirty="0"/>
          </a:p>
        </p:txBody>
      </p:sp>
    </p:spTree>
    <p:extLst>
      <p:ext uri="{BB962C8B-B14F-4D97-AF65-F5344CB8AC3E}">
        <p14:creationId xmlns:p14="http://schemas.microsoft.com/office/powerpoint/2010/main" val="1826593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a:spLocks noGrp="1" noRot="1" noChangeAspect="1"/>
          </p:cNvSpPr>
          <p:nvPr>
            <p:ph type="sldImg"/>
          </p:nvPr>
        </p:nvSpPr>
        <p:spPr>
          <a:prstGeom prst="rect">
            <a:avLst/>
          </a:prstGeom>
        </p:spPr>
        <p:txBody>
          <a:bodyPr/>
          <a:lstStyle/>
          <a:p>
            <a:endParaRPr/>
          </a:p>
        </p:txBody>
      </p:sp>
      <p:sp>
        <p:nvSpPr>
          <p:cNvPr id="153" name="Shape 153"/>
          <p:cNvSpPr>
            <a:spLocks noGrp="1"/>
          </p:cNvSpPr>
          <p:nvPr>
            <p:ph type="body" sz="quarter" idx="1"/>
          </p:nvPr>
        </p:nvSpPr>
        <p:spPr>
          <a:prstGeom prst="rect">
            <a:avLst/>
          </a:prstGeom>
        </p:spPr>
        <p:txBody>
          <a:bodyPr/>
          <a:lstStyle/>
          <a:p>
            <a:pPr marL="171450" marR="0" indent="-171450" defTabSz="914400" eaLnBrk="1" fontAlgn="auto" latinLnBrk="0" hangingPunct="1">
              <a:lnSpc>
                <a:spcPct val="100000"/>
              </a:lnSpc>
              <a:spcBef>
                <a:spcPts val="0"/>
              </a:spcBef>
              <a:spcAft>
                <a:spcPts val="0"/>
              </a:spcAft>
              <a:buClrTx/>
              <a:buSzTx/>
              <a:buFont typeface="Arial"/>
              <a:buChar char="•"/>
              <a:tabLst/>
              <a:defRPr sz="1000">
                <a:solidFill>
                  <a:srgbClr val="333333"/>
                </a:solidFill>
                <a:latin typeface="Arial"/>
                <a:ea typeface="Arial"/>
                <a:cs typeface="Arial"/>
                <a:sym typeface="Arial"/>
              </a:defRPr>
            </a:pPr>
            <a:r>
              <a:rPr lang="en-US" dirty="0"/>
              <a:t>Career exploration m</a:t>
            </a:r>
            <a:r>
              <a:rPr dirty="0"/>
              <a:t>ight be challenging for early-career researchers</a:t>
            </a:r>
            <a:r>
              <a:rPr lang="en-US" dirty="0"/>
              <a:t> and </a:t>
            </a:r>
            <a:r>
              <a:rPr lang="en-US" sz="1000" dirty="0"/>
              <a:t>career transitions may take a long time, </a:t>
            </a:r>
            <a:r>
              <a:rPr lang="en-US" sz="1000" baseline="0" dirty="0"/>
              <a:t>so you have to start planning early.</a:t>
            </a:r>
            <a:endParaRPr lang="en-US" dirty="0"/>
          </a:p>
          <a:p>
            <a:pPr marL="171450" marR="0" indent="-171450" defTabSz="914400" eaLnBrk="1" fontAlgn="auto" latinLnBrk="0" hangingPunct="1">
              <a:lnSpc>
                <a:spcPct val="100000"/>
              </a:lnSpc>
              <a:spcBef>
                <a:spcPts val="0"/>
              </a:spcBef>
              <a:spcAft>
                <a:spcPts val="0"/>
              </a:spcAft>
              <a:buClrTx/>
              <a:buSzTx/>
              <a:buFont typeface="Arial"/>
              <a:buChar char="•"/>
              <a:tabLst/>
              <a:defRPr sz="1000">
                <a:solidFill>
                  <a:srgbClr val="333333"/>
                </a:solidFill>
                <a:latin typeface="Arial"/>
                <a:ea typeface="Arial"/>
                <a:cs typeface="Arial"/>
                <a:sym typeface="Arial"/>
              </a:defRPr>
            </a:pPr>
            <a:r>
              <a:rPr lang="en-US" dirty="0"/>
              <a:t>You need to b</a:t>
            </a:r>
            <a:r>
              <a:rPr lang="en-US" sz="1000" dirty="0"/>
              <a:t>e aware that every sector/business has its own specific requirements, features and resources. You </a:t>
            </a:r>
            <a:r>
              <a:rPr lang="en-US" sz="1000" baseline="0" dirty="0"/>
              <a:t>also need to decide what you would like to do and what fits with your values.</a:t>
            </a:r>
            <a:endParaRPr lang="en-US" sz="1000" dirty="0"/>
          </a:p>
          <a:p>
            <a:pPr marL="171450" marR="0" indent="-171450" defTabSz="914400" eaLnBrk="1" fontAlgn="auto" latinLnBrk="0" hangingPunct="1">
              <a:lnSpc>
                <a:spcPct val="100000"/>
              </a:lnSpc>
              <a:spcBef>
                <a:spcPts val="0"/>
              </a:spcBef>
              <a:spcAft>
                <a:spcPts val="0"/>
              </a:spcAft>
              <a:buClrTx/>
              <a:buSzTx/>
              <a:buFont typeface="Arial"/>
              <a:buChar char="•"/>
              <a:tabLst/>
              <a:defRPr sz="1000">
                <a:solidFill>
                  <a:srgbClr val="333333"/>
                </a:solidFill>
                <a:latin typeface="Arial"/>
                <a:ea typeface="Arial"/>
                <a:cs typeface="Arial"/>
                <a:sym typeface="Arial"/>
              </a:defRPr>
            </a:pPr>
            <a:r>
              <a:rPr lang="en-US" sz="1000" dirty="0"/>
              <a:t>Here, we provide tips on how to</a:t>
            </a:r>
            <a:r>
              <a:rPr lang="en-US" sz="1000" baseline="0" dirty="0"/>
              <a:t> look for opportunities and market yourself </a:t>
            </a:r>
            <a:r>
              <a:rPr lang="en-US" sz="1000" dirty="0"/>
              <a:t>to prepare for a faculty position or your selected career path.</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Shape 264"/>
          <p:cNvSpPr>
            <a:spLocks noGrp="1" noRot="1" noChangeAspect="1"/>
          </p:cNvSpPr>
          <p:nvPr>
            <p:ph type="sldImg"/>
          </p:nvPr>
        </p:nvSpPr>
        <p:spPr>
          <a:prstGeom prst="rect">
            <a:avLst/>
          </a:prstGeom>
        </p:spPr>
        <p:txBody>
          <a:bodyPr/>
          <a:lstStyle/>
          <a:p>
            <a:endParaRPr/>
          </a:p>
        </p:txBody>
      </p:sp>
      <p:sp>
        <p:nvSpPr>
          <p:cNvPr id="265" name="Shape 265"/>
          <p:cNvSpPr>
            <a:spLocks noGrp="1"/>
          </p:cNvSpPr>
          <p:nvPr>
            <p:ph type="body" sz="quarter" idx="1"/>
          </p:nvPr>
        </p:nvSpPr>
        <p:spPr>
          <a:prstGeom prst="rect">
            <a:avLst/>
          </a:prstGeom>
        </p:spPr>
        <p:txBody>
          <a:bodyPr/>
          <a:lstStyle/>
          <a:p>
            <a:pPr marL="171450" marR="0" indent="-171450" defTabSz="914400" eaLnBrk="1" fontAlgn="auto" latinLnBrk="0" hangingPunct="1">
              <a:lnSpc>
                <a:spcPct val="100000"/>
              </a:lnSpc>
              <a:spcBef>
                <a:spcPts val="0"/>
              </a:spcBef>
              <a:spcAft>
                <a:spcPts val="0"/>
              </a:spcAft>
              <a:buClrTx/>
              <a:buSzTx/>
              <a:buFont typeface="Arial"/>
              <a:buChar char="•"/>
              <a:tabLst/>
              <a:defRPr sz="1000">
                <a:solidFill>
                  <a:srgbClr val="333333"/>
                </a:solidFill>
                <a:latin typeface="Arial"/>
                <a:ea typeface="Arial"/>
                <a:cs typeface="Arial"/>
                <a:sym typeface="Arial"/>
              </a:defRPr>
            </a:pPr>
            <a:r>
              <a:rPr lang="en-US" dirty="0"/>
              <a:t>At the beginning, job titles in other sectors might sound mysterious. However, you can learn by asking professionals in that sector and reading articles on LinkedIn, specialized journals (e.g., Life Science magazine)</a:t>
            </a:r>
          </a:p>
          <a:p>
            <a:pPr marL="171450" indent="-171450">
              <a:buFont typeface="Arial"/>
              <a:buChar char="•"/>
              <a:defRPr sz="1000">
                <a:solidFill>
                  <a:srgbClr val="333333"/>
                </a:solidFill>
                <a:latin typeface="Arial"/>
                <a:ea typeface="Arial"/>
                <a:cs typeface="Arial"/>
                <a:sym typeface="Arial"/>
              </a:defRPr>
            </a:pPr>
            <a:r>
              <a:rPr lang="en-US" dirty="0"/>
              <a:t>Do not be afraid</a:t>
            </a:r>
            <a:r>
              <a:rPr lang="en-US" baseline="0" dirty="0"/>
              <a:t> to ask questions and use the advice in Slide 12 to navigate informational interviews and identify the required job specific skills.</a:t>
            </a:r>
          </a:p>
          <a:p>
            <a:pPr marL="171450" indent="-171450">
              <a:buFont typeface="Arial"/>
              <a:buChar char="•"/>
              <a:defRPr sz="1000">
                <a:solidFill>
                  <a:srgbClr val="333333"/>
                </a:solidFill>
                <a:latin typeface="Arial"/>
                <a:ea typeface="Arial"/>
                <a:cs typeface="Arial"/>
                <a:sym typeface="Arial"/>
              </a:defRPr>
            </a:pPr>
            <a:r>
              <a:rPr lang="en-US" baseline="0" dirty="0"/>
              <a:t>Remember your advisor may know people in industry or have contacts that do.</a:t>
            </a:r>
          </a:p>
          <a:p>
            <a:pPr marL="171450" indent="-171450">
              <a:buFont typeface="Arial"/>
              <a:buChar char="•"/>
              <a:defRPr sz="1000">
                <a:solidFill>
                  <a:srgbClr val="333333"/>
                </a:solidFill>
                <a:latin typeface="Arial"/>
                <a:ea typeface="Arial"/>
                <a:cs typeface="Arial"/>
                <a:sym typeface="Arial"/>
              </a:defRPr>
            </a:pPr>
            <a:r>
              <a:rPr lang="en-US" baseline="0" dirty="0"/>
              <a:t>Recruiters could be a good place to start. When contacting recruiters, prefer agencies over freelancers. Agencies usually have a broad portfolio of clients outsourcing the recruiting process. The advantage of contacting recruiters is they do the job search for you, so you can continue focusing on your current job and prepare for the interviews you get invited to.</a:t>
            </a:r>
            <a:endParaRPr lang="en-US" dirty="0"/>
          </a:p>
          <a:p>
            <a:pPr marL="171450" indent="-171450">
              <a:buFont typeface="Arial"/>
              <a:buChar char="•"/>
              <a:defRPr sz="1000">
                <a:solidFill>
                  <a:srgbClr val="333333"/>
                </a:solidFill>
                <a:latin typeface="Arial"/>
                <a:ea typeface="Arial"/>
                <a:cs typeface="Arial"/>
                <a:sym typeface="Arial"/>
              </a:defRPr>
            </a:pPr>
            <a:endParaRPr lang="en-US" baseline="0" dirty="0"/>
          </a:p>
          <a:p>
            <a:pPr marL="171450" indent="-171450">
              <a:buFont typeface="Arial"/>
              <a:buChar char="•"/>
              <a:defRPr sz="1000">
                <a:solidFill>
                  <a:srgbClr val="333333"/>
                </a:solidFill>
                <a:latin typeface="Arial"/>
                <a:ea typeface="Arial"/>
                <a:cs typeface="Arial"/>
                <a:sym typeface="Arial"/>
              </a:defRPr>
            </a:pPr>
            <a:r>
              <a:rPr lang="en-US" baseline="0" dirty="0"/>
              <a:t>https://neuronline.sfn.org/Articles/Career-Paths/2018/How-to-Navigate-Career-Transitions-in-Neuroscience</a:t>
            </a:r>
          </a:p>
          <a:p>
            <a:pPr marL="171450" indent="-171450">
              <a:buFont typeface="Arial"/>
              <a:buChar char="•"/>
              <a:defRPr sz="1000">
                <a:solidFill>
                  <a:srgbClr val="333333"/>
                </a:solidFill>
                <a:latin typeface="Arial"/>
                <a:ea typeface="Arial"/>
                <a:cs typeface="Arial"/>
                <a:sym typeface="Arial"/>
              </a:defRPr>
            </a:pPr>
            <a:r>
              <a:rPr lang="en-US" baseline="0" dirty="0"/>
              <a:t>Resources available through the </a:t>
            </a:r>
            <a:r>
              <a:rPr lang="en-US" baseline="0" dirty="0" err="1"/>
              <a:t>myIDP</a:t>
            </a:r>
            <a:r>
              <a:rPr lang="en-US" baseline="0" dirty="0"/>
              <a:t> tool from Science Careers.</a:t>
            </a:r>
          </a:p>
          <a:p>
            <a:pPr>
              <a:defRPr sz="1000">
                <a:solidFill>
                  <a:srgbClr val="333333"/>
                </a:solidFill>
                <a:latin typeface="Arial"/>
                <a:ea typeface="Arial"/>
                <a:cs typeface="Arial"/>
                <a:sym typeface="Arial"/>
              </a:defRPr>
            </a:pPr>
            <a:endParaRPr lang="en-US" baseline="0" dirty="0"/>
          </a:p>
        </p:txBody>
      </p:sp>
    </p:spTree>
    <p:extLst>
      <p:ext uri="{BB962C8B-B14F-4D97-AF65-F5344CB8AC3E}">
        <p14:creationId xmlns:p14="http://schemas.microsoft.com/office/powerpoint/2010/main" val="18265932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 mentoring team includes mentors, sponsors, and advocates that you can consult when you are looking for a job.  Each of these individuals are important in your career transition in different ways.</a:t>
            </a:r>
          </a:p>
        </p:txBody>
      </p:sp>
    </p:spTree>
    <p:extLst>
      <p:ext uri="{BB962C8B-B14F-4D97-AF65-F5344CB8AC3E}">
        <p14:creationId xmlns:p14="http://schemas.microsoft.com/office/powerpoint/2010/main" val="16535152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Shape 258"/>
          <p:cNvSpPr>
            <a:spLocks noGrp="1" noRot="1" noChangeAspect="1"/>
          </p:cNvSpPr>
          <p:nvPr>
            <p:ph type="sldImg"/>
          </p:nvPr>
        </p:nvSpPr>
        <p:spPr>
          <a:prstGeom prst="rect">
            <a:avLst/>
          </a:prstGeom>
        </p:spPr>
        <p:txBody>
          <a:bodyPr/>
          <a:lstStyle/>
          <a:p>
            <a:endParaRPr/>
          </a:p>
        </p:txBody>
      </p:sp>
      <p:sp>
        <p:nvSpPr>
          <p:cNvPr id="259" name="Shape 259"/>
          <p:cNvSpPr>
            <a:spLocks noGrp="1"/>
          </p:cNvSpPr>
          <p:nvPr>
            <p:ph type="body" sz="quarter" idx="1"/>
          </p:nvPr>
        </p:nvSpPr>
        <p:spPr>
          <a:prstGeom prst="rect">
            <a:avLst/>
          </a:prstGeom>
        </p:spPr>
        <p:txBody>
          <a:bodyPr/>
          <a:lstStyle/>
          <a:p>
            <a:pPr marL="171450" indent="-171450">
              <a:buFont typeface="Arial"/>
              <a:buChar char="•"/>
              <a:defRPr sz="1000">
                <a:solidFill>
                  <a:srgbClr val="333333"/>
                </a:solidFill>
                <a:latin typeface="Arial"/>
                <a:ea typeface="Arial"/>
                <a:cs typeface="Arial"/>
                <a:sym typeface="Arial"/>
              </a:defRPr>
            </a:pPr>
            <a:r>
              <a:rPr lang="en-US" sz="1000" dirty="0">
                <a:effectLst/>
                <a:latin typeface="+mn-lt"/>
                <a:ea typeface="+mn-ea"/>
                <a:cs typeface="+mn-cs"/>
                <a:sym typeface="Arial"/>
              </a:rPr>
              <a:t>You should only take a job if it will provide you with good professional development opportunities. With that said, in contrast to many faculty positions, your first job out of grad school or out of a postdoc will not be the role where you stay for the rest of your career.</a:t>
            </a:r>
          </a:p>
          <a:p>
            <a:pPr marL="171450" indent="-171450">
              <a:buFont typeface="Arial"/>
              <a:buChar char="•"/>
              <a:defRPr sz="1000">
                <a:solidFill>
                  <a:srgbClr val="333333"/>
                </a:solidFill>
                <a:latin typeface="Arial"/>
                <a:ea typeface="Arial"/>
                <a:cs typeface="Arial"/>
                <a:sym typeface="Arial"/>
              </a:defRPr>
            </a:pPr>
            <a:r>
              <a:rPr lang="en-US" sz="1000" dirty="0">
                <a:effectLst/>
                <a:latin typeface="+mn-lt"/>
                <a:ea typeface="+mn-ea"/>
                <a:cs typeface="+mn-cs"/>
                <a:sym typeface="Arial"/>
              </a:rPr>
              <a:t>It’s OK to view the next role as a stepping stone into something else, or to find out more about a field before deciding if you want to continue working in it. You don't have to work in any field or for the same employer for life! </a:t>
            </a:r>
          </a:p>
          <a:p>
            <a:pPr marL="171450" indent="-171450">
              <a:buFont typeface="Arial"/>
              <a:buChar char="•"/>
              <a:defRPr sz="1000">
                <a:solidFill>
                  <a:srgbClr val="333333"/>
                </a:solidFill>
                <a:latin typeface="Arial"/>
                <a:ea typeface="Arial"/>
                <a:cs typeface="Arial"/>
                <a:sym typeface="Arial"/>
              </a:defRPr>
            </a:pPr>
            <a:r>
              <a:rPr lang="en-US" sz="1000" dirty="0">
                <a:effectLst/>
                <a:latin typeface="+mn-lt"/>
                <a:ea typeface="+mn-ea"/>
                <a:cs typeface="+mn-cs"/>
                <a:sym typeface="Arial"/>
              </a:rPr>
              <a:t>Also there</a:t>
            </a:r>
            <a:r>
              <a:rPr lang="en-US" sz="1000" baseline="0" dirty="0">
                <a:effectLst/>
                <a:latin typeface="+mn-lt"/>
                <a:ea typeface="+mn-ea"/>
                <a:cs typeface="+mn-cs"/>
                <a:sym typeface="Arial"/>
              </a:rPr>
              <a:t> are multiple new positions in academia that require an industry background (i.e. </a:t>
            </a:r>
            <a:r>
              <a:rPr lang="en-US" sz="1000" baseline="0" dirty="0" err="1">
                <a:effectLst/>
                <a:latin typeface="+mn-lt"/>
                <a:ea typeface="+mn-ea"/>
                <a:cs typeface="+mn-cs"/>
                <a:sym typeface="Arial"/>
              </a:rPr>
              <a:t>insitutions</a:t>
            </a:r>
            <a:r>
              <a:rPr lang="en-US" sz="1000" baseline="0" dirty="0">
                <a:effectLst/>
                <a:latin typeface="+mn-lt"/>
                <a:ea typeface="+mn-ea"/>
                <a:cs typeface="+mn-cs"/>
                <a:sym typeface="Arial"/>
              </a:rPr>
              <a:t> who are members of the Academic Drug Discovery Consortium add weblink). You have to be mindful about publishing and applying for grants with academics or within your unit.</a:t>
            </a:r>
            <a:endParaRPr dirty="0"/>
          </a:p>
        </p:txBody>
      </p:sp>
    </p:spTree>
    <p:extLst>
      <p:ext uri="{BB962C8B-B14F-4D97-AF65-F5344CB8AC3E}">
        <p14:creationId xmlns:p14="http://schemas.microsoft.com/office/powerpoint/2010/main" val="20914767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https://www.training.nih.gov/assets/Guide_to_Resumes_&amp;_Curricula_Vitae.pdf </a:t>
            </a:r>
          </a:p>
        </p:txBody>
      </p:sp>
    </p:spTree>
    <p:extLst>
      <p:ext uri="{BB962C8B-B14F-4D97-AF65-F5344CB8AC3E}">
        <p14:creationId xmlns:p14="http://schemas.microsoft.com/office/powerpoint/2010/main" val="22370587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dirty="0">
                <a:effectLst/>
                <a:latin typeface="+mn-lt"/>
                <a:ea typeface="+mn-ea"/>
                <a:cs typeface="+mn-cs"/>
                <a:sym typeface="Calibri"/>
              </a:rPr>
              <a:t>Unless the job is a technical one, technical research skills should be re-framed to focus on knowledge about the utility and limitations of the method(s). Hiring managers for non-technical roles are usually more interested in knowing your research interests and broader goals than the experimental details.</a:t>
            </a:r>
            <a:r>
              <a:rPr lang="en-US" dirty="0">
                <a:effectLst/>
              </a:rPr>
              <a:t> </a:t>
            </a:r>
            <a:endParaRPr lang="en-US" sz="1200" dirty="0">
              <a:effectLst/>
              <a:latin typeface="+mn-lt"/>
              <a:ea typeface="+mn-ea"/>
              <a:cs typeface="+mn-cs"/>
              <a:sym typeface="Calibri"/>
            </a:endParaRPr>
          </a:p>
          <a:p>
            <a:pPr marL="171450" indent="-171450">
              <a:buFont typeface="Arial"/>
              <a:buChar char="•"/>
            </a:pPr>
            <a:r>
              <a:rPr lang="en-US" sz="1200" dirty="0">
                <a:effectLst/>
                <a:latin typeface="+mn-lt"/>
                <a:ea typeface="+mn-ea"/>
                <a:cs typeface="+mn-cs"/>
                <a:sym typeface="Calibri"/>
              </a:rPr>
              <a:t>Have others review your resume and cover letter. Ask peers that have recently transitioned into similar positions, or new contacts that have kindly met with you to offer you advice. Most people will be happy to help!</a:t>
            </a:r>
            <a:r>
              <a:rPr lang="en-US" dirty="0">
                <a:effectLst/>
              </a:rPr>
              <a:t> </a:t>
            </a:r>
          </a:p>
          <a:p>
            <a:pPr marL="171450" indent="-171450">
              <a:buFont typeface="Arial"/>
              <a:buChar char="•"/>
            </a:pPr>
            <a:endParaRPr lang="en-US" dirty="0"/>
          </a:p>
        </p:txBody>
      </p:sp>
    </p:spTree>
    <p:extLst>
      <p:ext uri="{BB962C8B-B14F-4D97-AF65-F5344CB8AC3E}">
        <p14:creationId xmlns:p14="http://schemas.microsoft.com/office/powerpoint/2010/main" val="45826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Shape 258"/>
          <p:cNvSpPr>
            <a:spLocks noGrp="1" noRot="1" noChangeAspect="1"/>
          </p:cNvSpPr>
          <p:nvPr>
            <p:ph type="sldImg"/>
          </p:nvPr>
        </p:nvSpPr>
        <p:spPr>
          <a:prstGeom prst="rect">
            <a:avLst/>
          </a:prstGeom>
        </p:spPr>
        <p:txBody>
          <a:bodyPr/>
          <a:lstStyle/>
          <a:p>
            <a:endParaRPr/>
          </a:p>
        </p:txBody>
      </p:sp>
      <p:sp>
        <p:nvSpPr>
          <p:cNvPr id="259" name="Shape 259"/>
          <p:cNvSpPr>
            <a:spLocks noGrp="1"/>
          </p:cNvSpPr>
          <p:nvPr>
            <p:ph type="body" sz="quarter" idx="1"/>
          </p:nvPr>
        </p:nvSpPr>
        <p:spPr>
          <a:prstGeom prst="rect">
            <a:avLst/>
          </a:prstGeom>
        </p:spPr>
        <p:txBody>
          <a:bodyPr/>
          <a:lstStyle/>
          <a:p>
            <a:pPr marL="171450" indent="-171450">
              <a:buFont typeface="Arial"/>
              <a:buChar char="•"/>
              <a:defRPr sz="1000">
                <a:solidFill>
                  <a:srgbClr val="333333"/>
                </a:solidFill>
                <a:latin typeface="Arial"/>
                <a:ea typeface="Arial"/>
                <a:cs typeface="Arial"/>
                <a:sym typeface="Arial"/>
              </a:defRPr>
            </a:pPr>
            <a:r>
              <a:rPr lang="en-US" sz="1000" dirty="0">
                <a:effectLst/>
                <a:latin typeface="+mn-lt"/>
                <a:ea typeface="+mn-ea"/>
                <a:cs typeface="+mn-cs"/>
                <a:sym typeface="Arial"/>
              </a:rPr>
              <a:t>As job</a:t>
            </a:r>
            <a:r>
              <a:rPr lang="en-US" sz="1000" baseline="0" dirty="0">
                <a:effectLst/>
                <a:latin typeface="+mn-lt"/>
                <a:ea typeface="+mn-ea"/>
                <a:cs typeface="+mn-cs"/>
                <a:sym typeface="Arial"/>
              </a:rPr>
              <a:t> descriptions change constantly in sectors outside of academia, often resilience and adaptability are the skills to showcase. Often employers prefer someone who could be good at any job vs. someone with a very specific expertise who may not be flexible.</a:t>
            </a:r>
          </a:p>
          <a:p>
            <a:pPr marL="171450" indent="-171450">
              <a:buFont typeface="Arial"/>
              <a:buChar char="•"/>
              <a:defRPr sz="1000">
                <a:solidFill>
                  <a:srgbClr val="333333"/>
                </a:solidFill>
                <a:latin typeface="Arial"/>
                <a:ea typeface="Arial"/>
                <a:cs typeface="Arial"/>
                <a:sym typeface="Arial"/>
              </a:defRPr>
            </a:pPr>
            <a:r>
              <a:rPr lang="en-US" sz="1000" baseline="0" dirty="0">
                <a:effectLst/>
                <a:latin typeface="+mn-lt"/>
                <a:ea typeface="+mn-ea"/>
                <a:cs typeface="+mn-cs"/>
                <a:sym typeface="Arial"/>
              </a:rPr>
              <a:t>If you find a job you are passionate about, it may be worth applying to even if you do not check all the boxes.</a:t>
            </a:r>
          </a:p>
          <a:p>
            <a:pPr marL="171450" indent="-171450">
              <a:buFont typeface="Arial"/>
              <a:buChar char="•"/>
              <a:defRPr sz="1000">
                <a:solidFill>
                  <a:srgbClr val="333333"/>
                </a:solidFill>
                <a:latin typeface="Arial"/>
                <a:ea typeface="Arial"/>
                <a:cs typeface="Arial"/>
                <a:sym typeface="Arial"/>
              </a:defRPr>
            </a:pPr>
            <a:r>
              <a:rPr lang="en-US" sz="1000" baseline="0" dirty="0">
                <a:effectLst/>
                <a:latin typeface="+mn-lt"/>
                <a:ea typeface="+mn-ea"/>
                <a:cs typeface="+mn-cs"/>
                <a:sym typeface="Arial"/>
              </a:rPr>
              <a:t>You never know where an interview is going to take you. It is possible that they will prefer the more qualified candidate and keep your CV on file for upcoming opportunities. It is always worth making a good impression on hiring managers and keeping in touch.</a:t>
            </a:r>
          </a:p>
          <a:p>
            <a:pPr marL="171450" indent="-171450">
              <a:buFont typeface="Arial"/>
              <a:buChar char="•"/>
              <a:defRPr sz="1000">
                <a:solidFill>
                  <a:srgbClr val="333333"/>
                </a:solidFill>
                <a:latin typeface="Arial"/>
                <a:ea typeface="Arial"/>
                <a:cs typeface="Arial"/>
                <a:sym typeface="Arial"/>
              </a:defRPr>
            </a:pPr>
            <a:r>
              <a:rPr lang="en-US" sz="1000" baseline="0" dirty="0">
                <a:effectLst/>
                <a:latin typeface="+mn-lt"/>
                <a:ea typeface="+mn-ea"/>
                <a:cs typeface="+mn-cs"/>
                <a:sym typeface="Arial"/>
              </a:rPr>
              <a:t>Always remember that you are also interviewing the company and trying to find out if it would be a good fit.</a:t>
            </a:r>
            <a:endParaRPr dirty="0"/>
          </a:p>
        </p:txBody>
      </p:sp>
    </p:spTree>
    <p:extLst>
      <p:ext uri="{BB962C8B-B14F-4D97-AF65-F5344CB8AC3E}">
        <p14:creationId xmlns:p14="http://schemas.microsoft.com/office/powerpoint/2010/main" val="20914767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Shape 258"/>
          <p:cNvSpPr>
            <a:spLocks noGrp="1" noRot="1" noChangeAspect="1"/>
          </p:cNvSpPr>
          <p:nvPr>
            <p:ph type="sldImg"/>
          </p:nvPr>
        </p:nvSpPr>
        <p:spPr>
          <a:prstGeom prst="rect">
            <a:avLst/>
          </a:prstGeom>
        </p:spPr>
        <p:txBody>
          <a:bodyPr/>
          <a:lstStyle/>
          <a:p>
            <a:endParaRPr/>
          </a:p>
        </p:txBody>
      </p:sp>
      <p:sp>
        <p:nvSpPr>
          <p:cNvPr id="259" name="Shape 259"/>
          <p:cNvSpPr>
            <a:spLocks noGrp="1"/>
          </p:cNvSpPr>
          <p:nvPr>
            <p:ph type="body" sz="quarter" idx="1"/>
          </p:nvPr>
        </p:nvSpPr>
        <p:spPr>
          <a:prstGeom prst="rect">
            <a:avLst/>
          </a:prstGeom>
        </p:spPr>
        <p:txBody>
          <a:bodyPr/>
          <a:lstStyle/>
          <a:p>
            <a:pPr marL="171450" indent="-171450">
              <a:buFont typeface="Arial"/>
              <a:buChar char="•"/>
              <a:defRPr sz="1000">
                <a:solidFill>
                  <a:srgbClr val="333333"/>
                </a:solidFill>
                <a:latin typeface="Arial"/>
                <a:ea typeface="Arial"/>
                <a:cs typeface="Arial"/>
                <a:sym typeface="Arial"/>
              </a:defRPr>
            </a:pPr>
            <a:r>
              <a:rPr lang="en-US" sz="1000" dirty="0">
                <a:effectLst/>
                <a:latin typeface="+mn-lt"/>
                <a:ea typeface="+mn-ea"/>
                <a:cs typeface="+mn-cs"/>
                <a:sym typeface="Arial"/>
              </a:rPr>
              <a:t>You can use </a:t>
            </a:r>
            <a:r>
              <a:rPr lang="en-US" sz="1000" dirty="0" err="1">
                <a:effectLst/>
                <a:latin typeface="+mn-lt"/>
                <a:ea typeface="+mn-ea"/>
                <a:cs typeface="+mn-cs"/>
                <a:sym typeface="Arial"/>
              </a:rPr>
              <a:t>Glassdoor</a:t>
            </a:r>
            <a:r>
              <a:rPr lang="en-US" sz="1000" dirty="0">
                <a:effectLst/>
                <a:latin typeface="+mn-lt"/>
                <a:ea typeface="+mn-ea"/>
                <a:cs typeface="+mn-cs"/>
                <a:sym typeface="Arial"/>
              </a:rPr>
              <a:t>, </a:t>
            </a:r>
            <a:r>
              <a:rPr lang="en-US" sz="1000" dirty="0" err="1">
                <a:effectLst/>
                <a:latin typeface="+mn-lt"/>
                <a:ea typeface="+mn-ea"/>
                <a:cs typeface="+mn-cs"/>
                <a:sym typeface="Arial"/>
              </a:rPr>
              <a:t>USAJobs</a:t>
            </a:r>
            <a:r>
              <a:rPr lang="en-US" sz="1000" dirty="0">
                <a:effectLst/>
                <a:latin typeface="+mn-lt"/>
                <a:ea typeface="+mn-ea"/>
                <a:cs typeface="+mn-cs"/>
                <a:sym typeface="Arial"/>
              </a:rPr>
              <a:t>, and salary surveys from professional organizations to get an idea of what the compensation range is like for similar jobs. </a:t>
            </a:r>
          </a:p>
          <a:p>
            <a:pPr marL="171450" indent="-171450">
              <a:buFont typeface="Arial"/>
              <a:buChar char="•"/>
              <a:defRPr sz="1000">
                <a:solidFill>
                  <a:srgbClr val="333333"/>
                </a:solidFill>
                <a:latin typeface="Arial"/>
                <a:ea typeface="Arial"/>
                <a:cs typeface="Arial"/>
                <a:sym typeface="Arial"/>
              </a:defRPr>
            </a:pPr>
            <a:r>
              <a:rPr lang="en-US" sz="1000" dirty="0">
                <a:effectLst/>
                <a:latin typeface="+mn-lt"/>
                <a:ea typeface="+mn-ea"/>
                <a:cs typeface="+mn-cs"/>
                <a:sym typeface="Arial"/>
              </a:rPr>
              <a:t>Remember that there may be other benefits</a:t>
            </a:r>
            <a:r>
              <a:rPr lang="en-US" sz="1000" baseline="0" dirty="0">
                <a:effectLst/>
                <a:latin typeface="+mn-lt"/>
                <a:ea typeface="+mn-ea"/>
                <a:cs typeface="+mn-cs"/>
                <a:sym typeface="Arial"/>
              </a:rPr>
              <a:t> that will stretch the salary: employer contribution to retirement or pension plan, health insurance with dental and vision benefits, childcare accounts, paid parental leave</a:t>
            </a:r>
            <a:endParaRPr dirty="0"/>
          </a:p>
        </p:txBody>
      </p:sp>
    </p:spTree>
    <p:extLst>
      <p:ext uri="{BB962C8B-B14F-4D97-AF65-F5344CB8AC3E}">
        <p14:creationId xmlns:p14="http://schemas.microsoft.com/office/powerpoint/2010/main" val="20914767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Shape 258"/>
          <p:cNvSpPr>
            <a:spLocks noGrp="1" noRot="1" noChangeAspect="1"/>
          </p:cNvSpPr>
          <p:nvPr>
            <p:ph type="sldImg"/>
          </p:nvPr>
        </p:nvSpPr>
        <p:spPr>
          <a:prstGeom prst="rect">
            <a:avLst/>
          </a:prstGeom>
        </p:spPr>
        <p:txBody>
          <a:bodyPr/>
          <a:lstStyle/>
          <a:p>
            <a:endParaRPr/>
          </a:p>
        </p:txBody>
      </p:sp>
      <p:sp>
        <p:nvSpPr>
          <p:cNvPr id="259" name="Shape 259"/>
          <p:cNvSpPr>
            <a:spLocks noGrp="1"/>
          </p:cNvSpPr>
          <p:nvPr>
            <p:ph type="body" sz="quarter" idx="1"/>
          </p:nvPr>
        </p:nvSpPr>
        <p:spPr>
          <a:prstGeom prst="rect">
            <a:avLst/>
          </a:prstGeom>
        </p:spPr>
        <p:txBody>
          <a:bodyPr/>
          <a:lstStyle/>
          <a:p>
            <a:pPr marL="171450" indent="-171450">
              <a:buFont typeface="Arial"/>
              <a:buChar char="•"/>
              <a:defRPr sz="1000">
                <a:solidFill>
                  <a:srgbClr val="333333"/>
                </a:solidFill>
                <a:latin typeface="Arial"/>
                <a:ea typeface="Arial"/>
                <a:cs typeface="Arial"/>
                <a:sym typeface="Arial"/>
              </a:defRPr>
            </a:pPr>
            <a:endParaRPr dirty="0"/>
          </a:p>
        </p:txBody>
      </p:sp>
    </p:spTree>
    <p:extLst>
      <p:ext uri="{BB962C8B-B14F-4D97-AF65-F5344CB8AC3E}">
        <p14:creationId xmlns:p14="http://schemas.microsoft.com/office/powerpoint/2010/main" val="845515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defTabSz="914400" eaLnBrk="1" fontAlgn="auto" latinLnBrk="0" hangingPunct="1">
              <a:lnSpc>
                <a:spcPct val="100000"/>
              </a:lnSpc>
              <a:spcBef>
                <a:spcPts val="0"/>
              </a:spcBef>
              <a:spcAft>
                <a:spcPts val="0"/>
              </a:spcAft>
              <a:buClrTx/>
              <a:buSzTx/>
              <a:buFont typeface="Arial"/>
              <a:buChar char="•"/>
              <a:tabLst/>
              <a:defRPr/>
            </a:pPr>
            <a:r>
              <a:rPr lang="en-US" dirty="0"/>
              <a:t>The majority of PhD recipients in the US</a:t>
            </a:r>
            <a:r>
              <a:rPr lang="en-US" baseline="0" dirty="0"/>
              <a:t> are employed outside of academia. </a:t>
            </a:r>
            <a:endParaRPr lang="en-US" dirty="0"/>
          </a:p>
          <a:p>
            <a:endParaRPr lang="en-US" dirty="0"/>
          </a:p>
        </p:txBody>
      </p:sp>
    </p:spTree>
    <p:extLst>
      <p:ext uri="{BB962C8B-B14F-4D97-AF65-F5344CB8AC3E}">
        <p14:creationId xmlns:p14="http://schemas.microsoft.com/office/powerpoint/2010/main" val="2628877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defTabSz="914400" eaLnBrk="1" fontAlgn="auto" latinLnBrk="0" hangingPunct="1">
              <a:lnSpc>
                <a:spcPct val="100000"/>
              </a:lnSpc>
              <a:spcBef>
                <a:spcPts val="0"/>
              </a:spcBef>
              <a:spcAft>
                <a:spcPts val="0"/>
              </a:spcAft>
              <a:buClrTx/>
              <a:buSzTx/>
              <a:buFont typeface="Arial"/>
              <a:buChar char="•"/>
              <a:tabLst/>
              <a:defRPr/>
            </a:pPr>
            <a:r>
              <a:rPr lang="en-US" dirty="0"/>
              <a:t>Also, while you may stay in academia, tenure-track</a:t>
            </a:r>
            <a:r>
              <a:rPr lang="en-US" baseline="0" dirty="0"/>
              <a:t> faculty jobs are a minority. There are a variety of career choices outside of research, performing jobs to aid in the scientific and biomedical enterprise.</a:t>
            </a:r>
          </a:p>
          <a:p>
            <a:pPr marL="171450" marR="0" indent="-171450" defTabSz="914400" eaLnBrk="1" fontAlgn="auto" latinLnBrk="0" hangingPunct="1">
              <a:lnSpc>
                <a:spcPct val="100000"/>
              </a:lnSpc>
              <a:spcBef>
                <a:spcPts val="0"/>
              </a:spcBef>
              <a:spcAft>
                <a:spcPts val="0"/>
              </a:spcAft>
              <a:buClrTx/>
              <a:buSzTx/>
              <a:buFont typeface="Arial"/>
              <a:buChar char="•"/>
              <a:tabLst/>
              <a:defRPr/>
            </a:pPr>
            <a:r>
              <a:rPr lang="en-US" baseline="0" dirty="0"/>
              <a:t>30% of PhDs do more than one postdoc.</a:t>
            </a:r>
          </a:p>
          <a:p>
            <a:pPr marL="171450" marR="0" indent="-171450" defTabSz="914400" eaLnBrk="1" fontAlgn="auto" latinLnBrk="0" hangingPunct="1">
              <a:lnSpc>
                <a:spcPct val="100000"/>
              </a:lnSpc>
              <a:spcBef>
                <a:spcPts val="0"/>
              </a:spcBef>
              <a:spcAft>
                <a:spcPts val="0"/>
              </a:spcAft>
              <a:buClrTx/>
              <a:buSzTx/>
              <a:buFont typeface="Arial"/>
              <a:buChar char="•"/>
              <a:tabLst/>
              <a:defRPr/>
            </a:pPr>
            <a:r>
              <a:rPr lang="en-US" dirty="0"/>
              <a:t>https://</a:t>
            </a:r>
            <a:r>
              <a:rPr lang="en-US" dirty="0" err="1"/>
              <a:t>www.cell.com</a:t>
            </a:r>
            <a:r>
              <a:rPr lang="en-US" dirty="0"/>
              <a:t>/trends/biochemical-sciences/</a:t>
            </a:r>
            <a:r>
              <a:rPr lang="en-US" dirty="0" err="1"/>
              <a:t>fulltext</a:t>
            </a:r>
            <a:r>
              <a:rPr lang="en-US" dirty="0"/>
              <a:t>/S0968-0004(14)00172-8</a:t>
            </a:r>
          </a:p>
          <a:p>
            <a:endParaRPr lang="en-US" dirty="0"/>
          </a:p>
        </p:txBody>
      </p:sp>
    </p:spTree>
    <p:extLst>
      <p:ext uri="{BB962C8B-B14F-4D97-AF65-F5344CB8AC3E}">
        <p14:creationId xmlns:p14="http://schemas.microsoft.com/office/powerpoint/2010/main" val="2628877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Data on PhD employment are limited in the EU and other countries,</a:t>
            </a:r>
            <a:r>
              <a:rPr lang="en-US" baseline="0" dirty="0"/>
              <a:t> but general information on R&amp;D employees draws a similar picture. You may need to explore whether specific industries value doctoral and postdoctoral experience.</a:t>
            </a:r>
          </a:p>
          <a:p>
            <a:pPr marL="171450" indent="-171450">
              <a:buFont typeface="Arial" panose="020B0604020202020204" pitchFamily="34" charset="0"/>
              <a:buChar char="•"/>
            </a:pPr>
            <a:r>
              <a:rPr lang="en-US" baseline="0" dirty="0"/>
              <a:t>References</a:t>
            </a:r>
          </a:p>
          <a:p>
            <a:pPr marL="628650" lvl="1" indent="-171450">
              <a:buFont typeface="Arial" panose="020B0604020202020204" pitchFamily="34" charset="0"/>
              <a:buChar char="•"/>
            </a:pPr>
            <a:r>
              <a:rPr lang="en-US" u="sng" dirty="0"/>
              <a:t>https://</a:t>
            </a:r>
            <a:r>
              <a:rPr lang="en-US" u="sng" dirty="0" err="1"/>
              <a:t>ec.europa.eu</a:t>
            </a:r>
            <a:r>
              <a:rPr lang="en-US" u="sng" dirty="0"/>
              <a:t>/</a:t>
            </a:r>
            <a:r>
              <a:rPr lang="en-US" u="sng" dirty="0" err="1"/>
              <a:t>eurostat</a:t>
            </a:r>
            <a:r>
              <a:rPr lang="en-US" u="sng" dirty="0"/>
              <a:t>/documents/3217494/9087772/KS-02-18-728-EN-N.pdf/3f01e3c4-1c01-4036-bd6a-814dec66c58c</a:t>
            </a:r>
          </a:p>
          <a:p>
            <a:pPr marL="628650" lvl="1" indent="-171450">
              <a:buFont typeface="Arial" panose="020B0604020202020204" pitchFamily="34" charset="0"/>
              <a:buChar char="•"/>
            </a:pPr>
            <a:r>
              <a:rPr lang="en-US" u="sng" dirty="0"/>
              <a:t>https://</a:t>
            </a:r>
            <a:r>
              <a:rPr lang="en-US" u="sng" dirty="0" err="1"/>
              <a:t>ec.europa.eu</a:t>
            </a:r>
            <a:r>
              <a:rPr lang="en-US" u="sng" dirty="0"/>
              <a:t>/info/sites/info/files/srip-report-full_2018_en.pdf</a:t>
            </a:r>
          </a:p>
          <a:p>
            <a:endParaRPr lang="en-US" dirty="0"/>
          </a:p>
        </p:txBody>
      </p:sp>
    </p:spTree>
    <p:extLst>
      <p:ext uri="{BB962C8B-B14F-4D97-AF65-F5344CB8AC3E}">
        <p14:creationId xmlns:p14="http://schemas.microsoft.com/office/powerpoint/2010/main" val="4287684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To begin your career exploration you should start asking yourself several questions that will help you define what you would like to do.</a:t>
            </a:r>
          </a:p>
          <a:p>
            <a:pPr marL="171450" indent="-171450">
              <a:buFont typeface="Arial"/>
              <a:buChar char="•"/>
            </a:pPr>
            <a:r>
              <a:rPr lang="en-US" dirty="0"/>
              <a:t>Personal skill</a:t>
            </a:r>
            <a:r>
              <a:rPr lang="en-US" baseline="0" dirty="0"/>
              <a:t> development will look different depending on the desired position.</a:t>
            </a:r>
            <a:endParaRPr lang="en-US" dirty="0"/>
          </a:p>
          <a:p>
            <a:pPr marL="0" indent="0">
              <a:buFont typeface="Arial"/>
              <a:buNone/>
            </a:pPr>
            <a:endParaRPr lang="en-US" dirty="0"/>
          </a:p>
        </p:txBody>
      </p:sp>
    </p:spTree>
    <p:extLst>
      <p:ext uri="{BB962C8B-B14F-4D97-AF65-F5344CB8AC3E}">
        <p14:creationId xmlns:p14="http://schemas.microsoft.com/office/powerpoint/2010/main" val="663032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a:spLocks noGrp="1" noRot="1" noChangeAspect="1"/>
          </p:cNvSpPr>
          <p:nvPr>
            <p:ph type="sldImg"/>
          </p:nvPr>
        </p:nvSpPr>
        <p:spPr>
          <a:prstGeom prst="rect">
            <a:avLst/>
          </a:prstGeom>
        </p:spPr>
        <p:txBody>
          <a:bodyPr/>
          <a:lstStyle/>
          <a:p>
            <a:endParaRPr/>
          </a:p>
        </p:txBody>
      </p:sp>
      <p:sp>
        <p:nvSpPr>
          <p:cNvPr id="153" name="Shape 153"/>
          <p:cNvSpPr>
            <a:spLocks noGrp="1"/>
          </p:cNvSpPr>
          <p:nvPr>
            <p:ph type="body" sz="quarter" idx="1"/>
          </p:nvPr>
        </p:nvSpPr>
        <p:spPr>
          <a:prstGeom prst="rect">
            <a:avLst/>
          </a:prstGeom>
        </p:spPr>
        <p:txBody>
          <a:bodyPr/>
          <a:lstStyle/>
          <a:p>
            <a:pPr marL="171450" indent="-171450">
              <a:buFont typeface="Arial"/>
              <a:buChar char="•"/>
            </a:pPr>
            <a:r>
              <a:rPr lang="en-US" dirty="0"/>
              <a:t>You can start by defining what looks interesting to you then explore</a:t>
            </a:r>
            <a:r>
              <a:rPr lang="en-US" baseline="0" dirty="0"/>
              <a:t> what the job would be like by speaking to professionals in the sector and recruiters.</a:t>
            </a:r>
            <a:endParaRPr lang="en-US" dirty="0"/>
          </a:p>
          <a:p>
            <a:pPr marL="171450" indent="-171450">
              <a:buFont typeface="Arial"/>
              <a:buChar char="•"/>
            </a:pPr>
            <a:r>
              <a:rPr lang="en-US" dirty="0"/>
              <a:t>There are multiple available online resources:</a:t>
            </a:r>
          </a:p>
          <a:p>
            <a:pPr marL="171450" lvl="5" indent="-171450">
              <a:buFont typeface="Arial"/>
              <a:buChar char="•"/>
            </a:pPr>
            <a:r>
              <a:rPr lang="en-US" dirty="0"/>
              <a:t>Expo </a:t>
            </a:r>
            <a:r>
              <a:rPr lang="en-US" baseline="0" dirty="0"/>
              <a:t>events and career fairs, such as https://</a:t>
            </a:r>
            <a:r>
              <a:rPr lang="en-US" baseline="0" dirty="0" err="1"/>
              <a:t>www.nature.com</a:t>
            </a:r>
            <a:r>
              <a:rPr lang="en-US" baseline="0" dirty="0"/>
              <a:t>/</a:t>
            </a:r>
            <a:r>
              <a:rPr lang="en-US" baseline="0" dirty="0" err="1"/>
              <a:t>naturecareers</a:t>
            </a:r>
            <a:r>
              <a:rPr lang="en-US" baseline="0" dirty="0"/>
              <a:t>/career-expo</a:t>
            </a:r>
            <a:endParaRPr lang="en-US" dirty="0"/>
          </a:p>
          <a:p>
            <a:pPr marL="171450" lvl="3" indent="-171450">
              <a:buFont typeface="Arial"/>
              <a:buChar char="•"/>
            </a:pPr>
            <a:r>
              <a:rPr lang="en-US" dirty="0"/>
              <a:t>Science Careers, AAAS:</a:t>
            </a:r>
            <a:r>
              <a:rPr lang="en-US" baseline="0" dirty="0"/>
              <a:t> http://</a:t>
            </a:r>
            <a:r>
              <a:rPr lang="en-US" baseline="0" dirty="0" err="1"/>
              <a:t>www.sciencemag.org</a:t>
            </a:r>
            <a:r>
              <a:rPr lang="en-US" baseline="0" dirty="0"/>
              <a:t>/careers/career-resources</a:t>
            </a:r>
          </a:p>
          <a:p>
            <a:pPr marL="171450" marR="0" lvl="4" indent="-171450" algn="l" defTabSz="914400" rtl="0" eaLnBrk="1" fontAlgn="auto" latinLnBrk="0" hangingPunct="1">
              <a:lnSpc>
                <a:spcPct val="100000"/>
              </a:lnSpc>
              <a:spcBef>
                <a:spcPts val="0"/>
              </a:spcBef>
              <a:spcAft>
                <a:spcPts val="0"/>
              </a:spcAft>
              <a:buClrTx/>
              <a:buSzTx/>
              <a:buFont typeface="Arial"/>
              <a:buChar char="•"/>
              <a:tabLst/>
              <a:defRPr/>
            </a:pPr>
            <a:r>
              <a:rPr lang="en-US" u="none" baseline="0" dirty="0" err="1"/>
              <a:t>InterSect</a:t>
            </a:r>
            <a:r>
              <a:rPr lang="en-US" u="none" baseline="0" dirty="0"/>
              <a:t>: https://intersectjobsims.com/library/</a:t>
            </a:r>
          </a:p>
          <a:p>
            <a:pPr marL="171450" marR="0" lvl="4" indent="-171450" algn="l" defTabSz="914400" rtl="0" eaLnBrk="1" fontAlgn="auto" latinLnBrk="0" hangingPunct="1">
              <a:lnSpc>
                <a:spcPct val="100000"/>
              </a:lnSpc>
              <a:spcBef>
                <a:spcPts val="0"/>
              </a:spcBef>
              <a:spcAft>
                <a:spcPts val="0"/>
              </a:spcAft>
              <a:buClrTx/>
              <a:buSzTx/>
              <a:buFont typeface="Arial"/>
              <a:buChar char="•"/>
              <a:tabLst/>
              <a:defRPr/>
            </a:pPr>
            <a:r>
              <a:rPr lang="en-US" u="none" baseline="0" dirty="0"/>
              <a:t>Though you should develop a plan for your career be ready to think beyond your plan if unexpected career opportunities present themselves.</a:t>
            </a:r>
            <a:endParaRPr lang="en-US" u="sng" dirty="0"/>
          </a:p>
          <a:p>
            <a:pPr marL="171450" indent="-171450">
              <a:buFont typeface="Arial"/>
              <a:buChar char="•"/>
            </a:pP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defRPr sz="2000"/>
            </a:pPr>
            <a:r>
              <a:rPr lang="en-US" sz="1200" dirty="0"/>
              <a:t>Outline an individual professional development plan (IDP) early on in your postdoc</a:t>
            </a:r>
            <a:r>
              <a:rPr lang="en-US" sz="1200" baseline="0" dirty="0"/>
              <a:t> </a:t>
            </a:r>
            <a:r>
              <a:rPr lang="en-US" sz="1200" dirty="0"/>
              <a:t>and periodically revise it.</a:t>
            </a:r>
            <a:r>
              <a:rPr lang="en-US" sz="1200" baseline="0" dirty="0"/>
              <a:t> </a:t>
            </a:r>
            <a:r>
              <a:rPr lang="en-US" sz="1200" dirty="0"/>
              <a:t>http://</a:t>
            </a:r>
            <a:r>
              <a:rPr lang="en-US" sz="1200" dirty="0" err="1"/>
              <a:t>myidp.sciencecareers.org</a:t>
            </a:r>
            <a:endParaRPr lang="en-US" sz="1200" dirty="0"/>
          </a:p>
          <a:p>
            <a:pPr marL="171450" marR="0" indent="-171450" algn="l" defTabSz="914400" rtl="0" eaLnBrk="1" fontAlgn="auto" latinLnBrk="0" hangingPunct="1">
              <a:lnSpc>
                <a:spcPct val="100000"/>
              </a:lnSpc>
              <a:spcBef>
                <a:spcPts val="0"/>
              </a:spcBef>
              <a:spcAft>
                <a:spcPts val="0"/>
              </a:spcAft>
              <a:buClrTx/>
              <a:buSzTx/>
              <a:buFont typeface="Arial"/>
              <a:buChar char="•"/>
              <a:tabLst/>
              <a:defRPr sz="2000"/>
            </a:pPr>
            <a:r>
              <a:rPr lang="en-US" sz="1200" dirty="0"/>
              <a:t>Continue to develop and implement your Individual Development Plan throughout your training years, as yours goals, interests, and skills develop and change.</a:t>
            </a:r>
          </a:p>
          <a:p>
            <a:pPr>
              <a:defRPr sz="2000"/>
            </a:pPr>
            <a:endParaRPr lang="en-US" sz="1200" dirty="0"/>
          </a:p>
          <a:p>
            <a:pPr>
              <a:defRPr sz="2000"/>
            </a:pPr>
            <a:endParaRPr lang="en-US" sz="1200" dirty="0"/>
          </a:p>
          <a:p>
            <a:endParaRPr lang="en-US" dirty="0"/>
          </a:p>
        </p:txBody>
      </p:sp>
      <p:sp>
        <p:nvSpPr>
          <p:cNvPr id="4" name="Slide Number Placeholder 3"/>
          <p:cNvSpPr>
            <a:spLocks noGrp="1"/>
          </p:cNvSpPr>
          <p:nvPr>
            <p:ph type="sldNum" sz="quarter" idx="10"/>
          </p:nvPr>
        </p:nvSpPr>
        <p:spPr>
          <a:xfrm>
            <a:off x="4143375" y="9120188"/>
            <a:ext cx="3170238" cy="479425"/>
          </a:xfrm>
          <a:prstGeom prst="rect">
            <a:avLst/>
          </a:prstGeom>
        </p:spPr>
        <p:txBody>
          <a:bodyPr/>
          <a:lstStyle/>
          <a:p>
            <a:fld id="{3B6AB882-9C02-4820-80F5-7B1FBE3FDD66}" type="slidenum">
              <a:rPr lang="en-US" smtClean="0"/>
              <a:pPr/>
              <a:t>10</a:t>
            </a:fld>
            <a:endParaRPr lang="en-US"/>
          </a:p>
        </p:txBody>
      </p:sp>
    </p:spTree>
    <p:extLst>
      <p:ext uri="{BB962C8B-B14F-4D97-AF65-F5344CB8AC3E}">
        <p14:creationId xmlns:p14="http://schemas.microsoft.com/office/powerpoint/2010/main" val="2209080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7" name="Shape 27"/>
          <p:cNvSpPr>
            <a:spLocks noGrp="1"/>
          </p:cNvSpPr>
          <p:nvPr>
            <p:ph type="title"/>
          </p:nvPr>
        </p:nvSpPr>
        <p:spPr>
          <a:xfrm>
            <a:off x="457200" y="685800"/>
            <a:ext cx="5334000" cy="457200"/>
          </a:xfrm>
          <a:prstGeom prst="rect">
            <a:avLst/>
          </a:prstGeom>
        </p:spPr>
        <p:txBody>
          <a:bodyPr lIns="0" tIns="0" rIns="0" bIns="0" anchor="t"/>
          <a:lstStyle>
            <a:lvl1pPr>
              <a:defRPr sz="3000" b="1" spc="0">
                <a:solidFill>
                  <a:srgbClr val="782327"/>
                </a:solidFill>
              </a:defRPr>
            </a:lvl1pPr>
          </a:lstStyle>
          <a:p>
            <a:pPr>
              <a:defRPr>
                <a:effectLst/>
              </a:defRPr>
            </a:pPr>
            <a:r>
              <a:rPr dirty="0"/>
              <a:t>Title Text</a:t>
            </a:r>
          </a:p>
        </p:txBody>
      </p:sp>
      <p:sp>
        <p:nvSpPr>
          <p:cNvPr id="28" name="Shape 28"/>
          <p:cNvSpPr>
            <a:spLocks noGrp="1"/>
          </p:cNvSpPr>
          <p:nvPr>
            <p:ph type="body" idx="1"/>
          </p:nvPr>
        </p:nvSpPr>
        <p:spPr>
          <a:xfrm>
            <a:off x="457200" y="1447800"/>
            <a:ext cx="5949656" cy="4268714"/>
          </a:xfrm>
          <a:prstGeom prst="rect">
            <a:avLst/>
          </a:prstGeom>
        </p:spPr>
        <p:txBody>
          <a:bodyPr lIns="0" tIns="0" rIns="0" bIns="0"/>
          <a:lstStyle>
            <a:lvl1pPr marL="342900">
              <a:spcBef>
                <a:spcPts val="400"/>
              </a:spcBef>
              <a:buClrTx/>
              <a:buFont typeface="Arial"/>
              <a:buChar char="•"/>
              <a:defRPr sz="1800">
                <a:solidFill>
                  <a:srgbClr val="000000"/>
                </a:solidFill>
              </a:defRPr>
            </a:lvl1pPr>
            <a:lvl2pPr marL="778668" indent="-321468">
              <a:spcBef>
                <a:spcPts val="400"/>
              </a:spcBef>
              <a:buClrTx/>
              <a:buFont typeface="Arial"/>
              <a:buChar char="–"/>
              <a:defRPr sz="1800">
                <a:solidFill>
                  <a:srgbClr val="000000"/>
                </a:solidFill>
              </a:defRPr>
            </a:lvl2pPr>
            <a:lvl3pPr marL="1208314" indent="-293914">
              <a:spcBef>
                <a:spcPts val="400"/>
              </a:spcBef>
              <a:buClrTx/>
              <a:buFont typeface="Arial"/>
              <a:buChar char="•"/>
              <a:defRPr sz="1800">
                <a:solidFill>
                  <a:srgbClr val="000000"/>
                </a:solidFill>
              </a:defRPr>
            </a:lvl3pPr>
            <a:lvl4pPr marL="1714500" indent="-342900">
              <a:spcBef>
                <a:spcPts val="400"/>
              </a:spcBef>
              <a:buClrTx/>
              <a:buFont typeface="Arial"/>
              <a:buChar char="–"/>
              <a:defRPr sz="1800">
                <a:solidFill>
                  <a:srgbClr val="000000"/>
                </a:solidFill>
              </a:defRPr>
            </a:lvl4pPr>
            <a:lvl5pPr marL="2240279" indent="-411479">
              <a:spcBef>
                <a:spcPts val="400"/>
              </a:spcBef>
              <a:buClrTx/>
              <a:buFont typeface="Arial"/>
              <a:buChar char="»"/>
              <a:defRPr sz="1800">
                <a:solidFill>
                  <a:srgbClr val="000000"/>
                </a:solidFill>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29" name="Shape 29"/>
          <p:cNvSpPr/>
          <p:nvPr/>
        </p:nvSpPr>
        <p:spPr>
          <a:xfrm>
            <a:off x="0" y="1295400"/>
            <a:ext cx="6400800" cy="0"/>
          </a:xfrm>
          <a:prstGeom prst="line">
            <a:avLst/>
          </a:prstGeom>
          <a:ln>
            <a:solidFill>
              <a:srgbClr val="8C8D8E"/>
            </a:solidFill>
          </a:ln>
        </p:spPr>
        <p:txBody>
          <a:bodyPr lIns="45719" rIns="45719"/>
          <a:lstStyle/>
          <a:p>
            <a:endParaRPr/>
          </a:p>
        </p:txBody>
      </p:sp>
      <p:pic>
        <p:nvPicPr>
          <p:cNvPr id="30" name="image1.png"/>
          <p:cNvPicPr>
            <a:picLocks noChangeAspect="1"/>
          </p:cNvPicPr>
          <p:nvPr/>
        </p:nvPicPr>
        <p:blipFill>
          <a:blip r:embed="rId2">
            <a:extLst/>
          </a:blip>
          <a:stretch>
            <a:fillRect/>
          </a:stretch>
        </p:blipFill>
        <p:spPr>
          <a:xfrm>
            <a:off x="6813339" y="5943600"/>
            <a:ext cx="1600201" cy="530216"/>
          </a:xfrm>
          <a:prstGeom prst="rect">
            <a:avLst/>
          </a:prstGeom>
          <a:ln w="12700">
            <a:miter lim="400000"/>
          </a:ln>
        </p:spPr>
      </p:pic>
      <p:sp>
        <p:nvSpPr>
          <p:cNvPr id="31" name="Shape 31"/>
          <p:cNvSpPr/>
          <p:nvPr/>
        </p:nvSpPr>
        <p:spPr>
          <a:xfrm>
            <a:off x="6858000" y="0"/>
            <a:ext cx="2286000" cy="228600"/>
          </a:xfrm>
          <a:prstGeom prst="rect">
            <a:avLst/>
          </a:prstGeom>
          <a:solidFill>
            <a:srgbClr val="104B7D"/>
          </a:solidFill>
          <a:ln w="12700">
            <a:miter lim="400000"/>
          </a:ln>
        </p:spPr>
        <p:txBody>
          <a:bodyPr lIns="45719" rIns="45719" anchor="ctr"/>
          <a:lstStyle/>
          <a:p>
            <a:pPr algn="ctr">
              <a:defRPr>
                <a:solidFill>
                  <a:srgbClr val="FFFFFF"/>
                </a:solidFill>
              </a:defRPr>
            </a:pPr>
            <a:endParaRPr/>
          </a:p>
        </p:txBody>
      </p:sp>
      <p:sp>
        <p:nvSpPr>
          <p:cNvPr id="32" name="Shape 32"/>
          <p:cNvSpPr/>
          <p:nvPr/>
        </p:nvSpPr>
        <p:spPr>
          <a:xfrm>
            <a:off x="0" y="0"/>
            <a:ext cx="6858000" cy="228600"/>
          </a:xfrm>
          <a:prstGeom prst="rect">
            <a:avLst/>
          </a:prstGeom>
          <a:solidFill>
            <a:srgbClr val="8C8D8E"/>
          </a:solidFill>
          <a:ln w="12700">
            <a:miter lim="400000"/>
          </a:ln>
        </p:spPr>
        <p:txBody>
          <a:bodyPr lIns="45719" rIns="45719" anchor="ctr"/>
          <a:lstStyle/>
          <a:p>
            <a:pPr algn="ctr">
              <a:defRPr>
                <a:solidFill>
                  <a:srgbClr val="FFFFFF"/>
                </a:solidFill>
              </a:defRPr>
            </a:pPr>
            <a:endParaRPr/>
          </a:p>
        </p:txBody>
      </p:sp>
      <p:sp>
        <p:nvSpPr>
          <p:cNvPr id="33" name="Shape 33"/>
          <p:cNvSpPr/>
          <p:nvPr/>
        </p:nvSpPr>
        <p:spPr>
          <a:xfrm>
            <a:off x="6858000" y="6629400"/>
            <a:ext cx="2286000" cy="228600"/>
          </a:xfrm>
          <a:prstGeom prst="rect">
            <a:avLst/>
          </a:prstGeom>
          <a:solidFill>
            <a:srgbClr val="104B7D"/>
          </a:solidFill>
          <a:ln w="12700">
            <a:miter lim="400000"/>
          </a:ln>
        </p:spPr>
        <p:txBody>
          <a:bodyPr lIns="45719" rIns="45719" anchor="ctr"/>
          <a:lstStyle/>
          <a:p>
            <a:pPr algn="ctr">
              <a:defRPr>
                <a:solidFill>
                  <a:srgbClr val="FFFFFF"/>
                </a:solidFill>
              </a:defRPr>
            </a:pPr>
            <a:endParaRPr/>
          </a:p>
        </p:txBody>
      </p:sp>
      <p:sp>
        <p:nvSpPr>
          <p:cNvPr id="34" name="Shape 34"/>
          <p:cNvSpPr/>
          <p:nvPr/>
        </p:nvSpPr>
        <p:spPr>
          <a:xfrm>
            <a:off x="0" y="6629400"/>
            <a:ext cx="6858000" cy="228600"/>
          </a:xfrm>
          <a:prstGeom prst="rect">
            <a:avLst/>
          </a:prstGeom>
          <a:solidFill>
            <a:srgbClr val="8C8D8E"/>
          </a:solidFill>
          <a:ln w="12700">
            <a:miter lim="400000"/>
          </a:ln>
        </p:spPr>
        <p:txBody>
          <a:bodyPr lIns="45719" rIns="45719" anchor="ctr"/>
          <a:lstStyle/>
          <a:p>
            <a:pPr algn="ctr">
              <a:defRPr>
                <a:solidFill>
                  <a:srgbClr val="FFFFFF"/>
                </a:solidFill>
              </a:defRPr>
            </a:pPr>
            <a:endParaRPr/>
          </a:p>
        </p:txBody>
      </p:sp>
      <p:sp>
        <p:nvSpPr>
          <p:cNvPr id="35" name="Shape 35"/>
          <p:cNvSpPr>
            <a:spLocks noGrp="1"/>
          </p:cNvSpPr>
          <p:nvPr>
            <p:ph type="sldNum" sz="quarter" idx="2"/>
          </p:nvPr>
        </p:nvSpPr>
        <p:spPr>
          <a:xfrm>
            <a:off x="6400647" y="6098399"/>
            <a:ext cx="245404" cy="226987"/>
          </a:xfrm>
          <a:prstGeom prst="rect">
            <a:avLst/>
          </a:prstGeom>
          <a:ln w="12700">
            <a:noFill/>
            <a:miter lim="400000"/>
          </a:ln>
        </p:spPr>
        <p:txBody>
          <a:bodyPr wrap="none" lIns="45719" tIns="45719" rIns="45719" bIns="45719"/>
          <a:lstStyle>
            <a:lvl1pPr algn="r">
              <a:defRPr sz="1000">
                <a:solidFill>
                  <a:srgbClr val="104B7D"/>
                </a:solid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Content with Sidebar">
    <p:spTree>
      <p:nvGrpSpPr>
        <p:cNvPr id="1" name=""/>
        <p:cNvGrpSpPr/>
        <p:nvPr/>
      </p:nvGrpSpPr>
      <p:grpSpPr>
        <a:xfrm>
          <a:off x="0" y="0"/>
          <a:ext cx="0" cy="0"/>
          <a:chOff x="0" y="0"/>
          <a:chExt cx="0" cy="0"/>
        </a:xfrm>
      </p:grpSpPr>
      <p:sp>
        <p:nvSpPr>
          <p:cNvPr id="57" name="Shape 57"/>
          <p:cNvSpPr>
            <a:spLocks noGrp="1"/>
          </p:cNvSpPr>
          <p:nvPr>
            <p:ph type="title"/>
          </p:nvPr>
        </p:nvSpPr>
        <p:spPr>
          <a:xfrm>
            <a:off x="6858000" y="1447799"/>
            <a:ext cx="2057400" cy="1047120"/>
          </a:xfrm>
          <a:prstGeom prst="rect">
            <a:avLst/>
          </a:prstGeom>
          <a:solidFill>
            <a:srgbClr val="104B7D"/>
          </a:solidFill>
        </p:spPr>
        <p:txBody>
          <a:bodyPr lIns="182879" tIns="182879" rIns="182879" bIns="182879" anchor="t"/>
          <a:lstStyle>
            <a:lvl1pPr>
              <a:defRPr sz="1200" b="1" spc="0">
                <a:solidFill>
                  <a:srgbClr val="FFFFFF"/>
                </a:solidFill>
              </a:defRPr>
            </a:lvl1pPr>
          </a:lstStyle>
          <a:p>
            <a:pPr>
              <a:defRPr>
                <a:effectLst/>
              </a:defRPr>
            </a:pPr>
            <a:r>
              <a:t>Title Text</a:t>
            </a:r>
          </a:p>
        </p:txBody>
      </p:sp>
      <p:sp>
        <p:nvSpPr>
          <p:cNvPr id="58" name="Shape 58"/>
          <p:cNvSpPr>
            <a:spLocks noGrp="1"/>
          </p:cNvSpPr>
          <p:nvPr>
            <p:ph type="body" sz="quarter" idx="1"/>
          </p:nvPr>
        </p:nvSpPr>
        <p:spPr>
          <a:xfrm>
            <a:off x="6858000" y="2556991"/>
            <a:ext cx="2057400" cy="2778021"/>
          </a:xfrm>
          <a:prstGeom prst="rect">
            <a:avLst/>
          </a:prstGeom>
          <a:ln w="9525">
            <a:solidFill>
              <a:srgbClr val="104B7D"/>
            </a:solidFill>
            <a:round/>
          </a:ln>
        </p:spPr>
        <p:txBody>
          <a:bodyPr lIns="182879" tIns="182879" rIns="182879" bIns="182879"/>
          <a:lstStyle>
            <a:lvl1pPr marL="0" indent="0">
              <a:spcBef>
                <a:spcPts val="200"/>
              </a:spcBef>
              <a:buClrTx/>
              <a:buSzTx/>
              <a:buFontTx/>
              <a:buNone/>
              <a:defRPr sz="900">
                <a:solidFill>
                  <a:srgbClr val="000000"/>
                </a:solidFill>
              </a:defRPr>
            </a:lvl1pPr>
            <a:lvl2pPr marL="0" indent="457200">
              <a:spcBef>
                <a:spcPts val="200"/>
              </a:spcBef>
              <a:buClrTx/>
              <a:buSzTx/>
              <a:buFontTx/>
              <a:buNone/>
              <a:defRPr sz="900">
                <a:solidFill>
                  <a:srgbClr val="000000"/>
                </a:solidFill>
              </a:defRPr>
            </a:lvl2pPr>
            <a:lvl3pPr marL="0" indent="914400">
              <a:spcBef>
                <a:spcPts val="200"/>
              </a:spcBef>
              <a:buClrTx/>
              <a:buSzTx/>
              <a:buFontTx/>
              <a:buNone/>
              <a:defRPr sz="900">
                <a:solidFill>
                  <a:srgbClr val="000000"/>
                </a:solidFill>
              </a:defRPr>
            </a:lvl3pPr>
            <a:lvl4pPr marL="0" indent="1371600">
              <a:spcBef>
                <a:spcPts val="200"/>
              </a:spcBef>
              <a:buClrTx/>
              <a:buSzTx/>
              <a:buFontTx/>
              <a:buNone/>
              <a:defRPr sz="900">
                <a:solidFill>
                  <a:srgbClr val="000000"/>
                </a:solidFill>
              </a:defRPr>
            </a:lvl4pPr>
            <a:lvl5pPr marL="0" indent="1828800">
              <a:spcBef>
                <a:spcPts val="200"/>
              </a:spcBef>
              <a:buClrTx/>
              <a:buSzTx/>
              <a:buFontTx/>
              <a:buNone/>
              <a:defRPr sz="900">
                <a:solidFill>
                  <a:srgbClr val="000000"/>
                </a:solidFill>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59" name="Shape 59"/>
          <p:cNvSpPr/>
          <p:nvPr/>
        </p:nvSpPr>
        <p:spPr>
          <a:xfrm>
            <a:off x="6858000" y="0"/>
            <a:ext cx="2286000" cy="228600"/>
          </a:xfrm>
          <a:prstGeom prst="rect">
            <a:avLst/>
          </a:prstGeom>
          <a:solidFill>
            <a:srgbClr val="104B7D"/>
          </a:solidFill>
          <a:ln w="12700">
            <a:miter lim="400000"/>
          </a:ln>
        </p:spPr>
        <p:txBody>
          <a:bodyPr lIns="45719" rIns="45719" anchor="ctr"/>
          <a:lstStyle/>
          <a:p>
            <a:pPr algn="ctr">
              <a:defRPr>
                <a:solidFill>
                  <a:srgbClr val="FFFFFF"/>
                </a:solidFill>
              </a:defRPr>
            </a:pPr>
            <a:endParaRPr/>
          </a:p>
        </p:txBody>
      </p:sp>
      <p:sp>
        <p:nvSpPr>
          <p:cNvPr id="60" name="Shape 60"/>
          <p:cNvSpPr/>
          <p:nvPr/>
        </p:nvSpPr>
        <p:spPr>
          <a:xfrm>
            <a:off x="0" y="0"/>
            <a:ext cx="6858000" cy="228600"/>
          </a:xfrm>
          <a:prstGeom prst="rect">
            <a:avLst/>
          </a:prstGeom>
          <a:solidFill>
            <a:srgbClr val="8C8D8E"/>
          </a:solidFill>
          <a:ln w="12700">
            <a:miter lim="400000"/>
          </a:ln>
        </p:spPr>
        <p:txBody>
          <a:bodyPr lIns="45719" rIns="45719" anchor="ctr"/>
          <a:lstStyle/>
          <a:p>
            <a:pPr algn="ctr">
              <a:defRPr>
                <a:solidFill>
                  <a:srgbClr val="FFFFFF"/>
                </a:solidFill>
              </a:defRPr>
            </a:pPr>
            <a:endParaRPr/>
          </a:p>
        </p:txBody>
      </p:sp>
      <p:sp>
        <p:nvSpPr>
          <p:cNvPr id="61" name="Shape 61"/>
          <p:cNvSpPr/>
          <p:nvPr/>
        </p:nvSpPr>
        <p:spPr>
          <a:xfrm>
            <a:off x="0" y="1295400"/>
            <a:ext cx="6400800" cy="0"/>
          </a:xfrm>
          <a:prstGeom prst="line">
            <a:avLst/>
          </a:prstGeom>
          <a:ln>
            <a:solidFill>
              <a:srgbClr val="8C8D8E"/>
            </a:solidFill>
          </a:ln>
        </p:spPr>
        <p:txBody>
          <a:bodyPr lIns="45719" rIns="45719"/>
          <a:lstStyle/>
          <a:p>
            <a:endParaRPr/>
          </a:p>
        </p:txBody>
      </p:sp>
      <p:pic>
        <p:nvPicPr>
          <p:cNvPr id="62" name="image1.png"/>
          <p:cNvPicPr>
            <a:picLocks noChangeAspect="1"/>
          </p:cNvPicPr>
          <p:nvPr/>
        </p:nvPicPr>
        <p:blipFill>
          <a:blip r:embed="rId2">
            <a:extLst/>
          </a:blip>
          <a:stretch>
            <a:fillRect/>
          </a:stretch>
        </p:blipFill>
        <p:spPr>
          <a:xfrm>
            <a:off x="6813339" y="5943600"/>
            <a:ext cx="1600201" cy="530216"/>
          </a:xfrm>
          <a:prstGeom prst="rect">
            <a:avLst/>
          </a:prstGeom>
          <a:ln w="12700">
            <a:miter lim="400000"/>
          </a:ln>
        </p:spPr>
      </p:pic>
      <p:sp>
        <p:nvSpPr>
          <p:cNvPr id="63" name="Shape 63"/>
          <p:cNvSpPr/>
          <p:nvPr/>
        </p:nvSpPr>
        <p:spPr>
          <a:xfrm>
            <a:off x="6858000" y="6629400"/>
            <a:ext cx="2286000" cy="228600"/>
          </a:xfrm>
          <a:prstGeom prst="rect">
            <a:avLst/>
          </a:prstGeom>
          <a:solidFill>
            <a:srgbClr val="104B7D"/>
          </a:solidFill>
          <a:ln w="12700">
            <a:miter lim="400000"/>
          </a:ln>
        </p:spPr>
        <p:txBody>
          <a:bodyPr lIns="45719" rIns="45719" anchor="ctr"/>
          <a:lstStyle/>
          <a:p>
            <a:pPr algn="ctr">
              <a:defRPr>
                <a:solidFill>
                  <a:srgbClr val="FFFFFF"/>
                </a:solidFill>
              </a:defRPr>
            </a:pPr>
            <a:endParaRPr/>
          </a:p>
        </p:txBody>
      </p:sp>
      <p:sp>
        <p:nvSpPr>
          <p:cNvPr id="64" name="Shape 64"/>
          <p:cNvSpPr/>
          <p:nvPr/>
        </p:nvSpPr>
        <p:spPr>
          <a:xfrm>
            <a:off x="0" y="6629400"/>
            <a:ext cx="6858000" cy="228600"/>
          </a:xfrm>
          <a:prstGeom prst="rect">
            <a:avLst/>
          </a:prstGeom>
          <a:solidFill>
            <a:srgbClr val="8C8D8E"/>
          </a:solidFill>
          <a:ln w="12700">
            <a:miter lim="400000"/>
          </a:ln>
        </p:spPr>
        <p:txBody>
          <a:bodyPr lIns="45719" rIns="45719" anchor="ctr"/>
          <a:lstStyle/>
          <a:p>
            <a:pPr algn="ctr">
              <a:defRPr>
                <a:solidFill>
                  <a:srgbClr val="FFFFFF"/>
                </a:solidFill>
              </a:defRPr>
            </a:pPr>
            <a:endParaRPr/>
          </a:p>
        </p:txBody>
      </p:sp>
      <p:sp>
        <p:nvSpPr>
          <p:cNvPr id="65" name="Shape 65"/>
          <p:cNvSpPr>
            <a:spLocks noGrp="1"/>
          </p:cNvSpPr>
          <p:nvPr>
            <p:ph type="sldNum" sz="quarter" idx="2"/>
          </p:nvPr>
        </p:nvSpPr>
        <p:spPr>
          <a:xfrm>
            <a:off x="6400647" y="6247616"/>
            <a:ext cx="245404" cy="226986"/>
          </a:xfrm>
          <a:prstGeom prst="rect">
            <a:avLst/>
          </a:prstGeom>
          <a:ln w="12700">
            <a:noFill/>
            <a:miter lim="400000"/>
          </a:ln>
        </p:spPr>
        <p:txBody>
          <a:bodyPr wrap="none" lIns="45719" tIns="45719" rIns="45719" bIns="45719"/>
          <a:lstStyle>
            <a:lvl1pPr algn="r">
              <a:defRPr sz="1000">
                <a:solidFill>
                  <a:srgbClr val="104B7D"/>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Custom Layout">
    <p:spTree>
      <p:nvGrpSpPr>
        <p:cNvPr id="1" name=""/>
        <p:cNvGrpSpPr/>
        <p:nvPr/>
      </p:nvGrpSpPr>
      <p:grpSpPr>
        <a:xfrm>
          <a:off x="0" y="0"/>
          <a:ext cx="0" cy="0"/>
          <a:chOff x="0" y="0"/>
          <a:chExt cx="0" cy="0"/>
        </a:xfrm>
      </p:grpSpPr>
      <p:sp>
        <p:nvSpPr>
          <p:cNvPr id="72" name="Shape 72"/>
          <p:cNvSpPr>
            <a:spLocks noGrp="1"/>
          </p:cNvSpPr>
          <p:nvPr>
            <p:ph type="title"/>
          </p:nvPr>
        </p:nvSpPr>
        <p:spPr>
          <a:xfrm>
            <a:off x="457200" y="2362200"/>
            <a:ext cx="6400800" cy="688975"/>
          </a:xfrm>
          <a:prstGeom prst="rect">
            <a:avLst/>
          </a:prstGeom>
        </p:spPr>
        <p:txBody>
          <a:bodyPr lIns="0" tIns="0" rIns="0" bIns="0" anchor="t"/>
          <a:lstStyle>
            <a:lvl1pPr>
              <a:defRPr sz="3600" b="1" spc="0">
                <a:solidFill>
                  <a:srgbClr val="782327"/>
                </a:solidFill>
              </a:defRPr>
            </a:lvl1pPr>
          </a:lstStyle>
          <a:p>
            <a:pPr>
              <a:defRPr>
                <a:effectLst/>
              </a:defRPr>
            </a:pPr>
            <a:r>
              <a:t>Title Text</a:t>
            </a:r>
          </a:p>
        </p:txBody>
      </p:sp>
      <p:sp>
        <p:nvSpPr>
          <p:cNvPr id="73" name="Shape 73"/>
          <p:cNvSpPr/>
          <p:nvPr/>
        </p:nvSpPr>
        <p:spPr>
          <a:xfrm>
            <a:off x="0" y="3063286"/>
            <a:ext cx="6858000" cy="1"/>
          </a:xfrm>
          <a:prstGeom prst="line">
            <a:avLst/>
          </a:prstGeom>
          <a:ln>
            <a:solidFill>
              <a:srgbClr val="8C8D8E"/>
            </a:solidFill>
          </a:ln>
        </p:spPr>
        <p:txBody>
          <a:bodyPr lIns="45719" rIns="45719"/>
          <a:lstStyle/>
          <a:p>
            <a:endParaRPr/>
          </a:p>
        </p:txBody>
      </p:sp>
      <p:sp>
        <p:nvSpPr>
          <p:cNvPr id="74" name="Shape 74"/>
          <p:cNvSpPr/>
          <p:nvPr/>
        </p:nvSpPr>
        <p:spPr>
          <a:xfrm>
            <a:off x="6858000" y="0"/>
            <a:ext cx="2286000" cy="228600"/>
          </a:xfrm>
          <a:prstGeom prst="rect">
            <a:avLst/>
          </a:prstGeom>
          <a:solidFill>
            <a:srgbClr val="104B7D"/>
          </a:solidFill>
          <a:ln w="12700">
            <a:miter lim="400000"/>
          </a:ln>
        </p:spPr>
        <p:txBody>
          <a:bodyPr lIns="45719" rIns="45719" anchor="ctr"/>
          <a:lstStyle/>
          <a:p>
            <a:pPr algn="ctr">
              <a:defRPr>
                <a:solidFill>
                  <a:srgbClr val="FFFFFF"/>
                </a:solidFill>
              </a:defRPr>
            </a:pPr>
            <a:endParaRPr/>
          </a:p>
        </p:txBody>
      </p:sp>
      <p:sp>
        <p:nvSpPr>
          <p:cNvPr id="75" name="Shape 75"/>
          <p:cNvSpPr/>
          <p:nvPr/>
        </p:nvSpPr>
        <p:spPr>
          <a:xfrm>
            <a:off x="0" y="0"/>
            <a:ext cx="6858000" cy="228600"/>
          </a:xfrm>
          <a:prstGeom prst="rect">
            <a:avLst/>
          </a:prstGeom>
          <a:solidFill>
            <a:srgbClr val="8C8D8E"/>
          </a:solidFill>
          <a:ln w="12700">
            <a:miter lim="400000"/>
          </a:ln>
        </p:spPr>
        <p:txBody>
          <a:bodyPr lIns="45719" rIns="45719" anchor="ctr"/>
          <a:lstStyle/>
          <a:p>
            <a:pPr algn="ctr">
              <a:defRPr>
                <a:solidFill>
                  <a:srgbClr val="FFFFFF"/>
                </a:solidFill>
              </a:defRPr>
            </a:pPr>
            <a:endParaRPr/>
          </a:p>
        </p:txBody>
      </p:sp>
      <p:pic>
        <p:nvPicPr>
          <p:cNvPr id="76" name="image1.png"/>
          <p:cNvPicPr>
            <a:picLocks noChangeAspect="1"/>
          </p:cNvPicPr>
          <p:nvPr/>
        </p:nvPicPr>
        <p:blipFill>
          <a:blip r:embed="rId2">
            <a:extLst/>
          </a:blip>
          <a:stretch>
            <a:fillRect/>
          </a:stretch>
        </p:blipFill>
        <p:spPr>
          <a:xfrm>
            <a:off x="6813339" y="5943600"/>
            <a:ext cx="1600201" cy="530216"/>
          </a:xfrm>
          <a:prstGeom prst="rect">
            <a:avLst/>
          </a:prstGeom>
          <a:ln w="12700">
            <a:miter lim="400000"/>
          </a:ln>
        </p:spPr>
      </p:pic>
      <p:sp>
        <p:nvSpPr>
          <p:cNvPr id="77" name="Shape 77"/>
          <p:cNvSpPr/>
          <p:nvPr/>
        </p:nvSpPr>
        <p:spPr>
          <a:xfrm>
            <a:off x="6858000" y="6629400"/>
            <a:ext cx="2286000" cy="228600"/>
          </a:xfrm>
          <a:prstGeom prst="rect">
            <a:avLst/>
          </a:prstGeom>
          <a:solidFill>
            <a:srgbClr val="104B7D"/>
          </a:solidFill>
          <a:ln w="12700">
            <a:miter lim="400000"/>
          </a:ln>
        </p:spPr>
        <p:txBody>
          <a:bodyPr lIns="45719" rIns="45719" anchor="ctr"/>
          <a:lstStyle/>
          <a:p>
            <a:pPr algn="ctr">
              <a:defRPr>
                <a:solidFill>
                  <a:srgbClr val="FFFFFF"/>
                </a:solidFill>
              </a:defRPr>
            </a:pPr>
            <a:endParaRPr/>
          </a:p>
        </p:txBody>
      </p:sp>
      <p:sp>
        <p:nvSpPr>
          <p:cNvPr id="78" name="Shape 78"/>
          <p:cNvSpPr/>
          <p:nvPr/>
        </p:nvSpPr>
        <p:spPr>
          <a:xfrm>
            <a:off x="0" y="6629400"/>
            <a:ext cx="6858000" cy="228600"/>
          </a:xfrm>
          <a:prstGeom prst="rect">
            <a:avLst/>
          </a:prstGeom>
          <a:solidFill>
            <a:srgbClr val="8C8D8E"/>
          </a:solidFill>
          <a:ln w="12700">
            <a:miter lim="400000"/>
          </a:ln>
        </p:spPr>
        <p:txBody>
          <a:bodyPr lIns="45719" rIns="45719" anchor="ctr"/>
          <a:lstStyle/>
          <a:p>
            <a:pPr algn="ctr">
              <a:defRPr>
                <a:solidFill>
                  <a:srgbClr val="FFFFFF"/>
                </a:solidFill>
              </a:defRPr>
            </a:pPr>
            <a:endParaRPr/>
          </a:p>
        </p:txBody>
      </p:sp>
      <p:sp>
        <p:nvSpPr>
          <p:cNvPr id="79" name="Shape 79"/>
          <p:cNvSpPr>
            <a:spLocks noGrp="1"/>
          </p:cNvSpPr>
          <p:nvPr>
            <p:ph type="sldNum" sz="quarter" idx="2"/>
          </p:nvPr>
        </p:nvSpPr>
        <p:spPr>
          <a:xfrm>
            <a:off x="4419600" y="6172200"/>
            <a:ext cx="2133600" cy="368301"/>
          </a:xfrm>
          <a:prstGeom prst="rect">
            <a:avLst/>
          </a:prstGeom>
          <a:ln w="12700">
            <a:noFill/>
            <a:miter lim="400000"/>
          </a:ln>
        </p:spPr>
        <p:txBody>
          <a:bodyPr wrap="none" lIns="45719" tIns="45719" rIns="45719" bIns="45719"/>
          <a:lstStyle>
            <a:lvl1pPr algn="r">
              <a:defRPr sz="1200">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86" name="Shape 86"/>
          <p:cNvSpPr>
            <a:spLocks noGrp="1"/>
          </p:cNvSpPr>
          <p:nvPr>
            <p:ph type="title"/>
          </p:nvPr>
        </p:nvSpPr>
        <p:spPr>
          <a:xfrm>
            <a:off x="457200" y="685800"/>
            <a:ext cx="5334000" cy="457200"/>
          </a:xfrm>
          <a:prstGeom prst="rect">
            <a:avLst/>
          </a:prstGeom>
        </p:spPr>
        <p:txBody>
          <a:bodyPr lIns="0" tIns="0" rIns="0" bIns="0" anchor="t"/>
          <a:lstStyle>
            <a:lvl1pPr>
              <a:defRPr sz="3000" b="1" spc="0">
                <a:solidFill>
                  <a:srgbClr val="782327"/>
                </a:solidFill>
              </a:defRPr>
            </a:lvl1pPr>
          </a:lstStyle>
          <a:p>
            <a:pPr>
              <a:defRPr>
                <a:effectLst/>
              </a:defRPr>
            </a:pPr>
            <a:r>
              <a:rPr dirty="0"/>
              <a:t>Title Text</a:t>
            </a:r>
          </a:p>
        </p:txBody>
      </p:sp>
      <p:sp>
        <p:nvSpPr>
          <p:cNvPr id="87" name="Shape 87"/>
          <p:cNvSpPr>
            <a:spLocks noGrp="1"/>
          </p:cNvSpPr>
          <p:nvPr>
            <p:ph type="body" idx="1"/>
          </p:nvPr>
        </p:nvSpPr>
        <p:spPr>
          <a:xfrm>
            <a:off x="457200" y="1447800"/>
            <a:ext cx="5949656" cy="4268714"/>
          </a:xfrm>
          <a:prstGeom prst="rect">
            <a:avLst/>
          </a:prstGeom>
        </p:spPr>
        <p:txBody>
          <a:bodyPr lIns="0" tIns="0" rIns="0" bIns="0"/>
          <a:lstStyle>
            <a:lvl1pPr marL="342900">
              <a:spcBef>
                <a:spcPts val="400"/>
              </a:spcBef>
              <a:buClrTx/>
              <a:buFont typeface="Arial"/>
              <a:buChar char="•"/>
              <a:defRPr sz="1800">
                <a:solidFill>
                  <a:srgbClr val="000000"/>
                </a:solidFill>
              </a:defRPr>
            </a:lvl1pPr>
            <a:lvl2pPr marL="778668" indent="-321468">
              <a:spcBef>
                <a:spcPts val="400"/>
              </a:spcBef>
              <a:buClrTx/>
              <a:buFont typeface="Arial"/>
              <a:buChar char="–"/>
              <a:defRPr sz="1800">
                <a:solidFill>
                  <a:srgbClr val="000000"/>
                </a:solidFill>
              </a:defRPr>
            </a:lvl2pPr>
            <a:lvl3pPr marL="1208314" indent="-293914">
              <a:spcBef>
                <a:spcPts val="400"/>
              </a:spcBef>
              <a:buClrTx/>
              <a:buFont typeface="Arial"/>
              <a:buChar char="•"/>
              <a:defRPr sz="1800">
                <a:solidFill>
                  <a:srgbClr val="000000"/>
                </a:solidFill>
              </a:defRPr>
            </a:lvl3pPr>
            <a:lvl4pPr marL="1714500" indent="-342900">
              <a:spcBef>
                <a:spcPts val="400"/>
              </a:spcBef>
              <a:buClrTx/>
              <a:buFont typeface="Arial"/>
              <a:buChar char="–"/>
              <a:defRPr sz="1800">
                <a:solidFill>
                  <a:srgbClr val="000000"/>
                </a:solidFill>
              </a:defRPr>
            </a:lvl4pPr>
            <a:lvl5pPr marL="2240279" indent="-411479">
              <a:spcBef>
                <a:spcPts val="400"/>
              </a:spcBef>
              <a:buClrTx/>
              <a:buFont typeface="Arial"/>
              <a:buChar char="»"/>
              <a:defRPr sz="1800">
                <a:solidFill>
                  <a:srgbClr val="000000"/>
                </a:solidFill>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88" name="Shape 88"/>
          <p:cNvSpPr/>
          <p:nvPr/>
        </p:nvSpPr>
        <p:spPr>
          <a:xfrm>
            <a:off x="0" y="1295400"/>
            <a:ext cx="6400800" cy="0"/>
          </a:xfrm>
          <a:prstGeom prst="line">
            <a:avLst/>
          </a:prstGeom>
          <a:ln>
            <a:solidFill>
              <a:srgbClr val="8C8D8E"/>
            </a:solidFill>
          </a:ln>
        </p:spPr>
        <p:txBody>
          <a:bodyPr lIns="45719" rIns="45719"/>
          <a:lstStyle/>
          <a:p>
            <a:endParaRPr/>
          </a:p>
        </p:txBody>
      </p:sp>
      <p:pic>
        <p:nvPicPr>
          <p:cNvPr id="89" name="image1.png"/>
          <p:cNvPicPr>
            <a:picLocks noChangeAspect="1"/>
          </p:cNvPicPr>
          <p:nvPr/>
        </p:nvPicPr>
        <p:blipFill>
          <a:blip r:embed="rId2">
            <a:extLst/>
          </a:blip>
          <a:stretch>
            <a:fillRect/>
          </a:stretch>
        </p:blipFill>
        <p:spPr>
          <a:xfrm>
            <a:off x="6813339" y="5943600"/>
            <a:ext cx="1600201" cy="530216"/>
          </a:xfrm>
          <a:prstGeom prst="rect">
            <a:avLst/>
          </a:prstGeom>
          <a:ln w="12700">
            <a:miter lim="400000"/>
          </a:ln>
        </p:spPr>
      </p:pic>
      <p:sp>
        <p:nvSpPr>
          <p:cNvPr id="90" name="Shape 90"/>
          <p:cNvSpPr/>
          <p:nvPr/>
        </p:nvSpPr>
        <p:spPr>
          <a:xfrm>
            <a:off x="6858000" y="0"/>
            <a:ext cx="2286000" cy="228600"/>
          </a:xfrm>
          <a:prstGeom prst="rect">
            <a:avLst/>
          </a:prstGeom>
          <a:solidFill>
            <a:srgbClr val="104B7D"/>
          </a:solidFill>
          <a:ln w="12700">
            <a:miter lim="400000"/>
          </a:ln>
        </p:spPr>
        <p:txBody>
          <a:bodyPr lIns="45719" rIns="45719" anchor="ctr"/>
          <a:lstStyle/>
          <a:p>
            <a:pPr algn="ctr">
              <a:defRPr>
                <a:solidFill>
                  <a:srgbClr val="FFFFFF"/>
                </a:solidFill>
              </a:defRPr>
            </a:pPr>
            <a:endParaRPr/>
          </a:p>
        </p:txBody>
      </p:sp>
      <p:sp>
        <p:nvSpPr>
          <p:cNvPr id="91" name="Shape 91"/>
          <p:cNvSpPr/>
          <p:nvPr/>
        </p:nvSpPr>
        <p:spPr>
          <a:xfrm>
            <a:off x="0" y="0"/>
            <a:ext cx="6858000" cy="228600"/>
          </a:xfrm>
          <a:prstGeom prst="rect">
            <a:avLst/>
          </a:prstGeom>
          <a:solidFill>
            <a:srgbClr val="8C8D8E"/>
          </a:solidFill>
          <a:ln w="12700">
            <a:miter lim="400000"/>
          </a:ln>
        </p:spPr>
        <p:txBody>
          <a:bodyPr lIns="45719" rIns="45719" anchor="ctr"/>
          <a:lstStyle/>
          <a:p>
            <a:pPr algn="ctr">
              <a:defRPr>
                <a:solidFill>
                  <a:srgbClr val="FFFFFF"/>
                </a:solidFill>
              </a:defRPr>
            </a:pPr>
            <a:endParaRPr/>
          </a:p>
        </p:txBody>
      </p:sp>
      <p:sp>
        <p:nvSpPr>
          <p:cNvPr id="92" name="Shape 92"/>
          <p:cNvSpPr/>
          <p:nvPr/>
        </p:nvSpPr>
        <p:spPr>
          <a:xfrm>
            <a:off x="6858000" y="6629400"/>
            <a:ext cx="2286000" cy="228600"/>
          </a:xfrm>
          <a:prstGeom prst="rect">
            <a:avLst/>
          </a:prstGeom>
          <a:solidFill>
            <a:srgbClr val="104B7D"/>
          </a:solidFill>
          <a:ln w="12700">
            <a:miter lim="400000"/>
          </a:ln>
        </p:spPr>
        <p:txBody>
          <a:bodyPr lIns="45719" rIns="45719" anchor="ctr"/>
          <a:lstStyle/>
          <a:p>
            <a:pPr algn="ctr">
              <a:defRPr>
                <a:solidFill>
                  <a:srgbClr val="FFFFFF"/>
                </a:solidFill>
              </a:defRPr>
            </a:pPr>
            <a:endParaRPr/>
          </a:p>
        </p:txBody>
      </p:sp>
      <p:sp>
        <p:nvSpPr>
          <p:cNvPr id="93" name="Shape 93"/>
          <p:cNvSpPr/>
          <p:nvPr/>
        </p:nvSpPr>
        <p:spPr>
          <a:xfrm>
            <a:off x="0" y="6629400"/>
            <a:ext cx="6858000" cy="228600"/>
          </a:xfrm>
          <a:prstGeom prst="rect">
            <a:avLst/>
          </a:prstGeom>
          <a:solidFill>
            <a:srgbClr val="8C8D8E"/>
          </a:solidFill>
          <a:ln w="12700">
            <a:miter lim="400000"/>
          </a:ln>
        </p:spPr>
        <p:txBody>
          <a:bodyPr lIns="45719" rIns="45719" anchor="ctr"/>
          <a:lstStyle/>
          <a:p>
            <a:pPr algn="ctr">
              <a:defRPr>
                <a:solidFill>
                  <a:srgbClr val="FFFFFF"/>
                </a:solidFill>
              </a:defRPr>
            </a:pPr>
            <a:endParaRPr/>
          </a:p>
        </p:txBody>
      </p:sp>
      <p:sp>
        <p:nvSpPr>
          <p:cNvPr id="94" name="Shape 94"/>
          <p:cNvSpPr>
            <a:spLocks noGrp="1"/>
          </p:cNvSpPr>
          <p:nvPr>
            <p:ph type="sldNum" sz="quarter" idx="2"/>
          </p:nvPr>
        </p:nvSpPr>
        <p:spPr>
          <a:xfrm>
            <a:off x="6400647" y="6098399"/>
            <a:ext cx="245404" cy="226987"/>
          </a:xfrm>
          <a:prstGeom prst="rect">
            <a:avLst/>
          </a:prstGeom>
          <a:ln w="12700">
            <a:noFill/>
            <a:miter lim="400000"/>
          </a:ln>
        </p:spPr>
        <p:txBody>
          <a:bodyPr wrap="none" lIns="45719" tIns="45719" rIns="45719" bIns="45719"/>
          <a:lstStyle>
            <a:lvl1pPr algn="r">
              <a:defRPr sz="1000">
                <a:solidFill>
                  <a:srgbClr val="104B7D"/>
                </a:solidFill>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32" name="Shape 132"/>
          <p:cNvSpPr>
            <a:spLocks noGrp="1"/>
          </p:cNvSpPr>
          <p:nvPr>
            <p:ph type="title"/>
          </p:nvPr>
        </p:nvSpPr>
        <p:spPr>
          <a:xfrm>
            <a:off x="457200" y="685800"/>
            <a:ext cx="5334000" cy="457200"/>
          </a:xfrm>
          <a:prstGeom prst="rect">
            <a:avLst/>
          </a:prstGeom>
        </p:spPr>
        <p:txBody>
          <a:bodyPr lIns="0" tIns="0" rIns="0" bIns="0" anchor="t"/>
          <a:lstStyle>
            <a:lvl1pPr>
              <a:defRPr sz="3000" b="1" spc="0">
                <a:solidFill>
                  <a:srgbClr val="782327"/>
                </a:solidFill>
              </a:defRPr>
            </a:lvl1pPr>
          </a:lstStyle>
          <a:p>
            <a:pPr>
              <a:defRPr>
                <a:effectLst/>
              </a:defRPr>
            </a:pPr>
            <a:r>
              <a:rPr dirty="0"/>
              <a:t>Title Text</a:t>
            </a:r>
          </a:p>
        </p:txBody>
      </p:sp>
      <p:sp>
        <p:nvSpPr>
          <p:cNvPr id="133" name="Shape 133"/>
          <p:cNvSpPr>
            <a:spLocks noGrp="1"/>
          </p:cNvSpPr>
          <p:nvPr>
            <p:ph type="body" idx="1"/>
          </p:nvPr>
        </p:nvSpPr>
        <p:spPr>
          <a:xfrm>
            <a:off x="457200" y="1447800"/>
            <a:ext cx="5949656" cy="4268714"/>
          </a:xfrm>
          <a:prstGeom prst="rect">
            <a:avLst/>
          </a:prstGeom>
        </p:spPr>
        <p:txBody>
          <a:bodyPr lIns="0" tIns="0" rIns="0" bIns="0"/>
          <a:lstStyle>
            <a:lvl1pPr marL="342900">
              <a:spcBef>
                <a:spcPts val="400"/>
              </a:spcBef>
              <a:buClrTx/>
              <a:buFont typeface="Arial"/>
              <a:buChar char="•"/>
              <a:defRPr sz="1800">
                <a:solidFill>
                  <a:srgbClr val="000000"/>
                </a:solidFill>
              </a:defRPr>
            </a:lvl1pPr>
            <a:lvl2pPr marL="778668" indent="-321468">
              <a:spcBef>
                <a:spcPts val="400"/>
              </a:spcBef>
              <a:buClrTx/>
              <a:buFont typeface="Arial"/>
              <a:buChar char="–"/>
              <a:defRPr sz="1800">
                <a:solidFill>
                  <a:srgbClr val="000000"/>
                </a:solidFill>
              </a:defRPr>
            </a:lvl2pPr>
            <a:lvl3pPr marL="1208314" indent="-293914">
              <a:spcBef>
                <a:spcPts val="400"/>
              </a:spcBef>
              <a:buClrTx/>
              <a:buFont typeface="Arial"/>
              <a:buChar char="•"/>
              <a:defRPr sz="1800">
                <a:solidFill>
                  <a:srgbClr val="000000"/>
                </a:solidFill>
              </a:defRPr>
            </a:lvl3pPr>
            <a:lvl4pPr marL="1714500" indent="-342900">
              <a:spcBef>
                <a:spcPts val="400"/>
              </a:spcBef>
              <a:buClrTx/>
              <a:buFont typeface="Arial"/>
              <a:buChar char="–"/>
              <a:defRPr sz="1800">
                <a:solidFill>
                  <a:srgbClr val="000000"/>
                </a:solidFill>
              </a:defRPr>
            </a:lvl4pPr>
            <a:lvl5pPr marL="2240279" indent="-411479">
              <a:spcBef>
                <a:spcPts val="400"/>
              </a:spcBef>
              <a:buClrTx/>
              <a:buFont typeface="Arial"/>
              <a:buChar char="»"/>
              <a:defRPr sz="1800">
                <a:solidFill>
                  <a:srgbClr val="000000"/>
                </a:solidFill>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34" name="Shape 134"/>
          <p:cNvSpPr/>
          <p:nvPr/>
        </p:nvSpPr>
        <p:spPr>
          <a:xfrm>
            <a:off x="0" y="1295400"/>
            <a:ext cx="6400800" cy="0"/>
          </a:xfrm>
          <a:prstGeom prst="line">
            <a:avLst/>
          </a:prstGeom>
          <a:ln>
            <a:solidFill>
              <a:srgbClr val="8C8D8E"/>
            </a:solidFill>
          </a:ln>
        </p:spPr>
        <p:txBody>
          <a:bodyPr lIns="45719" rIns="45719"/>
          <a:lstStyle/>
          <a:p>
            <a:endParaRPr/>
          </a:p>
        </p:txBody>
      </p:sp>
      <p:sp>
        <p:nvSpPr>
          <p:cNvPr id="135" name="Shape 135"/>
          <p:cNvSpPr/>
          <p:nvPr/>
        </p:nvSpPr>
        <p:spPr>
          <a:xfrm>
            <a:off x="6858000" y="0"/>
            <a:ext cx="2286000" cy="228600"/>
          </a:xfrm>
          <a:prstGeom prst="rect">
            <a:avLst/>
          </a:prstGeom>
          <a:solidFill>
            <a:srgbClr val="104B7D"/>
          </a:solidFill>
          <a:ln w="12700">
            <a:miter lim="400000"/>
          </a:ln>
        </p:spPr>
        <p:txBody>
          <a:bodyPr lIns="45719" rIns="45719" anchor="ctr"/>
          <a:lstStyle/>
          <a:p>
            <a:pPr algn="ctr">
              <a:defRPr>
                <a:solidFill>
                  <a:srgbClr val="FFFFFF"/>
                </a:solidFill>
              </a:defRPr>
            </a:pPr>
            <a:endParaRPr/>
          </a:p>
        </p:txBody>
      </p:sp>
      <p:sp>
        <p:nvSpPr>
          <p:cNvPr id="136" name="Shape 136"/>
          <p:cNvSpPr/>
          <p:nvPr/>
        </p:nvSpPr>
        <p:spPr>
          <a:xfrm>
            <a:off x="0" y="0"/>
            <a:ext cx="6858000" cy="228600"/>
          </a:xfrm>
          <a:prstGeom prst="rect">
            <a:avLst/>
          </a:prstGeom>
          <a:solidFill>
            <a:srgbClr val="8C8D8E"/>
          </a:solidFill>
          <a:ln w="12700">
            <a:miter lim="400000"/>
          </a:ln>
        </p:spPr>
        <p:txBody>
          <a:bodyPr lIns="45719" rIns="45719" anchor="ctr"/>
          <a:lstStyle/>
          <a:p>
            <a:pPr algn="ctr">
              <a:defRPr>
                <a:solidFill>
                  <a:srgbClr val="FFFFFF"/>
                </a:solidFill>
              </a:defRPr>
            </a:pPr>
            <a:endParaRPr/>
          </a:p>
        </p:txBody>
      </p:sp>
      <p:sp>
        <p:nvSpPr>
          <p:cNvPr id="137" name="Shape 137"/>
          <p:cNvSpPr>
            <a:spLocks noGrp="1"/>
          </p:cNvSpPr>
          <p:nvPr>
            <p:ph type="sldNum" sz="quarter" idx="2"/>
          </p:nvPr>
        </p:nvSpPr>
        <p:spPr>
          <a:xfrm>
            <a:off x="6400647" y="6247616"/>
            <a:ext cx="245404" cy="226986"/>
          </a:xfrm>
          <a:prstGeom prst="rect">
            <a:avLst/>
          </a:prstGeom>
          <a:ln w="12700">
            <a:noFill/>
            <a:miter lim="400000"/>
          </a:ln>
        </p:spPr>
        <p:txBody>
          <a:bodyPr wrap="none" lIns="45719" tIns="45719" rIns="45719" bIns="45719"/>
          <a:lstStyle>
            <a:lvl1pPr algn="r">
              <a:defRPr sz="1000">
                <a:solidFill>
                  <a:srgbClr val="104B7D"/>
                </a:solidFill>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838200" y="274638"/>
            <a:ext cx="7620000" cy="114300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r>
              <a:rPr dirty="0"/>
              <a:t>Title Text</a:t>
            </a:r>
          </a:p>
        </p:txBody>
      </p:sp>
      <p:sp>
        <p:nvSpPr>
          <p:cNvPr id="3" name="Shape 3"/>
          <p:cNvSpPr>
            <a:spLocks noGrp="1"/>
          </p:cNvSpPr>
          <p:nvPr>
            <p:ph type="body" idx="1"/>
          </p:nvPr>
        </p:nvSpPr>
        <p:spPr>
          <a:xfrm>
            <a:off x="838200" y="1600200"/>
            <a:ext cx="7620000" cy="4800600"/>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8531787" y="5707944"/>
            <a:ext cx="548641" cy="278272"/>
          </a:xfrm>
          <a:prstGeom prst="rect">
            <a:avLst/>
          </a:prstGeom>
          <a:ln w="19050">
            <a:solidFill>
              <a:srgbClr val="FFFFFF"/>
            </a:solidFill>
          </a:ln>
        </p:spPr>
        <p:txBody>
          <a:bodyPr lIns="0" tIns="0" rIns="0" bIns="0" anchor="ctr">
            <a:spAutoFit/>
          </a:bodyPr>
          <a:lstStyle>
            <a:lvl1pPr algn="ctr">
              <a:defRPr>
                <a:solidFill>
                  <a:srgbClr val="FFFFFF"/>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0" r:id="rId1"/>
    <p:sldLayoutId id="2147483652" r:id="rId2"/>
    <p:sldLayoutId id="2147483653" r:id="rId3"/>
    <p:sldLayoutId id="2147483654" r:id="rId4"/>
    <p:sldLayoutId id="2147483658" r:id="rId5"/>
  </p:sldLayoutIdLst>
  <p:transition spd="med"/>
  <p:txStyles>
    <p:titleStyle>
      <a:lvl1pPr marL="0" marR="0" indent="0" algn="l" defTabSz="914400" latinLnBrk="0">
        <a:lnSpc>
          <a:spcPct val="100000"/>
        </a:lnSpc>
        <a:spcBef>
          <a:spcPts val="0"/>
        </a:spcBef>
        <a:spcAft>
          <a:spcPts val="0"/>
        </a:spcAft>
        <a:buClrTx/>
        <a:buSzTx/>
        <a:buFontTx/>
        <a:buNone/>
        <a:tabLst/>
        <a:defRPr sz="4600" b="0" i="0" u="none" strike="noStrike" cap="none" spc="-100" baseline="0">
          <a:ln>
            <a:noFill/>
          </a:ln>
          <a:solidFill>
            <a:srgbClr val="000000"/>
          </a:solidFill>
          <a:effectLst>
            <a:outerShdw blurRad="50800" dist="38100" dir="2700000" rotWithShape="0">
              <a:srgbClr val="000000">
                <a:alpha val="40000"/>
              </a:srgbClr>
            </a:outerShdw>
          </a:effectLst>
          <a:uFillTx/>
          <a:latin typeface="Arial"/>
          <a:ea typeface="Arial"/>
          <a:cs typeface="Arial"/>
          <a:sym typeface="Arial"/>
        </a:defRPr>
      </a:lvl1pPr>
      <a:lvl2pPr marL="0" marR="0" indent="0" algn="l" defTabSz="914400" latinLnBrk="0">
        <a:lnSpc>
          <a:spcPct val="100000"/>
        </a:lnSpc>
        <a:spcBef>
          <a:spcPts val="0"/>
        </a:spcBef>
        <a:spcAft>
          <a:spcPts val="0"/>
        </a:spcAft>
        <a:buClrTx/>
        <a:buSzTx/>
        <a:buFontTx/>
        <a:buNone/>
        <a:tabLst/>
        <a:defRPr sz="4600" b="0" i="0" u="none" strike="noStrike" cap="none" spc="-100" baseline="0">
          <a:ln>
            <a:noFill/>
          </a:ln>
          <a:solidFill>
            <a:srgbClr val="000000"/>
          </a:solidFill>
          <a:effectLst>
            <a:outerShdw blurRad="50800" dist="38100" dir="2700000" rotWithShape="0">
              <a:srgbClr val="000000">
                <a:alpha val="40000"/>
              </a:srgbClr>
            </a:outerShdw>
          </a:effectLst>
          <a:uFillTx/>
          <a:latin typeface="Arial"/>
          <a:ea typeface="Arial"/>
          <a:cs typeface="Arial"/>
          <a:sym typeface="Arial"/>
        </a:defRPr>
      </a:lvl2pPr>
      <a:lvl3pPr marL="0" marR="0" indent="0" algn="l" defTabSz="914400" latinLnBrk="0">
        <a:lnSpc>
          <a:spcPct val="100000"/>
        </a:lnSpc>
        <a:spcBef>
          <a:spcPts val="0"/>
        </a:spcBef>
        <a:spcAft>
          <a:spcPts val="0"/>
        </a:spcAft>
        <a:buClrTx/>
        <a:buSzTx/>
        <a:buFontTx/>
        <a:buNone/>
        <a:tabLst/>
        <a:defRPr sz="4600" b="0" i="0" u="none" strike="noStrike" cap="none" spc="-100" baseline="0">
          <a:ln>
            <a:noFill/>
          </a:ln>
          <a:solidFill>
            <a:srgbClr val="000000"/>
          </a:solidFill>
          <a:effectLst>
            <a:outerShdw blurRad="50800" dist="38100" dir="2700000" rotWithShape="0">
              <a:srgbClr val="000000">
                <a:alpha val="40000"/>
              </a:srgbClr>
            </a:outerShdw>
          </a:effectLst>
          <a:uFillTx/>
          <a:latin typeface="Arial"/>
          <a:ea typeface="Arial"/>
          <a:cs typeface="Arial"/>
          <a:sym typeface="Arial"/>
        </a:defRPr>
      </a:lvl3pPr>
      <a:lvl4pPr marL="0" marR="0" indent="0" algn="l" defTabSz="914400" latinLnBrk="0">
        <a:lnSpc>
          <a:spcPct val="100000"/>
        </a:lnSpc>
        <a:spcBef>
          <a:spcPts val="0"/>
        </a:spcBef>
        <a:spcAft>
          <a:spcPts val="0"/>
        </a:spcAft>
        <a:buClrTx/>
        <a:buSzTx/>
        <a:buFontTx/>
        <a:buNone/>
        <a:tabLst/>
        <a:defRPr sz="4600" b="0" i="0" u="none" strike="noStrike" cap="none" spc="-100" baseline="0">
          <a:ln>
            <a:noFill/>
          </a:ln>
          <a:solidFill>
            <a:srgbClr val="000000"/>
          </a:solidFill>
          <a:effectLst>
            <a:outerShdw blurRad="50800" dist="38100" dir="2700000" rotWithShape="0">
              <a:srgbClr val="000000">
                <a:alpha val="40000"/>
              </a:srgbClr>
            </a:outerShdw>
          </a:effectLst>
          <a:uFillTx/>
          <a:latin typeface="Arial"/>
          <a:ea typeface="Arial"/>
          <a:cs typeface="Arial"/>
          <a:sym typeface="Arial"/>
        </a:defRPr>
      </a:lvl4pPr>
      <a:lvl5pPr marL="0" marR="0" indent="0" algn="l" defTabSz="914400" latinLnBrk="0">
        <a:lnSpc>
          <a:spcPct val="100000"/>
        </a:lnSpc>
        <a:spcBef>
          <a:spcPts val="0"/>
        </a:spcBef>
        <a:spcAft>
          <a:spcPts val="0"/>
        </a:spcAft>
        <a:buClrTx/>
        <a:buSzTx/>
        <a:buFontTx/>
        <a:buNone/>
        <a:tabLst/>
        <a:defRPr sz="4600" b="0" i="0" u="none" strike="noStrike" cap="none" spc="-100" baseline="0">
          <a:ln>
            <a:noFill/>
          </a:ln>
          <a:solidFill>
            <a:srgbClr val="000000"/>
          </a:solidFill>
          <a:effectLst>
            <a:outerShdw blurRad="50800" dist="38100" dir="2700000" rotWithShape="0">
              <a:srgbClr val="000000">
                <a:alpha val="40000"/>
              </a:srgbClr>
            </a:outerShdw>
          </a:effectLst>
          <a:uFillTx/>
          <a:latin typeface="Arial"/>
          <a:ea typeface="Arial"/>
          <a:cs typeface="Arial"/>
          <a:sym typeface="Arial"/>
        </a:defRPr>
      </a:lvl5pPr>
      <a:lvl6pPr marL="0" marR="0" indent="0" algn="l" defTabSz="914400" latinLnBrk="0">
        <a:lnSpc>
          <a:spcPct val="100000"/>
        </a:lnSpc>
        <a:spcBef>
          <a:spcPts val="0"/>
        </a:spcBef>
        <a:spcAft>
          <a:spcPts val="0"/>
        </a:spcAft>
        <a:buClrTx/>
        <a:buSzTx/>
        <a:buFontTx/>
        <a:buNone/>
        <a:tabLst/>
        <a:defRPr sz="4600" b="0" i="0" u="none" strike="noStrike" cap="none" spc="-100" baseline="0">
          <a:ln>
            <a:noFill/>
          </a:ln>
          <a:solidFill>
            <a:srgbClr val="000000"/>
          </a:solidFill>
          <a:effectLst>
            <a:outerShdw blurRad="50800" dist="38100" dir="2700000" rotWithShape="0">
              <a:srgbClr val="000000">
                <a:alpha val="40000"/>
              </a:srgbClr>
            </a:outerShdw>
          </a:effectLst>
          <a:uFillTx/>
          <a:latin typeface="Arial"/>
          <a:ea typeface="Arial"/>
          <a:cs typeface="Arial"/>
          <a:sym typeface="Arial"/>
        </a:defRPr>
      </a:lvl6pPr>
      <a:lvl7pPr marL="0" marR="0" indent="0" algn="l" defTabSz="914400" latinLnBrk="0">
        <a:lnSpc>
          <a:spcPct val="100000"/>
        </a:lnSpc>
        <a:spcBef>
          <a:spcPts val="0"/>
        </a:spcBef>
        <a:spcAft>
          <a:spcPts val="0"/>
        </a:spcAft>
        <a:buClrTx/>
        <a:buSzTx/>
        <a:buFontTx/>
        <a:buNone/>
        <a:tabLst/>
        <a:defRPr sz="4600" b="0" i="0" u="none" strike="noStrike" cap="none" spc="-100" baseline="0">
          <a:ln>
            <a:noFill/>
          </a:ln>
          <a:solidFill>
            <a:srgbClr val="000000"/>
          </a:solidFill>
          <a:effectLst>
            <a:outerShdw blurRad="50800" dist="38100" dir="2700000" rotWithShape="0">
              <a:srgbClr val="000000">
                <a:alpha val="40000"/>
              </a:srgbClr>
            </a:outerShdw>
          </a:effectLst>
          <a:uFillTx/>
          <a:latin typeface="Arial"/>
          <a:ea typeface="Arial"/>
          <a:cs typeface="Arial"/>
          <a:sym typeface="Arial"/>
        </a:defRPr>
      </a:lvl7pPr>
      <a:lvl8pPr marL="0" marR="0" indent="0" algn="l" defTabSz="914400" latinLnBrk="0">
        <a:lnSpc>
          <a:spcPct val="100000"/>
        </a:lnSpc>
        <a:spcBef>
          <a:spcPts val="0"/>
        </a:spcBef>
        <a:spcAft>
          <a:spcPts val="0"/>
        </a:spcAft>
        <a:buClrTx/>
        <a:buSzTx/>
        <a:buFontTx/>
        <a:buNone/>
        <a:tabLst/>
        <a:defRPr sz="4600" b="0" i="0" u="none" strike="noStrike" cap="none" spc="-100" baseline="0">
          <a:ln>
            <a:noFill/>
          </a:ln>
          <a:solidFill>
            <a:srgbClr val="000000"/>
          </a:solidFill>
          <a:effectLst>
            <a:outerShdw blurRad="50800" dist="38100" dir="2700000" rotWithShape="0">
              <a:srgbClr val="000000">
                <a:alpha val="40000"/>
              </a:srgbClr>
            </a:outerShdw>
          </a:effectLst>
          <a:uFillTx/>
          <a:latin typeface="Arial"/>
          <a:ea typeface="Arial"/>
          <a:cs typeface="Arial"/>
          <a:sym typeface="Arial"/>
        </a:defRPr>
      </a:lvl8pPr>
      <a:lvl9pPr marL="0" marR="0" indent="0" algn="l" defTabSz="914400" latinLnBrk="0">
        <a:lnSpc>
          <a:spcPct val="100000"/>
        </a:lnSpc>
        <a:spcBef>
          <a:spcPts val="0"/>
        </a:spcBef>
        <a:spcAft>
          <a:spcPts val="0"/>
        </a:spcAft>
        <a:buClrTx/>
        <a:buSzTx/>
        <a:buFontTx/>
        <a:buNone/>
        <a:tabLst/>
        <a:defRPr sz="4600" b="0" i="0" u="none" strike="noStrike" cap="none" spc="-100" baseline="0">
          <a:ln>
            <a:noFill/>
          </a:ln>
          <a:solidFill>
            <a:srgbClr val="000000"/>
          </a:solidFill>
          <a:effectLst>
            <a:outerShdw blurRad="50800" dist="38100" dir="2700000" rotWithShape="0">
              <a:srgbClr val="000000">
                <a:alpha val="40000"/>
              </a:srgbClr>
            </a:outerShdw>
          </a:effectLst>
          <a:uFillTx/>
          <a:latin typeface="Arial"/>
          <a:ea typeface="Arial"/>
          <a:cs typeface="Arial"/>
          <a:sym typeface="Arial"/>
        </a:defRPr>
      </a:lvl9pPr>
    </p:titleStyle>
    <p:bodyStyle>
      <a:lvl1pPr marL="457200" marR="0" indent="-342900" algn="l" defTabSz="914400" latinLnBrk="0">
        <a:lnSpc>
          <a:spcPct val="100000"/>
        </a:lnSpc>
        <a:spcBef>
          <a:spcPts val="500"/>
        </a:spcBef>
        <a:spcAft>
          <a:spcPts val="0"/>
        </a:spcAft>
        <a:buClr>
          <a:srgbClr val="FF6600"/>
        </a:buClr>
        <a:buSzPct val="100000"/>
        <a:buFont typeface="Wingdings"/>
        <a:buChar char="▪"/>
        <a:tabLst/>
        <a:defRPr sz="2200" b="0" i="0" u="none" strike="noStrike" cap="none" spc="0" baseline="0">
          <a:ln>
            <a:noFill/>
          </a:ln>
          <a:solidFill>
            <a:srgbClr val="17375E"/>
          </a:solidFill>
          <a:effectLst>
            <a:outerShdw blurRad="50800" dist="38100" dir="2700000" rotWithShape="0">
              <a:srgbClr val="000000">
                <a:alpha val="40000"/>
              </a:srgbClr>
            </a:outerShdw>
          </a:effectLst>
          <a:uFillTx/>
          <a:latin typeface="Arial"/>
          <a:ea typeface="Arial"/>
          <a:cs typeface="Arial"/>
          <a:sym typeface="Arial"/>
        </a:defRPr>
      </a:lvl1pPr>
      <a:lvl2pPr marL="788670" marR="0" indent="-377190" algn="l" defTabSz="914400" latinLnBrk="0">
        <a:lnSpc>
          <a:spcPct val="100000"/>
        </a:lnSpc>
        <a:spcBef>
          <a:spcPts val="500"/>
        </a:spcBef>
        <a:spcAft>
          <a:spcPts val="0"/>
        </a:spcAft>
        <a:buClr>
          <a:srgbClr val="FF6600"/>
        </a:buClr>
        <a:buSzPct val="100000"/>
        <a:buFont typeface="Wingdings"/>
        <a:buChar char="▪"/>
        <a:tabLst/>
        <a:defRPr sz="2200" b="0" i="0" u="none" strike="noStrike" cap="none" spc="0" baseline="0">
          <a:ln>
            <a:noFill/>
          </a:ln>
          <a:solidFill>
            <a:srgbClr val="17375E"/>
          </a:solidFill>
          <a:effectLst>
            <a:outerShdw blurRad="50800" dist="38100" dir="2700000" rotWithShape="0">
              <a:srgbClr val="000000">
                <a:alpha val="40000"/>
              </a:srgbClr>
            </a:outerShdw>
          </a:effectLst>
          <a:uFillTx/>
          <a:latin typeface="Arial"/>
          <a:ea typeface="Arial"/>
          <a:cs typeface="Arial"/>
          <a:sym typeface="Arial"/>
        </a:defRPr>
      </a:lvl2pPr>
      <a:lvl3pPr marL="1126489" marR="0" indent="-349250" algn="l" defTabSz="914400" latinLnBrk="0">
        <a:lnSpc>
          <a:spcPct val="100000"/>
        </a:lnSpc>
        <a:spcBef>
          <a:spcPts val="500"/>
        </a:spcBef>
        <a:spcAft>
          <a:spcPts val="0"/>
        </a:spcAft>
        <a:buClr>
          <a:srgbClr val="FF6600"/>
        </a:buClr>
        <a:buSzPct val="100000"/>
        <a:buFont typeface="Wingdings"/>
        <a:buChar char="▪"/>
        <a:tabLst/>
        <a:defRPr sz="2200" b="0" i="0" u="none" strike="noStrike" cap="none" spc="0" baseline="0">
          <a:ln>
            <a:noFill/>
          </a:ln>
          <a:solidFill>
            <a:srgbClr val="17375E"/>
          </a:solidFill>
          <a:effectLst>
            <a:outerShdw blurRad="50800" dist="38100" dir="2700000" rotWithShape="0">
              <a:srgbClr val="000000">
                <a:alpha val="40000"/>
              </a:srgbClr>
            </a:outerShdw>
          </a:effectLst>
          <a:uFillTx/>
          <a:latin typeface="Arial"/>
          <a:ea typeface="Arial"/>
          <a:cs typeface="Arial"/>
          <a:sym typeface="Arial"/>
        </a:defRPr>
      </a:lvl3pPr>
      <a:lvl4pPr marL="1444466" marR="0" indent="-392906" algn="l" defTabSz="914400" latinLnBrk="0">
        <a:lnSpc>
          <a:spcPct val="100000"/>
        </a:lnSpc>
        <a:spcBef>
          <a:spcPts val="500"/>
        </a:spcBef>
        <a:spcAft>
          <a:spcPts val="0"/>
        </a:spcAft>
        <a:buClr>
          <a:srgbClr val="FF6600"/>
        </a:buClr>
        <a:buSzPct val="100000"/>
        <a:buFont typeface="Wingdings"/>
        <a:buChar char="▪"/>
        <a:tabLst/>
        <a:defRPr sz="2200" b="0" i="0" u="none" strike="noStrike" cap="none" spc="0" baseline="0">
          <a:ln>
            <a:noFill/>
          </a:ln>
          <a:solidFill>
            <a:srgbClr val="17375E"/>
          </a:solidFill>
          <a:effectLst>
            <a:outerShdw blurRad="50800" dist="38100" dir="2700000" rotWithShape="0">
              <a:srgbClr val="000000">
                <a:alpha val="40000"/>
              </a:srgbClr>
            </a:outerShdw>
          </a:effectLst>
          <a:uFillTx/>
          <a:latin typeface="Arial"/>
          <a:ea typeface="Arial"/>
          <a:cs typeface="Arial"/>
          <a:sym typeface="Arial"/>
        </a:defRPr>
      </a:lvl4pPr>
      <a:lvl5pPr marL="1774915" marR="0" indent="-449035" algn="l" defTabSz="914400" latinLnBrk="0">
        <a:lnSpc>
          <a:spcPct val="100000"/>
        </a:lnSpc>
        <a:spcBef>
          <a:spcPts val="500"/>
        </a:spcBef>
        <a:spcAft>
          <a:spcPts val="0"/>
        </a:spcAft>
        <a:buClr>
          <a:srgbClr val="FF6600"/>
        </a:buClr>
        <a:buSzPct val="100000"/>
        <a:buFont typeface="Wingdings"/>
        <a:buChar char="▪"/>
        <a:tabLst/>
        <a:defRPr sz="2200" b="0" i="0" u="none" strike="noStrike" cap="none" spc="0" baseline="0">
          <a:ln>
            <a:noFill/>
          </a:ln>
          <a:solidFill>
            <a:srgbClr val="17375E"/>
          </a:solidFill>
          <a:effectLst>
            <a:outerShdw blurRad="50800" dist="38100" dir="2700000" rotWithShape="0">
              <a:srgbClr val="000000">
                <a:alpha val="40000"/>
              </a:srgbClr>
            </a:outerShdw>
          </a:effectLst>
          <a:uFillTx/>
          <a:latin typeface="Arial"/>
          <a:ea typeface="Arial"/>
          <a:cs typeface="Arial"/>
          <a:sym typeface="Arial"/>
        </a:defRPr>
      </a:lvl5pPr>
      <a:lvl6pPr marL="1841862" marR="0" indent="-287382" algn="l" defTabSz="914400" latinLnBrk="0">
        <a:lnSpc>
          <a:spcPct val="100000"/>
        </a:lnSpc>
        <a:spcBef>
          <a:spcPts val="500"/>
        </a:spcBef>
        <a:spcAft>
          <a:spcPts val="0"/>
        </a:spcAft>
        <a:buClr>
          <a:srgbClr val="FF6600"/>
        </a:buClr>
        <a:buSzPct val="100000"/>
        <a:buFont typeface="Wingdings"/>
        <a:buChar char="•"/>
        <a:tabLst/>
        <a:defRPr sz="2200" b="0" i="0" u="none" strike="noStrike" cap="none" spc="0" baseline="0">
          <a:ln>
            <a:noFill/>
          </a:ln>
          <a:solidFill>
            <a:srgbClr val="17375E"/>
          </a:solidFill>
          <a:effectLst>
            <a:outerShdw blurRad="50800" dist="38100" dir="2700000" rotWithShape="0">
              <a:srgbClr val="000000">
                <a:alpha val="40000"/>
              </a:srgbClr>
            </a:outerShdw>
          </a:effectLst>
          <a:uFillTx/>
          <a:latin typeface="Arial"/>
          <a:ea typeface="Arial"/>
          <a:cs typeface="Arial"/>
          <a:sym typeface="Arial"/>
        </a:defRPr>
      </a:lvl6pPr>
      <a:lvl7pPr marL="2024742" marR="0" indent="-287382" algn="l" defTabSz="914400" latinLnBrk="0">
        <a:lnSpc>
          <a:spcPct val="100000"/>
        </a:lnSpc>
        <a:spcBef>
          <a:spcPts val="500"/>
        </a:spcBef>
        <a:spcAft>
          <a:spcPts val="0"/>
        </a:spcAft>
        <a:buClr>
          <a:srgbClr val="FF6600"/>
        </a:buClr>
        <a:buSzPct val="100000"/>
        <a:buFont typeface="Wingdings"/>
        <a:buChar char="•"/>
        <a:tabLst/>
        <a:defRPr sz="2200" b="0" i="0" u="none" strike="noStrike" cap="none" spc="0" baseline="0">
          <a:ln>
            <a:noFill/>
          </a:ln>
          <a:solidFill>
            <a:srgbClr val="17375E"/>
          </a:solidFill>
          <a:effectLst>
            <a:outerShdw blurRad="50800" dist="38100" dir="2700000" rotWithShape="0">
              <a:srgbClr val="000000">
                <a:alpha val="40000"/>
              </a:srgbClr>
            </a:outerShdw>
          </a:effectLst>
          <a:uFillTx/>
          <a:latin typeface="Arial"/>
          <a:ea typeface="Arial"/>
          <a:cs typeface="Arial"/>
          <a:sym typeface="Arial"/>
        </a:defRPr>
      </a:lvl7pPr>
      <a:lvl8pPr marL="2207623" marR="0" indent="-287382" algn="l" defTabSz="914400" latinLnBrk="0">
        <a:lnSpc>
          <a:spcPct val="100000"/>
        </a:lnSpc>
        <a:spcBef>
          <a:spcPts val="500"/>
        </a:spcBef>
        <a:spcAft>
          <a:spcPts val="0"/>
        </a:spcAft>
        <a:buClr>
          <a:srgbClr val="FF6600"/>
        </a:buClr>
        <a:buSzPct val="100000"/>
        <a:buFont typeface="Wingdings"/>
        <a:buChar char="•"/>
        <a:tabLst/>
        <a:defRPr sz="2200" b="0" i="0" u="none" strike="noStrike" cap="none" spc="0" baseline="0">
          <a:ln>
            <a:noFill/>
          </a:ln>
          <a:solidFill>
            <a:srgbClr val="17375E"/>
          </a:solidFill>
          <a:effectLst>
            <a:outerShdw blurRad="50800" dist="38100" dir="2700000" rotWithShape="0">
              <a:srgbClr val="000000">
                <a:alpha val="40000"/>
              </a:srgbClr>
            </a:outerShdw>
          </a:effectLst>
          <a:uFillTx/>
          <a:latin typeface="Arial"/>
          <a:ea typeface="Arial"/>
          <a:cs typeface="Arial"/>
          <a:sym typeface="Arial"/>
        </a:defRPr>
      </a:lvl8pPr>
      <a:lvl9pPr marL="2390502" marR="0" indent="-287382" algn="l" defTabSz="914400" latinLnBrk="0">
        <a:lnSpc>
          <a:spcPct val="100000"/>
        </a:lnSpc>
        <a:spcBef>
          <a:spcPts val="500"/>
        </a:spcBef>
        <a:spcAft>
          <a:spcPts val="0"/>
        </a:spcAft>
        <a:buClr>
          <a:srgbClr val="FF6600"/>
        </a:buClr>
        <a:buSzPct val="100000"/>
        <a:buFont typeface="Wingdings"/>
        <a:buChar char="•"/>
        <a:tabLst/>
        <a:defRPr sz="2200" b="0" i="0" u="none" strike="noStrike" cap="none" spc="0" baseline="0">
          <a:ln>
            <a:noFill/>
          </a:ln>
          <a:solidFill>
            <a:srgbClr val="17375E"/>
          </a:solidFill>
          <a:effectLst>
            <a:outerShdw blurRad="50800" dist="38100" dir="2700000" rotWithShape="0">
              <a:srgbClr val="000000">
                <a:alpha val="40000"/>
              </a:srgbClr>
            </a:outerShdw>
          </a:effectLst>
          <a:uFillTx/>
          <a:latin typeface="Arial"/>
          <a:ea typeface="Arial"/>
          <a:cs typeface="Arial"/>
          <a:sym typeface="Arial"/>
        </a:defRPr>
      </a:lvl9pPr>
    </p:bodyStyle>
    <p:otherStyle>
      <a:lvl1pPr marL="0" marR="0" indent="0" algn="ctr" defTabSz="9144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1pPr>
      <a:lvl2pPr marL="0" marR="0" indent="457200" algn="ctr" defTabSz="9144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2pPr>
      <a:lvl3pPr marL="0" marR="0" indent="914400" algn="ctr" defTabSz="9144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3pPr>
      <a:lvl4pPr marL="0" marR="0" indent="1371600" algn="ctr" defTabSz="9144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4pPr>
      <a:lvl5pPr marL="0" marR="0" indent="1828800" algn="ctr" defTabSz="9144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5pPr>
      <a:lvl6pPr marL="0" marR="0" indent="2286000" algn="ctr" defTabSz="9144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6pPr>
      <a:lvl7pPr marL="0" marR="0" indent="2743200" algn="ctr" defTabSz="9144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7pPr>
      <a:lvl8pPr marL="0" marR="0" indent="3200400" algn="ctr" defTabSz="9144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8pPr>
      <a:lvl9pPr marL="0" marR="0" indent="3657600" algn="ctr" defTabSz="9144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hyperlink" Target="http://myidp.sciencecareers.org/"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tif"/><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8.tif"/></Relationships>
</file>

<file path=ppt/slides/_rels/slide23.xml.rels><?xml version="1.0" encoding="UTF-8" standalone="yes"?>
<Relationships xmlns="http://schemas.openxmlformats.org/package/2006/relationships"><Relationship Id="rId3" Type="http://schemas.openxmlformats.org/officeDocument/2006/relationships/image" Target="../media/image9.tif"/><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10.ti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www.elsevier.com/termsandcondition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7F4FC85-4B4F-0A4F-9CF4-5E13AA4E4D6B}"/>
              </a:ext>
            </a:extLst>
          </p:cNvPr>
          <p:cNvSpPr txBox="1"/>
          <p:nvPr/>
        </p:nvSpPr>
        <p:spPr>
          <a:xfrm>
            <a:off x="468087" y="1577437"/>
            <a:ext cx="7175578" cy="1600438"/>
          </a:xfrm>
          <a:prstGeom prst="rect">
            <a:avLst/>
          </a:prstGeom>
          <a:noFill/>
        </p:spPr>
        <p:txBody>
          <a:bodyPr wrap="square" rtlCol="0">
            <a:spAutoFit/>
          </a:bodyPr>
          <a:lstStyle/>
          <a:p>
            <a:pPr>
              <a:defRPr sz="2000"/>
            </a:pPr>
            <a:r>
              <a:rPr lang="en-US" b="1" dirty="0"/>
              <a:t>Objective:  Explore how a postdoctoral scientist can transition to their desired career.</a:t>
            </a:r>
          </a:p>
          <a:p>
            <a:endParaRPr lang="en-US" b="1" dirty="0"/>
          </a:p>
          <a:p>
            <a:r>
              <a:rPr lang="en-US" sz="2000" b="1" dirty="0"/>
              <a:t>Target audience: Graduate students and postdoctoral fellows.</a:t>
            </a:r>
          </a:p>
        </p:txBody>
      </p:sp>
      <p:sp>
        <p:nvSpPr>
          <p:cNvPr id="11" name="Shape 146">
            <a:extLst>
              <a:ext uri="{FF2B5EF4-FFF2-40B4-BE49-F238E27FC236}">
                <a16:creationId xmlns:a16="http://schemas.microsoft.com/office/drawing/2014/main" id="{855C77B3-B9C7-4C20-8FEE-3940FBBC03BB}"/>
              </a:ext>
            </a:extLst>
          </p:cNvPr>
          <p:cNvSpPr txBox="1">
            <a:spLocks noGrp="1"/>
          </p:cNvSpPr>
          <p:nvPr>
            <p:ph type="title"/>
          </p:nvPr>
        </p:nvSpPr>
        <p:spPr>
          <a:xfrm>
            <a:off x="479517" y="642256"/>
            <a:ext cx="8278926" cy="4572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t">
            <a:normAutofit/>
          </a:bodyPr>
          <a:lstStyle>
            <a:lvl1pPr marL="0" marR="0" indent="0" algn="l" defTabSz="914400" latinLnBrk="0">
              <a:lnSpc>
                <a:spcPct val="100000"/>
              </a:lnSpc>
              <a:spcBef>
                <a:spcPts val="0"/>
              </a:spcBef>
              <a:spcAft>
                <a:spcPts val="0"/>
              </a:spcAft>
              <a:buClrTx/>
              <a:buSzTx/>
              <a:buFontTx/>
              <a:buNone/>
              <a:tabLst/>
              <a:defRPr sz="2700" b="1" i="0" u="none" strike="noStrike" cap="none" spc="0" baseline="0">
                <a:ln>
                  <a:noFill/>
                </a:ln>
                <a:solidFill>
                  <a:srgbClr val="782327"/>
                </a:solidFill>
                <a:effectLst>
                  <a:outerShdw blurRad="50800" dist="38100" dir="2700000" rotWithShape="0">
                    <a:srgbClr val="000000">
                      <a:alpha val="40000"/>
                    </a:srgbClr>
                  </a:outerShdw>
                </a:effectLst>
                <a:uFillTx/>
                <a:latin typeface="Arial"/>
                <a:ea typeface="Arial"/>
                <a:cs typeface="Arial"/>
                <a:sym typeface="Arial"/>
              </a:defRPr>
            </a:lvl1pPr>
            <a:lvl2pPr marL="0" marR="0" indent="0" algn="l" defTabSz="914400" latinLnBrk="0">
              <a:lnSpc>
                <a:spcPct val="100000"/>
              </a:lnSpc>
              <a:spcBef>
                <a:spcPts val="0"/>
              </a:spcBef>
              <a:spcAft>
                <a:spcPts val="0"/>
              </a:spcAft>
              <a:buClrTx/>
              <a:buSzTx/>
              <a:buFontTx/>
              <a:buNone/>
              <a:tabLst/>
              <a:defRPr sz="4600" b="0" i="0" u="none" strike="noStrike" cap="none" spc="-100" baseline="0">
                <a:ln>
                  <a:noFill/>
                </a:ln>
                <a:solidFill>
                  <a:srgbClr val="000000"/>
                </a:solidFill>
                <a:effectLst>
                  <a:outerShdw blurRad="50800" dist="38100" dir="2700000" rotWithShape="0">
                    <a:srgbClr val="000000">
                      <a:alpha val="40000"/>
                    </a:srgbClr>
                  </a:outerShdw>
                </a:effectLst>
                <a:uFillTx/>
                <a:latin typeface="Arial"/>
                <a:ea typeface="Arial"/>
                <a:cs typeface="Arial"/>
                <a:sym typeface="Arial"/>
              </a:defRPr>
            </a:lvl2pPr>
            <a:lvl3pPr marL="0" marR="0" indent="0" algn="l" defTabSz="914400" latinLnBrk="0">
              <a:lnSpc>
                <a:spcPct val="100000"/>
              </a:lnSpc>
              <a:spcBef>
                <a:spcPts val="0"/>
              </a:spcBef>
              <a:spcAft>
                <a:spcPts val="0"/>
              </a:spcAft>
              <a:buClrTx/>
              <a:buSzTx/>
              <a:buFontTx/>
              <a:buNone/>
              <a:tabLst/>
              <a:defRPr sz="4600" b="0" i="0" u="none" strike="noStrike" cap="none" spc="-100" baseline="0">
                <a:ln>
                  <a:noFill/>
                </a:ln>
                <a:solidFill>
                  <a:srgbClr val="000000"/>
                </a:solidFill>
                <a:effectLst>
                  <a:outerShdw blurRad="50800" dist="38100" dir="2700000" rotWithShape="0">
                    <a:srgbClr val="000000">
                      <a:alpha val="40000"/>
                    </a:srgbClr>
                  </a:outerShdw>
                </a:effectLst>
                <a:uFillTx/>
                <a:latin typeface="Arial"/>
                <a:ea typeface="Arial"/>
                <a:cs typeface="Arial"/>
                <a:sym typeface="Arial"/>
              </a:defRPr>
            </a:lvl3pPr>
            <a:lvl4pPr marL="0" marR="0" indent="0" algn="l" defTabSz="914400" latinLnBrk="0">
              <a:lnSpc>
                <a:spcPct val="100000"/>
              </a:lnSpc>
              <a:spcBef>
                <a:spcPts val="0"/>
              </a:spcBef>
              <a:spcAft>
                <a:spcPts val="0"/>
              </a:spcAft>
              <a:buClrTx/>
              <a:buSzTx/>
              <a:buFontTx/>
              <a:buNone/>
              <a:tabLst/>
              <a:defRPr sz="4600" b="0" i="0" u="none" strike="noStrike" cap="none" spc="-100" baseline="0">
                <a:ln>
                  <a:noFill/>
                </a:ln>
                <a:solidFill>
                  <a:srgbClr val="000000"/>
                </a:solidFill>
                <a:effectLst>
                  <a:outerShdw blurRad="50800" dist="38100" dir="2700000" rotWithShape="0">
                    <a:srgbClr val="000000">
                      <a:alpha val="40000"/>
                    </a:srgbClr>
                  </a:outerShdw>
                </a:effectLst>
                <a:uFillTx/>
                <a:latin typeface="Arial"/>
                <a:ea typeface="Arial"/>
                <a:cs typeface="Arial"/>
                <a:sym typeface="Arial"/>
              </a:defRPr>
            </a:lvl4pPr>
            <a:lvl5pPr marL="0" marR="0" indent="0" algn="l" defTabSz="914400" latinLnBrk="0">
              <a:lnSpc>
                <a:spcPct val="100000"/>
              </a:lnSpc>
              <a:spcBef>
                <a:spcPts val="0"/>
              </a:spcBef>
              <a:spcAft>
                <a:spcPts val="0"/>
              </a:spcAft>
              <a:buClrTx/>
              <a:buSzTx/>
              <a:buFontTx/>
              <a:buNone/>
              <a:tabLst/>
              <a:defRPr sz="4600" b="0" i="0" u="none" strike="noStrike" cap="none" spc="-100" baseline="0">
                <a:ln>
                  <a:noFill/>
                </a:ln>
                <a:solidFill>
                  <a:srgbClr val="000000"/>
                </a:solidFill>
                <a:effectLst>
                  <a:outerShdw blurRad="50800" dist="38100" dir="2700000" rotWithShape="0">
                    <a:srgbClr val="000000">
                      <a:alpha val="40000"/>
                    </a:srgbClr>
                  </a:outerShdw>
                </a:effectLst>
                <a:uFillTx/>
                <a:latin typeface="Arial"/>
                <a:ea typeface="Arial"/>
                <a:cs typeface="Arial"/>
                <a:sym typeface="Arial"/>
              </a:defRPr>
            </a:lvl5pPr>
            <a:lvl6pPr marL="0" marR="0" indent="0" algn="l" defTabSz="914400" latinLnBrk="0">
              <a:lnSpc>
                <a:spcPct val="100000"/>
              </a:lnSpc>
              <a:spcBef>
                <a:spcPts val="0"/>
              </a:spcBef>
              <a:spcAft>
                <a:spcPts val="0"/>
              </a:spcAft>
              <a:buClrTx/>
              <a:buSzTx/>
              <a:buFontTx/>
              <a:buNone/>
              <a:tabLst/>
              <a:defRPr sz="4600" b="0" i="0" u="none" strike="noStrike" cap="none" spc="-100" baseline="0">
                <a:ln>
                  <a:noFill/>
                </a:ln>
                <a:solidFill>
                  <a:srgbClr val="000000"/>
                </a:solidFill>
                <a:effectLst>
                  <a:outerShdw blurRad="50800" dist="38100" dir="2700000" rotWithShape="0">
                    <a:srgbClr val="000000">
                      <a:alpha val="40000"/>
                    </a:srgbClr>
                  </a:outerShdw>
                </a:effectLst>
                <a:uFillTx/>
                <a:latin typeface="Arial"/>
                <a:ea typeface="Arial"/>
                <a:cs typeface="Arial"/>
                <a:sym typeface="Arial"/>
              </a:defRPr>
            </a:lvl6pPr>
            <a:lvl7pPr marL="0" marR="0" indent="0" algn="l" defTabSz="914400" latinLnBrk="0">
              <a:lnSpc>
                <a:spcPct val="100000"/>
              </a:lnSpc>
              <a:spcBef>
                <a:spcPts val="0"/>
              </a:spcBef>
              <a:spcAft>
                <a:spcPts val="0"/>
              </a:spcAft>
              <a:buClrTx/>
              <a:buSzTx/>
              <a:buFontTx/>
              <a:buNone/>
              <a:tabLst/>
              <a:defRPr sz="4600" b="0" i="0" u="none" strike="noStrike" cap="none" spc="-100" baseline="0">
                <a:ln>
                  <a:noFill/>
                </a:ln>
                <a:solidFill>
                  <a:srgbClr val="000000"/>
                </a:solidFill>
                <a:effectLst>
                  <a:outerShdw blurRad="50800" dist="38100" dir="2700000" rotWithShape="0">
                    <a:srgbClr val="000000">
                      <a:alpha val="40000"/>
                    </a:srgbClr>
                  </a:outerShdw>
                </a:effectLst>
                <a:uFillTx/>
                <a:latin typeface="Arial"/>
                <a:ea typeface="Arial"/>
                <a:cs typeface="Arial"/>
                <a:sym typeface="Arial"/>
              </a:defRPr>
            </a:lvl7pPr>
            <a:lvl8pPr marL="0" marR="0" indent="0" algn="l" defTabSz="914400" latinLnBrk="0">
              <a:lnSpc>
                <a:spcPct val="100000"/>
              </a:lnSpc>
              <a:spcBef>
                <a:spcPts val="0"/>
              </a:spcBef>
              <a:spcAft>
                <a:spcPts val="0"/>
              </a:spcAft>
              <a:buClrTx/>
              <a:buSzTx/>
              <a:buFontTx/>
              <a:buNone/>
              <a:tabLst/>
              <a:defRPr sz="4600" b="0" i="0" u="none" strike="noStrike" cap="none" spc="-100" baseline="0">
                <a:ln>
                  <a:noFill/>
                </a:ln>
                <a:solidFill>
                  <a:srgbClr val="000000"/>
                </a:solidFill>
                <a:effectLst>
                  <a:outerShdw blurRad="50800" dist="38100" dir="2700000" rotWithShape="0">
                    <a:srgbClr val="000000">
                      <a:alpha val="40000"/>
                    </a:srgbClr>
                  </a:outerShdw>
                </a:effectLst>
                <a:uFillTx/>
                <a:latin typeface="Arial"/>
                <a:ea typeface="Arial"/>
                <a:cs typeface="Arial"/>
                <a:sym typeface="Arial"/>
              </a:defRPr>
            </a:lvl8pPr>
            <a:lvl9pPr marL="0" marR="0" indent="0" algn="l" defTabSz="914400" latinLnBrk="0">
              <a:lnSpc>
                <a:spcPct val="100000"/>
              </a:lnSpc>
              <a:spcBef>
                <a:spcPts val="0"/>
              </a:spcBef>
              <a:spcAft>
                <a:spcPts val="0"/>
              </a:spcAft>
              <a:buClrTx/>
              <a:buSzTx/>
              <a:buFontTx/>
              <a:buNone/>
              <a:tabLst/>
              <a:defRPr sz="4600" b="0" i="0" u="none" strike="noStrike" cap="none" spc="-100" baseline="0">
                <a:ln>
                  <a:noFill/>
                </a:ln>
                <a:solidFill>
                  <a:srgbClr val="000000"/>
                </a:solidFill>
                <a:effectLst>
                  <a:outerShdw blurRad="50800" dist="38100" dir="2700000" rotWithShape="0">
                    <a:srgbClr val="000000">
                      <a:alpha val="40000"/>
                    </a:srgbClr>
                  </a:outerShdw>
                </a:effectLst>
                <a:uFillTx/>
                <a:latin typeface="Arial"/>
                <a:ea typeface="Arial"/>
                <a:cs typeface="Arial"/>
                <a:sym typeface="Arial"/>
              </a:defRPr>
            </a:lvl9pPr>
          </a:lstStyle>
          <a:p>
            <a:pPr>
              <a:defRPr>
                <a:effectLst/>
              </a:defRPr>
            </a:pPr>
            <a:r>
              <a:rPr lang="en-US" sz="2800" dirty="0">
                <a:effectLst/>
              </a:rPr>
              <a:t>Transitioning Out of Your Postdoc: A Toolkit</a:t>
            </a:r>
          </a:p>
        </p:txBody>
      </p:sp>
    </p:spTree>
    <p:extLst>
      <p:ext uri="{BB962C8B-B14F-4D97-AF65-F5344CB8AC3E}">
        <p14:creationId xmlns:p14="http://schemas.microsoft.com/office/powerpoint/2010/main" val="965962365"/>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05E03-5470-A947-A325-E1DA217D2F91}"/>
              </a:ext>
            </a:extLst>
          </p:cNvPr>
          <p:cNvSpPr>
            <a:spLocks noGrp="1"/>
          </p:cNvSpPr>
          <p:nvPr>
            <p:ph type="title"/>
          </p:nvPr>
        </p:nvSpPr>
        <p:spPr>
          <a:xfrm>
            <a:off x="478971" y="625928"/>
            <a:ext cx="5836721" cy="457200"/>
          </a:xfrm>
        </p:spPr>
        <p:txBody>
          <a:bodyPr>
            <a:normAutofit/>
          </a:bodyPr>
          <a:lstStyle/>
          <a:p>
            <a:r>
              <a:rPr lang="en-US" sz="2800" dirty="0"/>
              <a:t>Individual</a:t>
            </a:r>
            <a:r>
              <a:rPr lang="en-US" sz="2700" dirty="0"/>
              <a:t> Development Plan</a:t>
            </a:r>
          </a:p>
        </p:txBody>
      </p:sp>
      <p:sp>
        <p:nvSpPr>
          <p:cNvPr id="5" name="TextBox 4">
            <a:extLst>
              <a:ext uri="{FF2B5EF4-FFF2-40B4-BE49-F238E27FC236}">
                <a16:creationId xmlns:a16="http://schemas.microsoft.com/office/drawing/2014/main" id="{48D6FBFE-4732-8A4C-8FF7-2EE165EB597C}"/>
              </a:ext>
            </a:extLst>
          </p:cNvPr>
          <p:cNvSpPr txBox="1"/>
          <p:nvPr/>
        </p:nvSpPr>
        <p:spPr>
          <a:xfrm>
            <a:off x="1126210" y="5792168"/>
            <a:ext cx="3204085" cy="369332"/>
          </a:xfrm>
          <a:prstGeom prst="rect">
            <a:avLst/>
          </a:prstGeom>
          <a:noFill/>
        </p:spPr>
        <p:txBody>
          <a:bodyPr wrap="none" rtlCol="0">
            <a:spAutoFit/>
          </a:bodyPr>
          <a:lstStyle/>
          <a:p>
            <a:r>
              <a:rPr lang="en-US" dirty="0">
                <a:hlinkClick r:id="rId3"/>
              </a:rPr>
              <a:t>http://myidp.sciencecareers.org</a:t>
            </a:r>
            <a:r>
              <a:rPr lang="en-US" dirty="0"/>
              <a:t> </a:t>
            </a:r>
          </a:p>
        </p:txBody>
      </p:sp>
      <p:pic>
        <p:nvPicPr>
          <p:cNvPr id="7" name="Picture 6" descr="Screen Shot 2015-04-27 at 4.36.20 PM.png"/>
          <p:cNvPicPr>
            <a:picLocks noChangeAspect="1"/>
          </p:cNvPicPr>
          <p:nvPr/>
        </p:nvPicPr>
        <p:blipFill rotWithShape="1">
          <a:blip r:embed="rId4">
            <a:extLst>
              <a:ext uri="{28A0092B-C50C-407E-A947-70E740481C1C}">
                <a14:useLocalDpi xmlns:a14="http://schemas.microsoft.com/office/drawing/2010/main" val="0"/>
              </a:ext>
            </a:extLst>
          </a:blip>
          <a:srcRect t="15252"/>
          <a:stretch/>
        </p:blipFill>
        <p:spPr>
          <a:xfrm>
            <a:off x="1126210" y="1535668"/>
            <a:ext cx="6652260" cy="4256500"/>
          </a:xfrm>
          <a:prstGeom prst="rect">
            <a:avLst/>
          </a:prstGeom>
        </p:spPr>
      </p:pic>
    </p:spTree>
    <p:extLst>
      <p:ext uri="{BB962C8B-B14F-4D97-AF65-F5344CB8AC3E}">
        <p14:creationId xmlns:p14="http://schemas.microsoft.com/office/powerpoint/2010/main" val="15538531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Shape 221"/>
          <p:cNvSpPr/>
          <p:nvPr/>
        </p:nvSpPr>
        <p:spPr>
          <a:xfrm>
            <a:off x="457198" y="633570"/>
            <a:ext cx="7808026" cy="40705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Autofit/>
          </a:bodyPr>
          <a:lstStyle>
            <a:lvl1pPr>
              <a:defRPr sz="2900" b="1">
                <a:solidFill>
                  <a:srgbClr val="782327"/>
                </a:solidFill>
              </a:defRPr>
            </a:lvl1pPr>
          </a:lstStyle>
          <a:p>
            <a:r>
              <a:rPr sz="2800" dirty="0"/>
              <a:t>Plan for </a:t>
            </a:r>
            <a:r>
              <a:rPr lang="en-US" sz="2800" dirty="0"/>
              <a:t>Y</a:t>
            </a:r>
            <a:r>
              <a:rPr sz="2800" dirty="0"/>
              <a:t>our </a:t>
            </a:r>
            <a:r>
              <a:rPr lang="en-US" sz="2800" dirty="0"/>
              <a:t>T</a:t>
            </a:r>
            <a:r>
              <a:rPr sz="2800" dirty="0"/>
              <a:t>ransition </a:t>
            </a:r>
            <a:r>
              <a:rPr lang="en-US" sz="2800" dirty="0"/>
              <a:t>O</a:t>
            </a:r>
            <a:r>
              <a:rPr sz="2800" dirty="0"/>
              <a:t>ut of </a:t>
            </a:r>
            <a:r>
              <a:rPr lang="en-US" sz="2800" dirty="0"/>
              <a:t>Y</a:t>
            </a:r>
            <a:r>
              <a:rPr sz="2800" dirty="0"/>
              <a:t>our </a:t>
            </a:r>
            <a:r>
              <a:rPr lang="en-US" sz="2800" dirty="0"/>
              <a:t>P</a:t>
            </a:r>
            <a:r>
              <a:rPr sz="2800" dirty="0"/>
              <a:t>ostdoc</a:t>
            </a:r>
          </a:p>
        </p:txBody>
      </p:sp>
      <p:sp>
        <p:nvSpPr>
          <p:cNvPr id="222" name="Shape 222"/>
          <p:cNvSpPr>
            <a:spLocks noGrp="1"/>
          </p:cNvSpPr>
          <p:nvPr>
            <p:ph type="body" idx="1"/>
          </p:nvPr>
        </p:nvSpPr>
        <p:spPr>
          <a:xfrm>
            <a:off x="457198" y="1568197"/>
            <a:ext cx="8442961" cy="4883735"/>
          </a:xfrm>
          <a:prstGeom prst="rect">
            <a:avLst/>
          </a:prstGeom>
        </p:spPr>
        <p:txBody>
          <a:bodyPr lIns="0" tIns="0" rIns="0" bIns="0" anchor="t">
            <a:noAutofit/>
          </a:bodyPr>
          <a:lstStyle/>
          <a:p>
            <a:pPr marL="0" indent="0" defTabSz="868680">
              <a:buSzTx/>
              <a:buNone/>
              <a:defRPr sz="1710">
                <a:effectLst/>
              </a:defRPr>
            </a:pPr>
            <a:r>
              <a:rPr sz="1900" dirty="0">
                <a:latin typeface="Arial" charset="0"/>
                <a:ea typeface="Arial" charset="0"/>
                <a:cs typeface="Arial" charset="0"/>
              </a:rPr>
              <a:t>The right job will not fall into your lap and may not show up right when you need it. Job transitions have better outcomes with advanced planning</a:t>
            </a:r>
            <a:r>
              <a:rPr lang="en-US" sz="1900" dirty="0">
                <a:latin typeface="Arial" charset="0"/>
                <a:ea typeface="Arial" charset="0"/>
                <a:cs typeface="Arial" charset="0"/>
              </a:rPr>
              <a:t>.</a:t>
            </a:r>
            <a:endParaRPr sz="1900" dirty="0">
              <a:latin typeface="Arial" charset="0"/>
              <a:ea typeface="Arial" charset="0"/>
              <a:cs typeface="Arial" charset="0"/>
            </a:endParaRPr>
          </a:p>
          <a:p>
            <a:pPr marL="0" indent="0" defTabSz="868680">
              <a:buSzTx/>
              <a:buNone/>
              <a:defRPr sz="1710">
                <a:effectLst/>
              </a:defRPr>
            </a:pPr>
            <a:endParaRPr dirty="0">
              <a:latin typeface="Arial" charset="0"/>
              <a:ea typeface="Arial" charset="0"/>
              <a:cs typeface="Arial" charset="0"/>
            </a:endParaRPr>
          </a:p>
          <a:p>
            <a:pPr marL="325754" indent="-325754" defTabSz="868680">
              <a:defRPr sz="1710">
                <a:effectLst/>
              </a:defRPr>
            </a:pPr>
            <a:r>
              <a:rPr sz="1900" b="1" dirty="0">
                <a:latin typeface="Arial" charset="0"/>
                <a:ea typeface="Arial" charset="0"/>
                <a:cs typeface="Arial" charset="0"/>
              </a:rPr>
              <a:t>Start early!</a:t>
            </a:r>
            <a:r>
              <a:rPr sz="1900" dirty="0">
                <a:latin typeface="Arial" charset="0"/>
                <a:ea typeface="Arial" charset="0"/>
                <a:cs typeface="Arial" charset="0"/>
              </a:rPr>
              <a:t> Ideally 1-2 years before you want to transition. </a:t>
            </a:r>
            <a:endParaRPr lang="en-US" sz="1900" dirty="0">
              <a:latin typeface="Arial" charset="0"/>
              <a:ea typeface="Arial" charset="0"/>
              <a:cs typeface="Arial" charset="0"/>
            </a:endParaRPr>
          </a:p>
          <a:p>
            <a:pPr marL="325754" indent="-325754" defTabSz="868680">
              <a:defRPr sz="1710">
                <a:effectLst/>
              </a:defRPr>
            </a:pPr>
            <a:endParaRPr sz="1000" dirty="0">
              <a:latin typeface="Arial" charset="0"/>
              <a:ea typeface="Arial" charset="0"/>
              <a:cs typeface="Arial" charset="0"/>
            </a:endParaRPr>
          </a:p>
          <a:p>
            <a:pPr marL="325754" indent="-325754" defTabSz="868680">
              <a:defRPr sz="1710">
                <a:effectLst/>
              </a:defRPr>
            </a:pPr>
            <a:r>
              <a:rPr sz="1900" dirty="0">
                <a:latin typeface="Arial" charset="0"/>
                <a:ea typeface="Arial" charset="0"/>
                <a:cs typeface="Arial" charset="0"/>
              </a:rPr>
              <a:t>Envision your ideal path, set milestones, and identify potential risks and their contingency plans.</a:t>
            </a:r>
          </a:p>
          <a:p>
            <a:pPr marL="325754" indent="-325754" defTabSz="868680">
              <a:defRPr sz="1710">
                <a:effectLst/>
              </a:defRPr>
            </a:pPr>
            <a:endParaRPr sz="1000" dirty="0">
              <a:latin typeface="Arial" charset="0"/>
              <a:ea typeface="Arial" charset="0"/>
              <a:cs typeface="Arial" charset="0"/>
            </a:endParaRPr>
          </a:p>
          <a:p>
            <a:pPr marL="325120" indent="-325120" defTabSz="868680">
              <a:defRPr sz="1710">
                <a:effectLst/>
              </a:defRPr>
            </a:pPr>
            <a:r>
              <a:rPr sz="1900" dirty="0">
                <a:ea typeface="Arial" charset="0"/>
              </a:rPr>
              <a:t>Explore several career </a:t>
            </a:r>
            <a:r>
              <a:rPr lang="en-US" sz="1900" dirty="0">
                <a:ea typeface="Arial" charset="0"/>
              </a:rPr>
              <a:t>choices</a:t>
            </a:r>
            <a:r>
              <a:rPr sz="1900" dirty="0">
                <a:ea typeface="Arial" charset="0"/>
              </a:rPr>
              <a:t>. </a:t>
            </a:r>
          </a:p>
          <a:p>
            <a:pPr marL="325120" indent="-325120" defTabSz="868680">
              <a:defRPr sz="1710">
                <a:effectLst/>
              </a:defRPr>
            </a:pPr>
            <a:endParaRPr lang="en-US" sz="1900" dirty="0">
              <a:ea typeface="Arial" charset="0"/>
            </a:endParaRPr>
          </a:p>
          <a:p>
            <a:pPr marL="325754" indent="-325754" defTabSz="868680">
              <a:defRPr sz="1710">
                <a:effectLst/>
              </a:defRPr>
            </a:pPr>
            <a:r>
              <a:rPr sz="1900" dirty="0">
                <a:latin typeface="Arial" charset="0"/>
                <a:ea typeface="Arial" charset="0"/>
                <a:cs typeface="Arial" charset="0"/>
              </a:rPr>
              <a:t>Make a plan to develop the new skills you will need to acquire or skills you need to strength.</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Shape 238"/>
          <p:cNvSpPr/>
          <p:nvPr/>
        </p:nvSpPr>
        <p:spPr>
          <a:xfrm>
            <a:off x="481151" y="642421"/>
            <a:ext cx="7808026" cy="82615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lvl1pPr>
              <a:defRPr sz="2900" b="1">
                <a:solidFill>
                  <a:srgbClr val="782327"/>
                </a:solidFill>
              </a:defRPr>
            </a:lvl1pPr>
          </a:lstStyle>
          <a:p>
            <a:r>
              <a:rPr sz="2800" dirty="0"/>
              <a:t>How </a:t>
            </a:r>
            <a:r>
              <a:rPr lang="en-US" sz="2800" dirty="0"/>
              <a:t>D</a:t>
            </a:r>
            <a:r>
              <a:rPr sz="2800" dirty="0"/>
              <a:t>o </a:t>
            </a:r>
            <a:r>
              <a:rPr lang="en-US" sz="2800" dirty="0"/>
              <a:t>Y</a:t>
            </a:r>
            <a:r>
              <a:rPr sz="2800" dirty="0"/>
              <a:t>ou </a:t>
            </a:r>
            <a:r>
              <a:rPr lang="en-US" sz="2800" dirty="0"/>
              <a:t>E</a:t>
            </a:r>
            <a:r>
              <a:rPr sz="2800" dirty="0"/>
              <a:t>xplore </a:t>
            </a:r>
            <a:r>
              <a:rPr lang="en-US" sz="2800" dirty="0"/>
              <a:t>N</a:t>
            </a:r>
            <a:r>
              <a:rPr sz="2800" dirty="0"/>
              <a:t>on-</a:t>
            </a:r>
            <a:r>
              <a:rPr lang="en-US" sz="2800" dirty="0"/>
              <a:t>A</a:t>
            </a:r>
            <a:r>
              <a:rPr sz="2800" dirty="0"/>
              <a:t>cademic </a:t>
            </a:r>
            <a:r>
              <a:rPr lang="en-US" sz="2800" dirty="0"/>
              <a:t>C</a:t>
            </a:r>
            <a:r>
              <a:rPr sz="2800" dirty="0"/>
              <a:t>areer</a:t>
            </a:r>
            <a:r>
              <a:rPr lang="en-US" sz="2800" dirty="0"/>
              <a:t>s</a:t>
            </a:r>
            <a:r>
              <a:rPr sz="2800" dirty="0"/>
              <a:t>?</a:t>
            </a:r>
          </a:p>
        </p:txBody>
      </p:sp>
      <p:sp>
        <p:nvSpPr>
          <p:cNvPr id="5" name="Shape 222"/>
          <p:cNvSpPr txBox="1">
            <a:spLocks/>
          </p:cNvSpPr>
          <p:nvPr/>
        </p:nvSpPr>
        <p:spPr>
          <a:xfrm>
            <a:off x="495991" y="1563786"/>
            <a:ext cx="8442961" cy="488373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t">
            <a:noAutofit/>
          </a:bodyPr>
          <a:lstStyle>
            <a:lvl1pPr marL="342900" marR="0" indent="-342900" algn="l" defTabSz="914400" latinLnBrk="0">
              <a:lnSpc>
                <a:spcPct val="100000"/>
              </a:lnSpc>
              <a:spcBef>
                <a:spcPts val="400"/>
              </a:spcBef>
              <a:spcAft>
                <a:spcPts val="0"/>
              </a:spcAft>
              <a:buClrTx/>
              <a:buSzPct val="100000"/>
              <a:buFont typeface="Arial"/>
              <a:buChar char="•"/>
              <a:tabLst/>
              <a:defRPr sz="1800" b="0" i="0" u="none" strike="noStrike" cap="none" spc="0" baseline="0">
                <a:ln>
                  <a:noFill/>
                </a:ln>
                <a:solidFill>
                  <a:srgbClr val="000000"/>
                </a:solidFill>
                <a:effectLst>
                  <a:outerShdw blurRad="50800" dist="38100" dir="2700000" rotWithShape="0">
                    <a:srgbClr val="000000">
                      <a:alpha val="40000"/>
                    </a:srgbClr>
                  </a:outerShdw>
                </a:effectLst>
                <a:uFillTx/>
                <a:latin typeface="Arial"/>
                <a:ea typeface="Arial"/>
                <a:cs typeface="Arial"/>
                <a:sym typeface="Arial"/>
              </a:defRPr>
            </a:lvl1pPr>
            <a:lvl2pPr marL="778668" marR="0" indent="-321468" algn="l" defTabSz="914400" latinLnBrk="0">
              <a:lnSpc>
                <a:spcPct val="100000"/>
              </a:lnSpc>
              <a:spcBef>
                <a:spcPts val="400"/>
              </a:spcBef>
              <a:spcAft>
                <a:spcPts val="0"/>
              </a:spcAft>
              <a:buClrTx/>
              <a:buSzPct val="100000"/>
              <a:buFont typeface="Arial"/>
              <a:buChar char="–"/>
              <a:tabLst/>
              <a:defRPr sz="1800" b="0" i="0" u="none" strike="noStrike" cap="none" spc="0" baseline="0">
                <a:ln>
                  <a:noFill/>
                </a:ln>
                <a:solidFill>
                  <a:srgbClr val="000000"/>
                </a:solidFill>
                <a:effectLst>
                  <a:outerShdw blurRad="50800" dist="38100" dir="2700000" rotWithShape="0">
                    <a:srgbClr val="000000">
                      <a:alpha val="40000"/>
                    </a:srgbClr>
                  </a:outerShdw>
                </a:effectLst>
                <a:uFillTx/>
                <a:latin typeface="Arial"/>
                <a:ea typeface="Arial"/>
                <a:cs typeface="Arial"/>
                <a:sym typeface="Arial"/>
              </a:defRPr>
            </a:lvl2pPr>
            <a:lvl3pPr marL="1208314" marR="0" indent="-293914" algn="l" defTabSz="914400" latinLnBrk="0">
              <a:lnSpc>
                <a:spcPct val="100000"/>
              </a:lnSpc>
              <a:spcBef>
                <a:spcPts val="400"/>
              </a:spcBef>
              <a:spcAft>
                <a:spcPts val="0"/>
              </a:spcAft>
              <a:buClrTx/>
              <a:buSzPct val="100000"/>
              <a:buFont typeface="Arial"/>
              <a:buChar char="•"/>
              <a:tabLst/>
              <a:defRPr sz="1800" b="0" i="0" u="none" strike="noStrike" cap="none" spc="0" baseline="0">
                <a:ln>
                  <a:noFill/>
                </a:ln>
                <a:solidFill>
                  <a:srgbClr val="000000"/>
                </a:solidFill>
                <a:effectLst>
                  <a:outerShdw blurRad="50800" dist="38100" dir="2700000" rotWithShape="0">
                    <a:srgbClr val="000000">
                      <a:alpha val="40000"/>
                    </a:srgbClr>
                  </a:outerShdw>
                </a:effectLst>
                <a:uFillTx/>
                <a:latin typeface="Arial"/>
                <a:ea typeface="Arial"/>
                <a:cs typeface="Arial"/>
                <a:sym typeface="Arial"/>
              </a:defRPr>
            </a:lvl3pPr>
            <a:lvl4pPr marL="1714500" marR="0" indent="-342900" algn="l" defTabSz="914400" latinLnBrk="0">
              <a:lnSpc>
                <a:spcPct val="100000"/>
              </a:lnSpc>
              <a:spcBef>
                <a:spcPts val="400"/>
              </a:spcBef>
              <a:spcAft>
                <a:spcPts val="0"/>
              </a:spcAft>
              <a:buClrTx/>
              <a:buSzPct val="100000"/>
              <a:buFont typeface="Arial"/>
              <a:buChar char="–"/>
              <a:tabLst/>
              <a:defRPr sz="1800" b="0" i="0" u="none" strike="noStrike" cap="none" spc="0" baseline="0">
                <a:ln>
                  <a:noFill/>
                </a:ln>
                <a:solidFill>
                  <a:srgbClr val="000000"/>
                </a:solidFill>
                <a:effectLst>
                  <a:outerShdw blurRad="50800" dist="38100" dir="2700000" rotWithShape="0">
                    <a:srgbClr val="000000">
                      <a:alpha val="40000"/>
                    </a:srgbClr>
                  </a:outerShdw>
                </a:effectLst>
                <a:uFillTx/>
                <a:latin typeface="Arial"/>
                <a:ea typeface="Arial"/>
                <a:cs typeface="Arial"/>
                <a:sym typeface="Arial"/>
              </a:defRPr>
            </a:lvl4pPr>
            <a:lvl5pPr marL="2240279" marR="0" indent="-411479" algn="l" defTabSz="914400" latinLnBrk="0">
              <a:lnSpc>
                <a:spcPct val="100000"/>
              </a:lnSpc>
              <a:spcBef>
                <a:spcPts val="400"/>
              </a:spcBef>
              <a:spcAft>
                <a:spcPts val="0"/>
              </a:spcAft>
              <a:buClrTx/>
              <a:buSzPct val="100000"/>
              <a:buFont typeface="Arial"/>
              <a:buChar char="»"/>
              <a:tabLst/>
              <a:defRPr sz="1800" b="0" i="0" u="none" strike="noStrike" cap="none" spc="0" baseline="0">
                <a:ln>
                  <a:noFill/>
                </a:ln>
                <a:solidFill>
                  <a:srgbClr val="000000"/>
                </a:solidFill>
                <a:effectLst>
                  <a:outerShdw blurRad="50800" dist="38100" dir="2700000" rotWithShape="0">
                    <a:srgbClr val="000000">
                      <a:alpha val="40000"/>
                    </a:srgbClr>
                  </a:outerShdw>
                </a:effectLst>
                <a:uFillTx/>
                <a:latin typeface="Arial"/>
                <a:ea typeface="Arial"/>
                <a:cs typeface="Arial"/>
                <a:sym typeface="Arial"/>
              </a:defRPr>
            </a:lvl5pPr>
            <a:lvl6pPr marL="1841862" marR="0" indent="-287382" algn="l" defTabSz="914400" latinLnBrk="0">
              <a:lnSpc>
                <a:spcPct val="100000"/>
              </a:lnSpc>
              <a:spcBef>
                <a:spcPts val="500"/>
              </a:spcBef>
              <a:spcAft>
                <a:spcPts val="0"/>
              </a:spcAft>
              <a:buClr>
                <a:srgbClr val="FF6600"/>
              </a:buClr>
              <a:buSzPct val="100000"/>
              <a:buFont typeface="Wingdings"/>
              <a:buChar char="•"/>
              <a:tabLst/>
              <a:defRPr sz="2200" b="0" i="0" u="none" strike="noStrike" cap="none" spc="0" baseline="0">
                <a:ln>
                  <a:noFill/>
                </a:ln>
                <a:solidFill>
                  <a:srgbClr val="17375E"/>
                </a:solidFill>
                <a:effectLst>
                  <a:outerShdw blurRad="50800" dist="38100" dir="2700000" rotWithShape="0">
                    <a:srgbClr val="000000">
                      <a:alpha val="40000"/>
                    </a:srgbClr>
                  </a:outerShdw>
                </a:effectLst>
                <a:uFillTx/>
                <a:latin typeface="Arial"/>
                <a:ea typeface="Arial"/>
                <a:cs typeface="Arial"/>
                <a:sym typeface="Arial"/>
              </a:defRPr>
            </a:lvl6pPr>
            <a:lvl7pPr marL="2024742" marR="0" indent="-287382" algn="l" defTabSz="914400" latinLnBrk="0">
              <a:lnSpc>
                <a:spcPct val="100000"/>
              </a:lnSpc>
              <a:spcBef>
                <a:spcPts val="500"/>
              </a:spcBef>
              <a:spcAft>
                <a:spcPts val="0"/>
              </a:spcAft>
              <a:buClr>
                <a:srgbClr val="FF6600"/>
              </a:buClr>
              <a:buSzPct val="100000"/>
              <a:buFont typeface="Wingdings"/>
              <a:buChar char="•"/>
              <a:tabLst/>
              <a:defRPr sz="2200" b="0" i="0" u="none" strike="noStrike" cap="none" spc="0" baseline="0">
                <a:ln>
                  <a:noFill/>
                </a:ln>
                <a:solidFill>
                  <a:srgbClr val="17375E"/>
                </a:solidFill>
                <a:effectLst>
                  <a:outerShdw blurRad="50800" dist="38100" dir="2700000" rotWithShape="0">
                    <a:srgbClr val="000000">
                      <a:alpha val="40000"/>
                    </a:srgbClr>
                  </a:outerShdw>
                </a:effectLst>
                <a:uFillTx/>
                <a:latin typeface="Arial"/>
                <a:ea typeface="Arial"/>
                <a:cs typeface="Arial"/>
                <a:sym typeface="Arial"/>
              </a:defRPr>
            </a:lvl7pPr>
            <a:lvl8pPr marL="2207623" marR="0" indent="-287382" algn="l" defTabSz="914400" latinLnBrk="0">
              <a:lnSpc>
                <a:spcPct val="100000"/>
              </a:lnSpc>
              <a:spcBef>
                <a:spcPts val="500"/>
              </a:spcBef>
              <a:spcAft>
                <a:spcPts val="0"/>
              </a:spcAft>
              <a:buClr>
                <a:srgbClr val="FF6600"/>
              </a:buClr>
              <a:buSzPct val="100000"/>
              <a:buFont typeface="Wingdings"/>
              <a:buChar char="•"/>
              <a:tabLst/>
              <a:defRPr sz="2200" b="0" i="0" u="none" strike="noStrike" cap="none" spc="0" baseline="0">
                <a:ln>
                  <a:noFill/>
                </a:ln>
                <a:solidFill>
                  <a:srgbClr val="17375E"/>
                </a:solidFill>
                <a:effectLst>
                  <a:outerShdw blurRad="50800" dist="38100" dir="2700000" rotWithShape="0">
                    <a:srgbClr val="000000">
                      <a:alpha val="40000"/>
                    </a:srgbClr>
                  </a:outerShdw>
                </a:effectLst>
                <a:uFillTx/>
                <a:latin typeface="Arial"/>
                <a:ea typeface="Arial"/>
                <a:cs typeface="Arial"/>
                <a:sym typeface="Arial"/>
              </a:defRPr>
            </a:lvl8pPr>
            <a:lvl9pPr marL="2390502" marR="0" indent="-287382" algn="l" defTabSz="914400" latinLnBrk="0">
              <a:lnSpc>
                <a:spcPct val="100000"/>
              </a:lnSpc>
              <a:spcBef>
                <a:spcPts val="500"/>
              </a:spcBef>
              <a:spcAft>
                <a:spcPts val="0"/>
              </a:spcAft>
              <a:buClr>
                <a:srgbClr val="FF6600"/>
              </a:buClr>
              <a:buSzPct val="100000"/>
              <a:buFont typeface="Wingdings"/>
              <a:buChar char="•"/>
              <a:tabLst/>
              <a:defRPr sz="2200" b="0" i="0" u="none" strike="noStrike" cap="none" spc="0" baseline="0">
                <a:ln>
                  <a:noFill/>
                </a:ln>
                <a:solidFill>
                  <a:srgbClr val="17375E"/>
                </a:solidFill>
                <a:effectLst>
                  <a:outerShdw blurRad="50800" dist="38100" dir="2700000" rotWithShape="0">
                    <a:srgbClr val="000000">
                      <a:alpha val="40000"/>
                    </a:srgbClr>
                  </a:outerShdw>
                </a:effectLst>
                <a:uFillTx/>
                <a:latin typeface="Arial"/>
                <a:ea typeface="Arial"/>
                <a:cs typeface="Arial"/>
                <a:sym typeface="Arial"/>
              </a:defRPr>
            </a:lvl9pPr>
          </a:lstStyle>
          <a:p>
            <a:pPr defTabSz="868680" hangingPunct="1">
              <a:buSzTx/>
              <a:defRPr sz="1710">
                <a:effectLst/>
              </a:defRPr>
            </a:pPr>
            <a:r>
              <a:rPr lang="en-US" sz="1900" dirty="0">
                <a:effectLst/>
                <a:latin typeface="Arial" charset="0"/>
                <a:ea typeface="Arial" charset="0"/>
                <a:cs typeface="Arial" charset="0"/>
              </a:rPr>
              <a:t>Find </a:t>
            </a:r>
            <a:r>
              <a:rPr lang="en-US" sz="1900" dirty="0">
                <a:solidFill>
                  <a:schemeClr val="tx1"/>
                </a:solidFill>
                <a:effectLst/>
                <a:latin typeface="Arial" charset="0"/>
                <a:ea typeface="Arial" charset="0"/>
                <a:cs typeface="Arial" charset="0"/>
              </a:rPr>
              <a:t>advisors </a:t>
            </a:r>
            <a:r>
              <a:rPr lang="en-US" sz="1900" dirty="0">
                <a:effectLst/>
                <a:latin typeface="Arial" charset="0"/>
                <a:ea typeface="Arial" charset="0"/>
                <a:cs typeface="Arial" charset="0"/>
              </a:rPr>
              <a:t>in the field/s of interest</a:t>
            </a:r>
          </a:p>
          <a:p>
            <a:pPr marL="0" indent="0" defTabSz="868680" hangingPunct="1">
              <a:buSzTx/>
              <a:buFont typeface="Arial"/>
              <a:buNone/>
              <a:defRPr sz="1710">
                <a:effectLst/>
              </a:defRPr>
            </a:pPr>
            <a:endParaRPr lang="en-US" sz="1710" dirty="0">
              <a:effectLst/>
              <a:latin typeface="Arial" charset="0"/>
              <a:ea typeface="Arial" charset="0"/>
              <a:cs typeface="Arial" charset="0"/>
            </a:endParaRPr>
          </a:p>
          <a:p>
            <a:pPr marL="325754" indent="-325754" defTabSz="868680" hangingPunct="1">
              <a:defRPr sz="1710">
                <a:effectLst/>
              </a:defRPr>
            </a:pPr>
            <a:r>
              <a:rPr lang="en-US" sz="1900" dirty="0">
                <a:effectLst/>
                <a:latin typeface="Arial" charset="0"/>
                <a:ea typeface="Arial" charset="0"/>
                <a:cs typeface="Arial" charset="0"/>
              </a:rPr>
              <a:t>Use LinkedIn. Have your connections introduce you to professionals in sectors you are interested in or use the alumni page of your institution.</a:t>
            </a:r>
          </a:p>
          <a:p>
            <a:pPr marL="325754" indent="-325754" defTabSz="868680" hangingPunct="1">
              <a:defRPr sz="1710">
                <a:effectLst/>
              </a:defRPr>
            </a:pPr>
            <a:endParaRPr lang="en-US" sz="1000" dirty="0">
              <a:effectLst/>
              <a:latin typeface="Arial" charset="0"/>
              <a:ea typeface="Arial" charset="0"/>
              <a:cs typeface="Arial" charset="0"/>
            </a:endParaRPr>
          </a:p>
          <a:p>
            <a:pPr marL="325754" indent="-325754" defTabSz="868680" hangingPunct="1">
              <a:defRPr sz="1710">
                <a:effectLst/>
              </a:defRPr>
            </a:pPr>
            <a:r>
              <a:rPr lang="en-US" sz="1900" dirty="0">
                <a:effectLst/>
                <a:latin typeface="Arial" charset="0"/>
                <a:ea typeface="Arial" charset="0"/>
                <a:cs typeface="Arial" charset="0"/>
              </a:rPr>
              <a:t>Sign up for “open days” organized by recruitment agencies. You will get career advice, have your CV revised and expand your network.</a:t>
            </a:r>
          </a:p>
          <a:p>
            <a:pPr marL="325754" indent="-325754" defTabSz="868680" hangingPunct="1">
              <a:defRPr sz="1710">
                <a:effectLst/>
              </a:defRPr>
            </a:pPr>
            <a:endParaRPr lang="en-US" sz="1000" dirty="0">
              <a:effectLst/>
              <a:latin typeface="Arial" charset="0"/>
              <a:ea typeface="Arial" charset="0"/>
              <a:cs typeface="Arial" charset="0"/>
            </a:endParaRPr>
          </a:p>
          <a:p>
            <a:pPr marL="325120" indent="-325120" defTabSz="868680" hangingPunct="1">
              <a:defRPr sz="1710">
                <a:effectLst/>
              </a:defRPr>
            </a:pPr>
            <a:r>
              <a:rPr lang="en-US" sz="1900" dirty="0">
                <a:effectLst/>
                <a:ea typeface="Arial" charset="0"/>
              </a:rPr>
              <a:t>If available, use the postdoc office or a career service office at your institution for courses, coaching, and internships. </a:t>
            </a:r>
          </a:p>
          <a:p>
            <a:pPr marL="325120" indent="-325120" defTabSz="868680" hangingPunct="1">
              <a:defRPr sz="1710">
                <a:effectLst/>
              </a:defRPr>
            </a:pPr>
            <a:endParaRPr lang="en-US" sz="1900" dirty="0">
              <a:effectLst/>
              <a:ea typeface="Arial" charset="0"/>
            </a:endParaRPr>
          </a:p>
          <a:p>
            <a:pPr marL="325120" indent="-325120" defTabSz="868680" hangingPunct="1">
              <a:defRPr sz="1710">
                <a:effectLst/>
              </a:defRPr>
            </a:pPr>
            <a:r>
              <a:rPr lang="en-US" sz="1900" dirty="0">
                <a:effectLst/>
                <a:ea typeface="Arial" charset="0"/>
              </a:rPr>
              <a:t>If there is no postdoc office, advocate for one or invite local speakers for a career development symposium or seminar. </a:t>
            </a:r>
            <a:endParaRPr lang="en-US" sz="1900" dirty="0">
              <a:latin typeface="Arial" charset="0"/>
              <a:ea typeface="Arial" charset="0"/>
              <a:cs typeface="Arial" charset="0"/>
            </a:endParaRP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p:nvPr/>
        </p:nvSpPr>
        <p:spPr>
          <a:xfrm>
            <a:off x="350321" y="1396064"/>
            <a:ext cx="8211788" cy="633404"/>
          </a:xfrm>
          <a:prstGeom prst="rect">
            <a:avLst/>
          </a:prstGeom>
          <a:ln w="12700">
            <a:miter lim="400000"/>
          </a:ln>
          <a:extLst>
            <a:ext uri="{C572A759-6A51-4108-AA02-DFA0A04FC94B}">
              <ma14:wrappingTextBoxFlag xmlns="" xmlns:ma14="http://schemas.microsoft.com/office/mac/drawingml/2011/main" val="1"/>
            </a:ext>
          </a:extLst>
        </p:spPr>
        <p:txBody>
          <a:bodyPr lIns="91424" tIns="91424" rIns="91424" bIns="91424">
            <a:normAutofit/>
          </a:bodyPr>
          <a:lstStyle/>
          <a:p>
            <a:pPr>
              <a:defRPr sz="1600"/>
            </a:pPr>
            <a:endParaRPr/>
          </a:p>
        </p:txBody>
      </p:sp>
      <p:sp>
        <p:nvSpPr>
          <p:cNvPr id="151" name="Shape 151"/>
          <p:cNvSpPr/>
          <p:nvPr/>
        </p:nvSpPr>
        <p:spPr>
          <a:xfrm>
            <a:off x="470067" y="627742"/>
            <a:ext cx="7726880" cy="8255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lvl1pPr>
              <a:defRPr sz="3000" b="1">
                <a:solidFill>
                  <a:srgbClr val="782327"/>
                </a:solidFill>
              </a:defRPr>
            </a:lvl1pPr>
          </a:lstStyle>
          <a:p>
            <a:r>
              <a:rPr lang="en-US" sz="2800" dirty="0"/>
              <a:t>2. Building Skills for Career Advancement</a:t>
            </a:r>
            <a:endParaRPr sz="2800" dirty="0"/>
          </a:p>
        </p:txBody>
      </p:sp>
      <p:sp>
        <p:nvSpPr>
          <p:cNvPr id="5" name="Shape 386">
            <a:extLst>
              <a:ext uri="{FF2B5EF4-FFF2-40B4-BE49-F238E27FC236}">
                <a16:creationId xmlns:a16="http://schemas.microsoft.com/office/drawing/2014/main" id="{AA4BFD4E-528A-BA4B-90EF-7CE24D0124EB}"/>
              </a:ext>
            </a:extLst>
          </p:cNvPr>
          <p:cNvSpPr txBox="1"/>
          <p:nvPr/>
        </p:nvSpPr>
        <p:spPr>
          <a:xfrm>
            <a:off x="492524" y="1420584"/>
            <a:ext cx="7927382" cy="3767036"/>
          </a:xfrm>
          <a:prstGeom prst="rect">
            <a:avLst/>
          </a:prstGeom>
          <a:noFill/>
          <a:ln>
            <a:noFill/>
          </a:ln>
        </p:spPr>
        <p:txBody>
          <a:bodyPr spcFirstLastPara="1" wrap="square" lIns="91425" tIns="91425" rIns="91425" bIns="91425" anchor="t" anchorCtr="0">
            <a:normAutofit/>
          </a:bodyPr>
          <a:lstStyle/>
          <a:p>
            <a:pPr lvl="0">
              <a:spcBef>
                <a:spcPts val="400"/>
              </a:spcBef>
              <a:buClr>
                <a:srgbClr val="000000"/>
              </a:buClr>
              <a:buSzPts val="1600"/>
            </a:pPr>
            <a:r>
              <a:rPr lang="en-US" sz="2000" dirty="0">
                <a:ea typeface="Quicksand"/>
                <a:cs typeface="Quicksand"/>
                <a:sym typeface="Quicksand"/>
              </a:rPr>
              <a:t>During your scientific training, you have acquired core competencies and translational skills:</a:t>
            </a:r>
          </a:p>
          <a:p>
            <a:pPr marL="329184" marR="0" lvl="0" indent="-329184" algn="l" rtl="0">
              <a:lnSpc>
                <a:spcPct val="100000"/>
              </a:lnSpc>
              <a:spcBef>
                <a:spcPts val="400"/>
              </a:spcBef>
              <a:spcAft>
                <a:spcPts val="0"/>
              </a:spcAft>
              <a:buClr>
                <a:srgbClr val="000000"/>
              </a:buClr>
              <a:buSzPts val="1600"/>
            </a:pPr>
            <a:endParaRPr lang="en-US" sz="2000" dirty="0">
              <a:solidFill>
                <a:srgbClr val="000000"/>
              </a:solidFill>
              <a:ea typeface="Quicksand"/>
              <a:cs typeface="Quicksand"/>
              <a:sym typeface="Quicksand"/>
            </a:endParaRPr>
          </a:p>
          <a:p>
            <a:pPr marL="329184" marR="0" lvl="0" indent="-329184" algn="l" rtl="0">
              <a:lnSpc>
                <a:spcPct val="100000"/>
              </a:lnSpc>
              <a:spcBef>
                <a:spcPts val="400"/>
              </a:spcBef>
              <a:spcAft>
                <a:spcPts val="0"/>
              </a:spcAft>
              <a:buClr>
                <a:srgbClr val="000000"/>
              </a:buClr>
              <a:buSzPts val="1600"/>
              <a:buFont typeface="+mj-lt"/>
              <a:buAutoNum type="arabicPeriod"/>
            </a:pPr>
            <a:r>
              <a:rPr lang="en-US" sz="2000" dirty="0">
                <a:solidFill>
                  <a:srgbClr val="000000"/>
                </a:solidFill>
                <a:ea typeface="Quicksand"/>
                <a:cs typeface="Quicksand"/>
                <a:sym typeface="Quicksand"/>
              </a:rPr>
              <a:t>Conceptual Knowledge</a:t>
            </a:r>
          </a:p>
          <a:p>
            <a:pPr marL="329184" marR="0" lvl="0" indent="-329184" algn="l" rtl="0">
              <a:lnSpc>
                <a:spcPct val="100000"/>
              </a:lnSpc>
              <a:spcBef>
                <a:spcPts val="400"/>
              </a:spcBef>
              <a:spcAft>
                <a:spcPts val="0"/>
              </a:spcAft>
              <a:buClr>
                <a:srgbClr val="000000"/>
              </a:buClr>
              <a:buSzPts val="1600"/>
              <a:buFont typeface="+mj-lt"/>
              <a:buAutoNum type="arabicPeriod"/>
            </a:pPr>
            <a:r>
              <a:rPr lang="en-US" sz="2000" dirty="0">
                <a:solidFill>
                  <a:srgbClr val="000000"/>
                </a:solidFill>
                <a:ea typeface="Quicksand"/>
                <a:cs typeface="Quicksand"/>
                <a:sym typeface="Quicksand"/>
              </a:rPr>
              <a:t>Research Skill Development</a:t>
            </a:r>
          </a:p>
          <a:p>
            <a:pPr marL="329184" marR="0" lvl="0" indent="-329184" algn="l" rtl="0">
              <a:lnSpc>
                <a:spcPct val="100000"/>
              </a:lnSpc>
              <a:spcBef>
                <a:spcPts val="400"/>
              </a:spcBef>
              <a:spcAft>
                <a:spcPts val="0"/>
              </a:spcAft>
              <a:buClr>
                <a:srgbClr val="000000"/>
              </a:buClr>
              <a:buSzPts val="1600"/>
              <a:buFont typeface="+mj-lt"/>
              <a:buAutoNum type="arabicPeriod"/>
            </a:pPr>
            <a:r>
              <a:rPr lang="en-US" sz="2000" dirty="0">
                <a:solidFill>
                  <a:srgbClr val="000000"/>
                </a:solidFill>
                <a:ea typeface="Quicksand"/>
                <a:cs typeface="Quicksand"/>
                <a:sym typeface="Quicksand"/>
              </a:rPr>
              <a:t>Rigorous and Responsible Conduct of Research</a:t>
            </a:r>
          </a:p>
          <a:p>
            <a:pPr marL="329184" marR="0" lvl="0" indent="-329184" algn="l" rtl="0">
              <a:lnSpc>
                <a:spcPct val="100000"/>
              </a:lnSpc>
              <a:spcBef>
                <a:spcPts val="400"/>
              </a:spcBef>
              <a:spcAft>
                <a:spcPts val="0"/>
              </a:spcAft>
              <a:buClr>
                <a:srgbClr val="000000"/>
              </a:buClr>
              <a:buSzPts val="1600"/>
              <a:buFont typeface="+mj-lt"/>
              <a:buAutoNum type="arabicPeriod"/>
            </a:pPr>
            <a:r>
              <a:rPr lang="en-US" sz="2000" dirty="0">
                <a:solidFill>
                  <a:srgbClr val="000000"/>
                </a:solidFill>
                <a:ea typeface="Quicksand"/>
                <a:cs typeface="Quicksand"/>
                <a:sym typeface="Quicksand"/>
              </a:rPr>
              <a:t>Communication Skills</a:t>
            </a:r>
          </a:p>
          <a:p>
            <a:pPr marL="329184" marR="0" lvl="0" indent="-329184" algn="l" rtl="0">
              <a:lnSpc>
                <a:spcPct val="100000"/>
              </a:lnSpc>
              <a:spcBef>
                <a:spcPts val="400"/>
              </a:spcBef>
              <a:spcAft>
                <a:spcPts val="0"/>
              </a:spcAft>
              <a:buClr>
                <a:srgbClr val="000000"/>
              </a:buClr>
              <a:buSzPts val="1600"/>
              <a:buFont typeface="+mj-lt"/>
              <a:buAutoNum type="arabicPeriod"/>
            </a:pPr>
            <a:r>
              <a:rPr lang="en-US" sz="2000" dirty="0">
                <a:solidFill>
                  <a:srgbClr val="000000"/>
                </a:solidFill>
                <a:ea typeface="Quicksand"/>
                <a:cs typeface="Quicksand"/>
                <a:sym typeface="Quicksand"/>
              </a:rPr>
              <a:t>Career Development and Professionalism</a:t>
            </a:r>
          </a:p>
          <a:p>
            <a:pPr marL="569913" lvl="1" indent="-342900">
              <a:buClr>
                <a:srgbClr val="000000"/>
              </a:buClr>
              <a:buSzPts val="1600"/>
              <a:buFont typeface="+mj-lt"/>
              <a:buAutoNum type="arabicPeriod"/>
            </a:pPr>
            <a:endParaRPr sz="2000" dirty="0"/>
          </a:p>
          <a:p>
            <a:pPr marL="342900" marR="0" lvl="0" indent="-342900" algn="l" rtl="0">
              <a:lnSpc>
                <a:spcPct val="100000"/>
              </a:lnSpc>
              <a:spcBef>
                <a:spcPts val="0"/>
              </a:spcBef>
              <a:spcAft>
                <a:spcPts val="0"/>
              </a:spcAft>
              <a:buClr>
                <a:srgbClr val="000000"/>
              </a:buClr>
              <a:buSzPts val="1800"/>
              <a:buFont typeface="+mj-lt"/>
              <a:buAutoNum type="arabicPeriod"/>
            </a:pPr>
            <a:endParaRPr sz="2000" b="0" i="0" u="none" strike="noStrike" cap="none" dirty="0">
              <a:solidFill>
                <a:srgbClr val="000000"/>
              </a:solidFill>
              <a:ea typeface="Quicksand"/>
              <a:cs typeface="Quicksand"/>
              <a:sym typeface="Quicksand"/>
            </a:endParaRPr>
          </a:p>
          <a:p>
            <a:pPr marL="342900" marR="0" lvl="0" indent="-342900" algn="l" rtl="0">
              <a:lnSpc>
                <a:spcPct val="100000"/>
              </a:lnSpc>
              <a:spcBef>
                <a:spcPts val="0"/>
              </a:spcBef>
              <a:spcAft>
                <a:spcPts val="0"/>
              </a:spcAft>
              <a:buClr>
                <a:srgbClr val="000000"/>
              </a:buClr>
              <a:buSzPts val="1400"/>
              <a:buFont typeface="+mj-lt"/>
              <a:buAutoNum type="arabicPeriod"/>
            </a:pPr>
            <a:endParaRPr sz="2000" b="0" i="0" u="none" strike="noStrike" cap="none" dirty="0">
              <a:solidFill>
                <a:srgbClr val="000000"/>
              </a:solidFill>
              <a:ea typeface="Quicksand"/>
              <a:cs typeface="Quicksand"/>
              <a:sym typeface="Quicksand"/>
            </a:endParaRPr>
          </a:p>
        </p:txBody>
      </p:sp>
    </p:spTree>
    <p:extLst>
      <p:ext uri="{BB962C8B-B14F-4D97-AF65-F5344CB8AC3E}">
        <p14:creationId xmlns:p14="http://schemas.microsoft.com/office/powerpoint/2010/main" val="1308913341"/>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hape 208"/>
          <p:cNvSpPr>
            <a:spLocks noGrp="1"/>
          </p:cNvSpPr>
          <p:nvPr>
            <p:ph type="title"/>
          </p:nvPr>
        </p:nvSpPr>
        <p:spPr>
          <a:xfrm>
            <a:off x="477981" y="631370"/>
            <a:ext cx="7867403" cy="457200"/>
          </a:xfrm>
          <a:prstGeom prst="rect">
            <a:avLst/>
          </a:prstGeom>
        </p:spPr>
        <p:txBody>
          <a:bodyPr/>
          <a:lstStyle>
            <a:lvl1pPr>
              <a:defRPr sz="2700"/>
            </a:lvl1pPr>
          </a:lstStyle>
          <a:p>
            <a:pPr>
              <a:defRPr>
                <a:effectLst/>
              </a:defRPr>
            </a:pPr>
            <a:r>
              <a:rPr sz="2800" dirty="0"/>
              <a:t>Transferable</a:t>
            </a:r>
            <a:r>
              <a:rPr dirty="0"/>
              <a:t> </a:t>
            </a:r>
            <a:r>
              <a:rPr lang="en-US" sz="2800" dirty="0"/>
              <a:t>S</a:t>
            </a:r>
            <a:r>
              <a:rPr sz="2800" dirty="0"/>
              <a:t>kills…</a:t>
            </a:r>
            <a:endParaRPr dirty="0"/>
          </a:p>
        </p:txBody>
      </p:sp>
      <p:sp>
        <p:nvSpPr>
          <p:cNvPr id="209" name="Shape 209"/>
          <p:cNvSpPr>
            <a:spLocks noGrp="1"/>
          </p:cNvSpPr>
          <p:nvPr>
            <p:ph type="body" idx="1"/>
          </p:nvPr>
        </p:nvSpPr>
        <p:spPr>
          <a:xfrm>
            <a:off x="494803" y="1557649"/>
            <a:ext cx="8045534" cy="4268714"/>
          </a:xfrm>
          <a:prstGeom prst="rect">
            <a:avLst/>
          </a:prstGeom>
        </p:spPr>
        <p:txBody>
          <a:bodyPr/>
          <a:lstStyle/>
          <a:p>
            <a:pPr marL="0" indent="0">
              <a:buSzTx/>
              <a:buNone/>
              <a:defRPr>
                <a:effectLst/>
              </a:defRPr>
            </a:pPr>
            <a:r>
              <a:rPr dirty="0"/>
              <a:t>…</a:t>
            </a:r>
            <a:r>
              <a:rPr sz="1900" dirty="0"/>
              <a:t>required to be competitive in the larger science job market?</a:t>
            </a:r>
          </a:p>
          <a:p>
            <a:pPr>
              <a:defRPr>
                <a:effectLst/>
              </a:defRPr>
            </a:pPr>
            <a:r>
              <a:rPr sz="1900" dirty="0"/>
              <a:t>Clear, concise, compelling writing and communication skills</a:t>
            </a:r>
          </a:p>
          <a:p>
            <a:pPr>
              <a:defRPr>
                <a:effectLst/>
              </a:defRPr>
            </a:pPr>
            <a:r>
              <a:rPr sz="1900" dirty="0"/>
              <a:t>Time and project management skills</a:t>
            </a:r>
          </a:p>
          <a:p>
            <a:pPr>
              <a:defRPr>
                <a:effectLst/>
              </a:defRPr>
            </a:pPr>
            <a:r>
              <a:rPr sz="1900" dirty="0"/>
              <a:t>People management and team-work experience</a:t>
            </a:r>
          </a:p>
          <a:p>
            <a:pPr>
              <a:defRPr>
                <a:effectLst/>
              </a:defRPr>
            </a:pPr>
            <a:r>
              <a:rPr sz="1900" dirty="0"/>
              <a:t>Strong references that can attest to these skills</a:t>
            </a:r>
          </a:p>
          <a:p>
            <a:pPr marL="0" indent="114300">
              <a:buSzTx/>
              <a:buNone/>
              <a:defRPr>
                <a:effectLst/>
              </a:defRPr>
            </a:pPr>
            <a:endParaRPr sz="1900" dirty="0"/>
          </a:p>
          <a:p>
            <a:pPr marL="0" indent="114300">
              <a:buSzTx/>
              <a:buNone/>
              <a:defRPr>
                <a:effectLst/>
              </a:defRPr>
            </a:pPr>
            <a:r>
              <a:rPr sz="1900" dirty="0"/>
              <a:t>…you have already gained by:</a:t>
            </a:r>
          </a:p>
          <a:p>
            <a:pPr>
              <a:defRPr>
                <a:effectLst/>
              </a:defRPr>
            </a:pPr>
            <a:r>
              <a:rPr sz="1900" dirty="0"/>
              <a:t>Organizing your experiments and direction of your project</a:t>
            </a:r>
          </a:p>
          <a:p>
            <a:pPr>
              <a:defRPr>
                <a:effectLst/>
              </a:defRPr>
            </a:pPr>
            <a:r>
              <a:rPr sz="1900" dirty="0"/>
              <a:t>Writing grants and papers</a:t>
            </a:r>
          </a:p>
          <a:p>
            <a:pPr>
              <a:defRPr>
                <a:effectLst/>
              </a:defRPr>
            </a:pPr>
            <a:r>
              <a:rPr sz="1900" dirty="0"/>
              <a:t>Working with others in your lab and other labs</a:t>
            </a:r>
          </a:p>
          <a:p>
            <a:pPr>
              <a:defRPr>
                <a:effectLst/>
              </a:defRPr>
            </a:pPr>
            <a:r>
              <a:rPr sz="1900" dirty="0"/>
              <a:t>Creating strong professional relationships with more senior scientists</a:t>
            </a:r>
            <a:endParaRPr lang="en-US" sz="1900" dirty="0"/>
          </a:p>
          <a:p>
            <a:pPr>
              <a:defRPr>
                <a:effectLst/>
              </a:defRPr>
            </a:pPr>
            <a:r>
              <a:rPr lang="en-US" sz="1900" dirty="0"/>
              <a:t>Leadership skills in academic organization or volunteer activities</a:t>
            </a:r>
            <a:endParaRPr sz="1900" dirty="0"/>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Shape 383"/>
          <p:cNvSpPr txBox="1"/>
          <p:nvPr/>
        </p:nvSpPr>
        <p:spPr>
          <a:xfrm>
            <a:off x="8821" y="6334061"/>
            <a:ext cx="6994157" cy="276900"/>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rgbClr val="7F7F7F"/>
              </a:buClr>
              <a:buSzPts val="250"/>
              <a:buFont typeface="Montserrat"/>
              <a:buNone/>
            </a:pPr>
            <a:r>
              <a:rPr lang="en-US" sz="1000" b="0" i="0" u="none" strike="noStrike" cap="none" dirty="0">
                <a:solidFill>
                  <a:srgbClr val="7F7F7F"/>
                </a:solidFill>
                <a:latin typeface="Montserrat"/>
                <a:ea typeface="Montserrat"/>
                <a:cs typeface="Montserrat"/>
                <a:sym typeface="Montserrat"/>
              </a:rPr>
              <a:t>Adapted  from Jean </a:t>
            </a:r>
            <a:r>
              <a:rPr lang="en-US" sz="1000" b="0" i="0" u="none" strike="noStrike" cap="none" dirty="0" err="1">
                <a:solidFill>
                  <a:srgbClr val="7F7F7F"/>
                </a:solidFill>
                <a:latin typeface="Montserrat"/>
                <a:ea typeface="Montserrat"/>
                <a:cs typeface="Montserrat"/>
                <a:sym typeface="Montserrat"/>
              </a:rPr>
              <a:t>Branan</a:t>
            </a:r>
            <a:r>
              <a:rPr lang="en-US" sz="1000" b="0" i="0" u="none" strike="noStrike" cap="none" dirty="0">
                <a:solidFill>
                  <a:srgbClr val="7F7F7F"/>
                </a:solidFill>
                <a:latin typeface="Montserrat"/>
                <a:ea typeface="Montserrat"/>
                <a:cs typeface="Montserrat"/>
                <a:sym typeface="Montserrat"/>
              </a:rPr>
              <a:t>,, Program Coordinator, Career &amp; Postdoctoral Services @ The Scripps Research Institute</a:t>
            </a:r>
            <a:endParaRPr dirty="0"/>
          </a:p>
        </p:txBody>
      </p:sp>
      <p:sp>
        <p:nvSpPr>
          <p:cNvPr id="385" name="Shape 385"/>
          <p:cNvSpPr txBox="1"/>
          <p:nvPr/>
        </p:nvSpPr>
        <p:spPr>
          <a:xfrm>
            <a:off x="457199" y="1540150"/>
            <a:ext cx="4343401" cy="1973558"/>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rgbClr val="000000"/>
              </a:buClr>
              <a:buSzPts val="1600"/>
              <a:buFont typeface="Quicksand"/>
              <a:buNone/>
            </a:pPr>
            <a:r>
              <a:rPr lang="en-US" sz="1600" b="1" i="0" u="none" strike="noStrike" cap="none" dirty="0">
                <a:solidFill>
                  <a:srgbClr val="000000"/>
                </a:solidFill>
                <a:ea typeface="Quicksand"/>
                <a:cs typeface="Quicksand"/>
                <a:sym typeface="Quicksand"/>
              </a:rPr>
              <a:t>Conceptual &amp; Research Skills:</a:t>
            </a:r>
          </a:p>
          <a:p>
            <a:pPr marL="461963" marR="0" lvl="0" indent="-234950" algn="l" rtl="0">
              <a:lnSpc>
                <a:spcPct val="100000"/>
              </a:lnSpc>
              <a:spcBef>
                <a:spcPts val="0"/>
              </a:spcBef>
              <a:spcAft>
                <a:spcPts val="0"/>
              </a:spcAft>
              <a:buClr>
                <a:srgbClr val="000000"/>
              </a:buClr>
              <a:buSzPts val="1600"/>
              <a:buFont typeface="Arial" panose="020B0604020202020204" pitchFamily="34" charset="0"/>
              <a:buChar char="•"/>
            </a:pPr>
            <a:r>
              <a:rPr lang="en-US" sz="1600" dirty="0">
                <a:solidFill>
                  <a:srgbClr val="000000"/>
                </a:solidFill>
                <a:ea typeface="Quicksand"/>
                <a:cs typeface="Quicksand"/>
                <a:sym typeface="Quicksand"/>
              </a:rPr>
              <a:t>Rigorous study design and development</a:t>
            </a:r>
            <a:endParaRPr lang="en-US" sz="1600" b="0" i="0" u="none" strike="noStrike" cap="none" dirty="0">
              <a:solidFill>
                <a:srgbClr val="000000"/>
              </a:solidFill>
              <a:ea typeface="Quicksand"/>
              <a:cs typeface="Quicksand"/>
              <a:sym typeface="Quicksand"/>
            </a:endParaRPr>
          </a:p>
          <a:p>
            <a:pPr marL="461963" indent="-234950">
              <a:buClr>
                <a:srgbClr val="000000"/>
              </a:buClr>
              <a:buSzPts val="1600"/>
              <a:buFont typeface="Arial" panose="020B0604020202020204" pitchFamily="34" charset="0"/>
              <a:buChar char="•"/>
            </a:pPr>
            <a:r>
              <a:rPr lang="en-US" sz="1600" dirty="0">
                <a:solidFill>
                  <a:srgbClr val="000000"/>
                </a:solidFill>
                <a:ea typeface="Quicksand"/>
                <a:cs typeface="Quicksand"/>
                <a:sym typeface="Quicksand"/>
              </a:rPr>
              <a:t>Understand complex content</a:t>
            </a:r>
          </a:p>
          <a:p>
            <a:pPr marL="461963" marR="0" lvl="0" indent="-234950" algn="l" rtl="0">
              <a:lnSpc>
                <a:spcPct val="100000"/>
              </a:lnSpc>
              <a:spcBef>
                <a:spcPts val="0"/>
              </a:spcBef>
              <a:spcAft>
                <a:spcPts val="0"/>
              </a:spcAft>
              <a:buClr>
                <a:srgbClr val="000000"/>
              </a:buClr>
              <a:buSzPts val="1600"/>
              <a:buFont typeface="Arial" panose="020B0604020202020204" pitchFamily="34" charset="0"/>
              <a:buChar char="•"/>
            </a:pPr>
            <a:r>
              <a:rPr lang="en-US" sz="1600" dirty="0">
                <a:solidFill>
                  <a:srgbClr val="000000"/>
                </a:solidFill>
                <a:ea typeface="Quicksand"/>
                <a:cs typeface="Quicksand"/>
                <a:sym typeface="Quicksand"/>
              </a:rPr>
              <a:t>Gather and integrate a lot of information</a:t>
            </a:r>
          </a:p>
          <a:p>
            <a:pPr marL="461963" lvl="0" indent="-234950">
              <a:buClr>
                <a:srgbClr val="000000"/>
              </a:buClr>
              <a:buSzPts val="1600"/>
              <a:buFont typeface="Arial" panose="020B0604020202020204" pitchFamily="34" charset="0"/>
              <a:buChar char="•"/>
            </a:pPr>
            <a:r>
              <a:rPr lang="en-US" sz="1600" dirty="0">
                <a:solidFill>
                  <a:srgbClr val="000000"/>
                </a:solidFill>
                <a:ea typeface="Quicksand"/>
                <a:cs typeface="Quicksand"/>
                <a:sym typeface="Quicksand"/>
              </a:rPr>
              <a:t>Problem solving</a:t>
            </a:r>
          </a:p>
          <a:p>
            <a:pPr marL="461963" indent="-234950">
              <a:buClr>
                <a:srgbClr val="000000"/>
              </a:buClr>
              <a:buSzPts val="1600"/>
              <a:buFont typeface="Arial" panose="020B0604020202020204" pitchFamily="34" charset="0"/>
              <a:buChar char="•"/>
            </a:pPr>
            <a:r>
              <a:rPr lang="en-US" sz="1600" dirty="0">
                <a:solidFill>
                  <a:srgbClr val="000000"/>
                </a:solidFill>
                <a:ea typeface="Quicksand"/>
                <a:cs typeface="Quicksand"/>
                <a:sym typeface="Quicksand"/>
              </a:rPr>
              <a:t>Intellectual independence</a:t>
            </a:r>
            <a:endParaRPr lang="en-US" sz="1600" b="0" i="0" u="none" strike="noStrike" cap="none" dirty="0">
              <a:solidFill>
                <a:srgbClr val="000000"/>
              </a:solidFill>
              <a:ea typeface="Quicksand"/>
              <a:cs typeface="Quicksand"/>
              <a:sym typeface="Quicksand"/>
            </a:endParaRPr>
          </a:p>
          <a:p>
            <a:pPr marL="0" marR="0" lvl="0" indent="0" algn="l" rtl="0">
              <a:lnSpc>
                <a:spcPct val="100000"/>
              </a:lnSpc>
              <a:spcBef>
                <a:spcPts val="0"/>
              </a:spcBef>
              <a:spcAft>
                <a:spcPts val="0"/>
              </a:spcAft>
              <a:buClr>
                <a:srgbClr val="000000"/>
              </a:buClr>
              <a:buSzPts val="1600"/>
              <a:buFont typeface="Quicksand"/>
              <a:buNone/>
            </a:pPr>
            <a:endParaRPr sz="1600" dirty="0"/>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ea typeface="Quicksand"/>
              <a:cs typeface="Quicksand"/>
              <a:sym typeface="Quicksand"/>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ea typeface="Quicksand"/>
              <a:cs typeface="Quicksand"/>
              <a:sym typeface="Quicksand"/>
            </a:endParaRPr>
          </a:p>
        </p:txBody>
      </p:sp>
      <p:sp>
        <p:nvSpPr>
          <p:cNvPr id="386" name="Shape 386"/>
          <p:cNvSpPr txBox="1"/>
          <p:nvPr/>
        </p:nvSpPr>
        <p:spPr>
          <a:xfrm>
            <a:off x="457199" y="3363744"/>
            <a:ext cx="4394201" cy="2514601"/>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rgbClr val="000000"/>
              </a:buClr>
              <a:buSzPts val="1600"/>
              <a:buFont typeface="Quicksand"/>
              <a:buNone/>
            </a:pPr>
            <a:r>
              <a:rPr lang="en-US" sz="1600" b="1" dirty="0">
                <a:solidFill>
                  <a:srgbClr val="000000"/>
                </a:solidFill>
                <a:ea typeface="Quicksand"/>
                <a:cs typeface="Quicksand"/>
                <a:sym typeface="Quicksand"/>
              </a:rPr>
              <a:t>Communication &amp; Interpersonal Skills:</a:t>
            </a:r>
          </a:p>
          <a:p>
            <a:pPr marL="461963" lvl="1" indent="-234950">
              <a:buClr>
                <a:srgbClr val="000000"/>
              </a:buClr>
              <a:buSzPts val="1600"/>
              <a:buFont typeface="Arial" panose="020B0604020202020204" pitchFamily="34" charset="0"/>
              <a:buChar char="•"/>
            </a:pPr>
            <a:r>
              <a:rPr lang="en-US" sz="1600" b="0" i="0" u="none" strike="noStrike" cap="none" dirty="0">
                <a:solidFill>
                  <a:srgbClr val="000000"/>
                </a:solidFill>
                <a:ea typeface="Quicksand"/>
                <a:cs typeface="Quicksand"/>
                <a:sym typeface="Quicksand"/>
              </a:rPr>
              <a:t>Written and oral proficiency</a:t>
            </a:r>
          </a:p>
          <a:p>
            <a:pPr marL="461963" lvl="1" indent="-234950">
              <a:buClr>
                <a:srgbClr val="000000"/>
              </a:buClr>
              <a:buSzPts val="1600"/>
              <a:buFont typeface="Arial" panose="020B0604020202020204" pitchFamily="34" charset="0"/>
              <a:buChar char="•"/>
            </a:pPr>
            <a:r>
              <a:rPr lang="en-US" sz="1600" dirty="0">
                <a:solidFill>
                  <a:srgbClr val="000000"/>
                </a:solidFill>
                <a:ea typeface="Quicksand"/>
                <a:cs typeface="Quicksand"/>
                <a:sym typeface="Quicksand"/>
              </a:rPr>
              <a:t>Listening and understanding</a:t>
            </a:r>
            <a:endParaRPr lang="en-US" sz="1600" b="0" i="0" u="none" strike="noStrike" cap="none" dirty="0">
              <a:solidFill>
                <a:srgbClr val="000000"/>
              </a:solidFill>
              <a:ea typeface="Quicksand"/>
              <a:cs typeface="Quicksand"/>
              <a:sym typeface="Quicksand"/>
            </a:endParaRPr>
          </a:p>
          <a:p>
            <a:pPr marL="461963" lvl="1" indent="-234950">
              <a:buClr>
                <a:srgbClr val="000000"/>
              </a:buClr>
              <a:buSzPts val="1600"/>
              <a:buFont typeface="Arial" panose="020B0604020202020204" pitchFamily="34" charset="0"/>
              <a:buChar char="•"/>
            </a:pPr>
            <a:r>
              <a:rPr lang="en-US" sz="1600" dirty="0">
                <a:solidFill>
                  <a:srgbClr val="000000"/>
                </a:solidFill>
                <a:ea typeface="Quicksand"/>
                <a:cs typeface="Quicksand"/>
                <a:sym typeface="Quicksand"/>
              </a:rPr>
              <a:t>Convey complex info to experts and non-experts</a:t>
            </a:r>
          </a:p>
          <a:p>
            <a:pPr marL="461963" lvl="1" indent="-234950">
              <a:buClr>
                <a:srgbClr val="000000"/>
              </a:buClr>
              <a:buSzPts val="1600"/>
              <a:buFont typeface="Arial" panose="020B0604020202020204" pitchFamily="34" charset="0"/>
              <a:buChar char="•"/>
            </a:pPr>
            <a:r>
              <a:rPr lang="en-US" sz="1600" dirty="0">
                <a:solidFill>
                  <a:srgbClr val="000000"/>
                </a:solidFill>
                <a:ea typeface="Quicksand"/>
                <a:cs typeface="Quicksand"/>
                <a:sym typeface="Quicksand"/>
              </a:rPr>
              <a:t>Work collaboratively</a:t>
            </a:r>
            <a:r>
              <a:rPr lang="en-US" sz="1600" b="0" i="0" u="none" strike="noStrike" cap="none" dirty="0">
                <a:solidFill>
                  <a:srgbClr val="000000"/>
                </a:solidFill>
                <a:ea typeface="Quicksand"/>
                <a:cs typeface="Quicksand"/>
                <a:sym typeface="Quicksand"/>
              </a:rPr>
              <a:t> </a:t>
            </a:r>
          </a:p>
          <a:p>
            <a:pPr marL="461963" lvl="1" indent="-234950">
              <a:buClr>
                <a:srgbClr val="000000"/>
              </a:buClr>
              <a:buSzPts val="1600"/>
              <a:buFont typeface="Arial" panose="020B0604020202020204" pitchFamily="34" charset="0"/>
              <a:buChar char="•"/>
            </a:pPr>
            <a:r>
              <a:rPr lang="en-US" sz="1600" dirty="0">
                <a:solidFill>
                  <a:srgbClr val="000000"/>
                </a:solidFill>
                <a:ea typeface="Quicksand"/>
                <a:cs typeface="Quicksand"/>
                <a:sym typeface="Quicksand"/>
              </a:rPr>
              <a:t>Thrive in multi-disciplinary environments</a:t>
            </a:r>
            <a:endParaRPr lang="en-US" sz="1600" b="0" i="0" u="none" strike="noStrike" cap="none" dirty="0">
              <a:solidFill>
                <a:srgbClr val="000000"/>
              </a:solidFill>
              <a:ea typeface="Quicksand"/>
              <a:cs typeface="Quicksand"/>
              <a:sym typeface="Quicksand"/>
            </a:endParaRPr>
          </a:p>
          <a:p>
            <a:pPr marL="461963" lvl="1" indent="-234950">
              <a:buClr>
                <a:srgbClr val="000000"/>
              </a:buClr>
              <a:buSzPts val="1600"/>
              <a:buFont typeface="Arial" panose="020B0604020202020204" pitchFamily="34" charset="0"/>
              <a:buChar char="•"/>
            </a:pPr>
            <a:r>
              <a:rPr lang="en-US" sz="1600" dirty="0">
                <a:solidFill>
                  <a:srgbClr val="000000"/>
                </a:solidFill>
                <a:ea typeface="Quicksand"/>
                <a:cs typeface="Quicksand"/>
                <a:sym typeface="Quicksand"/>
              </a:rPr>
              <a:t>Leadership</a:t>
            </a:r>
          </a:p>
          <a:p>
            <a:pPr marL="461963" lvl="1" indent="-234950">
              <a:buClr>
                <a:srgbClr val="000000"/>
              </a:buClr>
              <a:buSzPts val="1600"/>
              <a:buFont typeface="Arial" panose="020B0604020202020204" pitchFamily="34" charset="0"/>
              <a:buChar char="•"/>
            </a:pPr>
            <a:r>
              <a:rPr lang="en-US" sz="1600" dirty="0">
                <a:solidFill>
                  <a:srgbClr val="000000"/>
                </a:solidFill>
                <a:ea typeface="Quicksand"/>
                <a:cs typeface="Quicksand"/>
                <a:sym typeface="Quicksand"/>
              </a:rPr>
              <a:t>Conflict management</a:t>
            </a:r>
          </a:p>
          <a:p>
            <a:pPr marL="461963" lvl="1" indent="-234950">
              <a:buClr>
                <a:srgbClr val="000000"/>
              </a:buClr>
              <a:buSzPts val="1600"/>
              <a:buFont typeface="Arial" panose="020B0604020202020204" pitchFamily="34" charset="0"/>
              <a:buChar char="•"/>
            </a:pPr>
            <a:endParaRPr lang="en-US" sz="1600" dirty="0">
              <a:solidFill>
                <a:srgbClr val="000000"/>
              </a:solidFill>
              <a:ea typeface="Quicksand"/>
              <a:cs typeface="Quicksand"/>
              <a:sym typeface="Quicksand"/>
            </a:endParaRPr>
          </a:p>
          <a:p>
            <a:pPr marL="461963" lvl="1" indent="-234950">
              <a:buClr>
                <a:srgbClr val="000000"/>
              </a:buClr>
              <a:buSzPts val="1600"/>
              <a:buFont typeface="Arial" panose="020B0604020202020204" pitchFamily="34" charset="0"/>
              <a:buChar char="•"/>
            </a:pPr>
            <a:endParaRPr sz="1600" dirty="0"/>
          </a:p>
          <a:p>
            <a:pPr marL="0" marR="0" lvl="0" indent="0" algn="l" rtl="0">
              <a:lnSpc>
                <a:spcPct val="100000"/>
              </a:lnSpc>
              <a:spcBef>
                <a:spcPts val="0"/>
              </a:spcBef>
              <a:spcAft>
                <a:spcPts val="0"/>
              </a:spcAft>
              <a:buClr>
                <a:srgbClr val="000000"/>
              </a:buClr>
              <a:buSzPts val="1800"/>
              <a:buFont typeface="Arial"/>
              <a:buNone/>
            </a:pPr>
            <a:endParaRPr sz="1600" b="0" i="0" u="none" strike="noStrike" cap="none" dirty="0">
              <a:solidFill>
                <a:srgbClr val="000000"/>
              </a:solidFill>
              <a:ea typeface="Quicksand"/>
              <a:cs typeface="Quicksand"/>
              <a:sym typeface="Quicksand"/>
            </a:endParaRPr>
          </a:p>
          <a:p>
            <a:pPr marL="0" marR="0" lvl="0" indent="0" algn="l" rtl="0">
              <a:lnSpc>
                <a:spcPct val="100000"/>
              </a:lnSpc>
              <a:spcBef>
                <a:spcPts val="0"/>
              </a:spcBef>
              <a:spcAft>
                <a:spcPts val="0"/>
              </a:spcAft>
              <a:buClr>
                <a:srgbClr val="000000"/>
              </a:buClr>
              <a:buSzPts val="1400"/>
              <a:buFont typeface="Arial"/>
              <a:buNone/>
            </a:pPr>
            <a:endParaRPr sz="1600" b="0" i="0" u="none" strike="noStrike" cap="none" dirty="0">
              <a:solidFill>
                <a:srgbClr val="000000"/>
              </a:solidFill>
              <a:ea typeface="Quicksand"/>
              <a:cs typeface="Quicksand"/>
              <a:sym typeface="Quicksand"/>
            </a:endParaRPr>
          </a:p>
        </p:txBody>
      </p:sp>
      <p:sp>
        <p:nvSpPr>
          <p:cNvPr id="388" name="Shape 388"/>
          <p:cNvSpPr txBox="1"/>
          <p:nvPr/>
        </p:nvSpPr>
        <p:spPr>
          <a:xfrm>
            <a:off x="5060195" y="1518329"/>
            <a:ext cx="3479373" cy="190830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Quicksand"/>
              <a:buNone/>
            </a:pPr>
            <a:r>
              <a:rPr lang="en-US" sz="1600" b="1" i="0" u="none" strike="noStrike" cap="none" dirty="0">
                <a:solidFill>
                  <a:srgbClr val="000000"/>
                </a:solidFill>
                <a:ea typeface="Quicksand"/>
                <a:cs typeface="Quicksand"/>
                <a:sym typeface="Quicksand"/>
              </a:rPr>
              <a:t>Achievement &amp; Self-Adjustment:</a:t>
            </a:r>
          </a:p>
          <a:p>
            <a:pPr marL="461963" lvl="1" indent="-234950">
              <a:buClr>
                <a:srgbClr val="000000"/>
              </a:buClr>
              <a:buSzPts val="1600"/>
              <a:buFont typeface="Arial" panose="020B0604020202020204" pitchFamily="34" charset="0"/>
              <a:buChar char="•"/>
            </a:pPr>
            <a:r>
              <a:rPr lang="en-US" sz="1600" dirty="0">
                <a:solidFill>
                  <a:srgbClr val="000000"/>
                </a:solidFill>
                <a:sym typeface="Quicksand"/>
              </a:rPr>
              <a:t>Learn and adapt quickly</a:t>
            </a:r>
          </a:p>
          <a:p>
            <a:pPr marL="461963" lvl="1" indent="-234950">
              <a:buClr>
                <a:srgbClr val="000000"/>
              </a:buClr>
              <a:buSzPts val="1600"/>
              <a:buFont typeface="Arial" panose="020B0604020202020204" pitchFamily="34" charset="0"/>
              <a:buChar char="•"/>
            </a:pPr>
            <a:r>
              <a:rPr lang="en-US" sz="1600" dirty="0">
                <a:solidFill>
                  <a:srgbClr val="000000"/>
                </a:solidFill>
                <a:sym typeface="Quicksand"/>
              </a:rPr>
              <a:t>Perform under pressure</a:t>
            </a:r>
          </a:p>
          <a:p>
            <a:pPr marL="461963" lvl="1" indent="-234950">
              <a:buClr>
                <a:srgbClr val="000000"/>
              </a:buClr>
              <a:buSzPts val="1600"/>
              <a:buFont typeface="Arial" panose="020B0604020202020204" pitchFamily="34" charset="0"/>
              <a:buChar char="•"/>
            </a:pPr>
            <a:r>
              <a:rPr lang="en-US" sz="1600" dirty="0">
                <a:solidFill>
                  <a:srgbClr val="000000"/>
                </a:solidFill>
                <a:sym typeface="Quicksand"/>
              </a:rPr>
              <a:t>Meet high expectations</a:t>
            </a:r>
          </a:p>
          <a:p>
            <a:pPr marL="461963" lvl="1" indent="-234950">
              <a:buClr>
                <a:srgbClr val="000000"/>
              </a:buClr>
              <a:buSzPts val="1600"/>
              <a:buFont typeface="Arial" panose="020B0604020202020204" pitchFamily="34" charset="0"/>
              <a:buChar char="•"/>
            </a:pPr>
            <a:r>
              <a:rPr lang="en-US" sz="1600" dirty="0">
                <a:solidFill>
                  <a:srgbClr val="000000"/>
                </a:solidFill>
                <a:sym typeface="Quicksand"/>
              </a:rPr>
              <a:t>Work independently</a:t>
            </a:r>
          </a:p>
          <a:p>
            <a:pPr marL="461963" lvl="1" indent="-234950">
              <a:buClr>
                <a:srgbClr val="000000"/>
              </a:buClr>
              <a:buSzPts val="1600"/>
              <a:buFont typeface="Arial" panose="020B0604020202020204" pitchFamily="34" charset="0"/>
              <a:buChar char="•"/>
            </a:pPr>
            <a:r>
              <a:rPr lang="en-US" sz="1600" dirty="0">
                <a:solidFill>
                  <a:srgbClr val="000000"/>
                </a:solidFill>
                <a:sym typeface="Quicksand"/>
              </a:rPr>
              <a:t>Take initiative</a:t>
            </a:r>
          </a:p>
        </p:txBody>
      </p:sp>
      <p:sp>
        <p:nvSpPr>
          <p:cNvPr id="2" name="Title 1">
            <a:extLst>
              <a:ext uri="{FF2B5EF4-FFF2-40B4-BE49-F238E27FC236}">
                <a16:creationId xmlns:a16="http://schemas.microsoft.com/office/drawing/2014/main" id="{40BA6282-0266-457A-8B4B-2E32D01BF93D}"/>
              </a:ext>
            </a:extLst>
          </p:cNvPr>
          <p:cNvSpPr>
            <a:spLocks noGrp="1"/>
          </p:cNvSpPr>
          <p:nvPr>
            <p:ph type="title"/>
          </p:nvPr>
        </p:nvSpPr>
        <p:spPr>
          <a:xfrm>
            <a:off x="455912" y="631370"/>
            <a:ext cx="8159858" cy="457200"/>
          </a:xfrm>
        </p:spPr>
        <p:txBody>
          <a:bodyPr>
            <a:normAutofit/>
          </a:bodyPr>
          <a:lstStyle/>
          <a:p>
            <a:r>
              <a:rPr lang="en-US" sz="2800" dirty="0">
                <a:effectLst/>
              </a:rPr>
              <a:t>Assess Your Skills in These Domains</a:t>
            </a:r>
          </a:p>
        </p:txBody>
      </p:sp>
      <p:sp>
        <p:nvSpPr>
          <p:cNvPr id="3" name="TextBox 2"/>
          <p:cNvSpPr txBox="1"/>
          <p:nvPr/>
        </p:nvSpPr>
        <p:spPr>
          <a:xfrm>
            <a:off x="5216507" y="3851660"/>
            <a:ext cx="3665929" cy="1323439"/>
          </a:xfrm>
          <a:prstGeom prst="rect">
            <a:avLst/>
          </a:prstGeom>
          <a:noFill/>
        </p:spPr>
        <p:txBody>
          <a:bodyPr wrap="square" rtlCol="0">
            <a:spAutoFit/>
          </a:bodyPr>
          <a:lstStyle/>
          <a:p>
            <a:r>
              <a:rPr lang="en-US" sz="2000" b="1" u="sng" dirty="0">
                <a:solidFill>
                  <a:srgbClr val="782327"/>
                </a:solidFill>
              </a:rPr>
              <a:t>Which of these skills do you still need to develop to reach your future career goals?</a:t>
            </a:r>
          </a:p>
        </p:txBody>
      </p:sp>
    </p:spTree>
    <p:extLst>
      <p:ext uri="{BB962C8B-B14F-4D97-AF65-F5344CB8AC3E}">
        <p14:creationId xmlns:p14="http://schemas.microsoft.com/office/powerpoint/2010/main" val="20879972"/>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Shape 325"/>
          <p:cNvSpPr/>
          <p:nvPr/>
        </p:nvSpPr>
        <p:spPr>
          <a:xfrm>
            <a:off x="457200" y="1476107"/>
            <a:ext cx="8477414" cy="4873099"/>
          </a:xfrm>
          <a:prstGeom prst="rect">
            <a:avLst/>
          </a:prstGeom>
          <a:ln w="12700">
            <a:miter lim="400000"/>
          </a:ln>
          <a:extLst>
            <a:ext uri="{C572A759-6A51-4108-AA02-DFA0A04FC94B}">
              <ma14:wrappingTextBoxFlag xmlns="" xmlns:ma14="http://schemas.microsoft.com/office/mac/drawingml/2011/main" val="1"/>
            </a:ext>
          </a:extLst>
        </p:spPr>
        <p:txBody>
          <a:bodyPr lIns="91424" tIns="91424" rIns="91424" bIns="91424">
            <a:normAutofit/>
          </a:bodyPr>
          <a:lstStyle/>
          <a:p>
            <a:pPr marL="285750" indent="-285750">
              <a:buSzPct val="100000"/>
              <a:buFont typeface="Arial"/>
              <a:buChar char="•"/>
              <a:defRPr sz="1600"/>
            </a:pPr>
            <a:r>
              <a:rPr sz="1900" dirty="0"/>
              <a:t>Excellent writing and public speaking skills are critical to most jobs. </a:t>
            </a:r>
          </a:p>
          <a:p>
            <a:pPr marL="285750" indent="-285750">
              <a:buSzPct val="100000"/>
              <a:buFont typeface="Arial"/>
              <a:buChar char="•"/>
              <a:defRPr sz="1000"/>
            </a:pPr>
            <a:endParaRPr dirty="0"/>
          </a:p>
          <a:p>
            <a:pPr marL="285750" indent="-285750">
              <a:buSzPct val="100000"/>
              <a:buFont typeface="Arial"/>
              <a:buChar char="•"/>
              <a:defRPr sz="1600"/>
            </a:pPr>
            <a:r>
              <a:rPr sz="1900" dirty="0"/>
              <a:t>Leverage academic writing to master multiple voices and styles for different audiences.</a:t>
            </a:r>
          </a:p>
          <a:p>
            <a:pPr marL="742950" lvl="1" indent="-285750">
              <a:buSzPct val="100000"/>
              <a:buFont typeface="Wingdings" charset="2"/>
              <a:buChar char="ü"/>
              <a:defRPr sz="1600"/>
            </a:pPr>
            <a:r>
              <a:rPr dirty="0"/>
              <a:t>Technical writing: scientific articles, research protocols, lab notes</a:t>
            </a:r>
            <a:endParaRPr lang="en-US" dirty="0"/>
          </a:p>
          <a:p>
            <a:pPr marL="742950" lvl="1" indent="-285750">
              <a:buSzPct val="100000"/>
              <a:buFont typeface="Wingdings" charset="2"/>
              <a:buChar char="ü"/>
              <a:defRPr sz="1600"/>
            </a:pPr>
            <a:r>
              <a:rPr dirty="0"/>
              <a:t>Fundraising: clearly articulating need and impact in grants</a:t>
            </a:r>
          </a:p>
          <a:p>
            <a:pPr marL="742950" lvl="1" indent="-285750">
              <a:buSzPct val="100000"/>
              <a:buFont typeface="Wingdings" charset="2"/>
              <a:buChar char="ü"/>
              <a:defRPr sz="1600"/>
            </a:pPr>
            <a:r>
              <a:rPr dirty="0"/>
              <a:t>Professional communication: clear emails and memos to admins and students</a:t>
            </a:r>
          </a:p>
          <a:p>
            <a:pPr marL="742950" lvl="1" indent="-285750">
              <a:buSzPct val="100000"/>
              <a:buFont typeface="Wingdings" charset="2"/>
              <a:buChar char="ü"/>
              <a:defRPr sz="1600"/>
            </a:pPr>
            <a:r>
              <a:rPr dirty="0"/>
              <a:t>Lay writing: science communication for the general public, blogging</a:t>
            </a:r>
          </a:p>
          <a:p>
            <a:pPr>
              <a:defRPr sz="1600"/>
            </a:pPr>
            <a:endParaRPr dirty="0"/>
          </a:p>
          <a:p>
            <a:pPr marL="285750" indent="-285750">
              <a:buClr>
                <a:srgbClr val="000000"/>
              </a:buClr>
              <a:buSzPts val="1600"/>
              <a:buFont typeface="Arial"/>
              <a:buChar char="•"/>
              <a:defRPr sz="1600"/>
            </a:pPr>
            <a:r>
              <a:rPr sz="1900" dirty="0"/>
              <a:t>Take any opportunity to practice public speaking and develop inter-personal communication skills.</a:t>
            </a:r>
          </a:p>
          <a:p>
            <a:pPr marL="742950" lvl="1" indent="-285750">
              <a:buClr>
                <a:srgbClr val="000000"/>
              </a:buClr>
              <a:buSzPts val="1600"/>
              <a:buFont typeface="Wingdings" charset="2"/>
              <a:buChar char="ü"/>
              <a:defRPr sz="1600"/>
            </a:pPr>
            <a:r>
              <a:rPr dirty="0"/>
              <a:t>Make your research understandable </a:t>
            </a:r>
            <a:r>
              <a:rPr lang="en-US" dirty="0"/>
              <a:t>to </a:t>
            </a:r>
            <a:r>
              <a:rPr dirty="0"/>
              <a:t>scientists inside and outside your field, students, and the general public.</a:t>
            </a:r>
          </a:p>
          <a:p>
            <a:pPr marL="742950" lvl="1" indent="-285750">
              <a:buClr>
                <a:srgbClr val="000000"/>
              </a:buClr>
              <a:buSzPts val="1600"/>
              <a:buFont typeface="Wingdings" charset="2"/>
              <a:buChar char="ü"/>
              <a:defRPr sz="1600"/>
            </a:pPr>
            <a:r>
              <a:rPr dirty="0"/>
              <a:t>Find tricks to get over the fear of public speaking, like memorizing the first couple of slides. </a:t>
            </a:r>
            <a:r>
              <a:rPr lang="en-US" dirty="0"/>
              <a:t>T</a:t>
            </a:r>
            <a:r>
              <a:rPr dirty="0"/>
              <a:t>he more you do it, the easier it gets.</a:t>
            </a:r>
          </a:p>
          <a:p>
            <a:pPr marL="742950" lvl="1" indent="-285750">
              <a:buClr>
                <a:srgbClr val="000000"/>
              </a:buClr>
              <a:buSzPts val="1600"/>
              <a:buFont typeface="Wingdings" charset="2"/>
              <a:buChar char="ü"/>
              <a:defRPr sz="1600"/>
            </a:pPr>
            <a:r>
              <a:rPr dirty="0"/>
              <a:t>Learn how to clearly and concisely make requests to your superiors and your trainees.</a:t>
            </a:r>
          </a:p>
        </p:txBody>
      </p:sp>
      <p:sp>
        <p:nvSpPr>
          <p:cNvPr id="326" name="Shape 326"/>
          <p:cNvSpPr/>
          <p:nvPr/>
        </p:nvSpPr>
        <p:spPr>
          <a:xfrm>
            <a:off x="457200" y="633980"/>
            <a:ext cx="8299098" cy="53795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lvl1pPr>
              <a:defRPr sz="3000" b="1">
                <a:solidFill>
                  <a:srgbClr val="782327"/>
                </a:solidFill>
              </a:defRPr>
            </a:lvl1pPr>
          </a:lstStyle>
          <a:p>
            <a:r>
              <a:rPr lang="en-US" sz="2800" dirty="0"/>
              <a:t>Developing </a:t>
            </a:r>
            <a:r>
              <a:rPr sz="2800" dirty="0"/>
              <a:t>Communication Skills</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1"/>
          <p:cNvSpPr txBox="1">
            <a:spLocks/>
          </p:cNvSpPr>
          <p:nvPr/>
        </p:nvSpPr>
        <p:spPr>
          <a:xfrm>
            <a:off x="421274" y="629107"/>
            <a:ext cx="7010399" cy="479821"/>
          </a:xfrm>
          <a:prstGeom prst="rect">
            <a:avLst/>
          </a:prstGeom>
        </p:spPr>
        <p:txBody>
          <a:bodyPr vert="horz" lIns="91440" tIns="45720" rIns="91440" bIns="45720" rtlCol="0" anchor="ctr">
            <a:noAutofit/>
          </a:bodyPr>
          <a:lstStyle/>
          <a:p>
            <a:pPr lvl="0">
              <a:spcBef>
                <a:spcPct val="0"/>
              </a:spcBef>
              <a:defRPr/>
            </a:pPr>
            <a:r>
              <a:rPr lang="en-US" sz="2800" b="1" dirty="0">
                <a:solidFill>
                  <a:srgbClr val="782327"/>
                </a:solidFill>
              </a:rPr>
              <a:t>Management skills you gained in the lab</a:t>
            </a:r>
          </a:p>
        </p:txBody>
      </p:sp>
      <p:sp>
        <p:nvSpPr>
          <p:cNvPr id="6" name="Content Placeholder 2"/>
          <p:cNvSpPr txBox="1">
            <a:spLocks/>
          </p:cNvSpPr>
          <p:nvPr/>
        </p:nvSpPr>
        <p:spPr>
          <a:xfrm>
            <a:off x="505847" y="1569579"/>
            <a:ext cx="8324514" cy="3343013"/>
          </a:xfrm>
          <a:prstGeom prst="rect">
            <a:avLst/>
          </a:prstGeom>
        </p:spPr>
        <p:txBody>
          <a:bodyPr vert="horz" lIns="0" tIns="0" rIns="0" bIns="0" rtlCol="0" anchor="t">
            <a:noAutofit/>
          </a:bodyPr>
          <a:lstStyle/>
          <a:p>
            <a:pPr marL="342900" lvl="1" indent="-342900">
              <a:spcBef>
                <a:spcPct val="20000"/>
              </a:spcBef>
              <a:buFont typeface="Arial" panose="020B0604020202020204" pitchFamily="34" charset="0"/>
              <a:buChar char="•"/>
            </a:pPr>
            <a:r>
              <a:rPr lang="en-US" sz="2000" dirty="0"/>
              <a:t>Work effectively under pressure with deadlines</a:t>
            </a:r>
          </a:p>
          <a:p>
            <a:pPr marL="342900" lvl="1" indent="-342900">
              <a:spcBef>
                <a:spcPct val="20000"/>
              </a:spcBef>
              <a:buFont typeface="Arial" panose="020B0604020202020204" pitchFamily="34" charset="0"/>
              <a:buChar char="•"/>
            </a:pPr>
            <a:r>
              <a:rPr lang="en-US" sz="2000" dirty="0"/>
              <a:t>Comprehend new material and subject matter quickly</a:t>
            </a:r>
          </a:p>
          <a:p>
            <a:pPr marL="342900" lvl="1" indent="-342900">
              <a:spcBef>
                <a:spcPct val="20000"/>
              </a:spcBef>
              <a:buFont typeface="Arial" panose="020B0604020202020204" pitchFamily="34" charset="0"/>
              <a:buChar char="•"/>
            </a:pPr>
            <a:r>
              <a:rPr lang="en-US" sz="2000" dirty="0"/>
              <a:t>Work effectively with limited supervision</a:t>
            </a:r>
          </a:p>
          <a:p>
            <a:pPr marL="342900" lvl="1" indent="-342900">
              <a:spcBef>
                <a:spcPct val="20000"/>
              </a:spcBef>
              <a:buFont typeface="Arial" panose="020B0604020202020204" pitchFamily="34" charset="0"/>
              <a:buChar char="•"/>
            </a:pPr>
            <a:r>
              <a:rPr lang="en-US" sz="2000" dirty="0"/>
              <a:t>Manage projects from beginning to end</a:t>
            </a:r>
          </a:p>
          <a:p>
            <a:pPr marL="342900" lvl="2" indent="-342900">
              <a:spcBef>
                <a:spcPct val="20000"/>
              </a:spcBef>
              <a:buFont typeface="Arial" panose="020B0604020202020204" pitchFamily="34" charset="0"/>
              <a:buChar char="•"/>
            </a:pPr>
            <a:r>
              <a:rPr lang="en-US" sz="2000" dirty="0"/>
              <a:t>Identify goals and/or tasks to be accomplished and a realistic timeline for  completion</a:t>
            </a:r>
          </a:p>
          <a:p>
            <a:pPr marL="342900" lvl="1" indent="-342900">
              <a:spcBef>
                <a:spcPct val="20000"/>
              </a:spcBef>
              <a:buFont typeface="Arial" panose="020B0604020202020204" pitchFamily="34" charset="0"/>
              <a:buChar char="•"/>
            </a:pPr>
            <a:r>
              <a:rPr lang="en-US" sz="2000" dirty="0"/>
              <a:t>Prioritize tasks while anticipating potential problems</a:t>
            </a:r>
          </a:p>
          <a:p>
            <a:pPr marL="342900" lvl="1" indent="-342900">
              <a:spcBef>
                <a:spcPct val="20000"/>
              </a:spcBef>
              <a:buFont typeface="Arial" panose="020B0604020202020204" pitchFamily="34" charset="0"/>
              <a:buChar char="•"/>
            </a:pPr>
            <a:r>
              <a:rPr lang="en-US" sz="2000" dirty="0"/>
              <a:t>Maintain flexibility in the face of changing circumstances</a:t>
            </a:r>
          </a:p>
          <a:p>
            <a:pPr marL="342900" lvl="1" indent="-342900">
              <a:spcBef>
                <a:spcPct val="20000"/>
              </a:spcBef>
              <a:buFont typeface="Arial" panose="020B0604020202020204" pitchFamily="34" charset="0"/>
              <a:buChar char="•"/>
            </a:pPr>
            <a:r>
              <a:rPr lang="en-US" sz="2000" dirty="0"/>
              <a:t>Listen, internalize, and address feedback and criticism constructively</a:t>
            </a:r>
          </a:p>
          <a:p>
            <a:pPr lvl="2" indent="0">
              <a:spcBef>
                <a:spcPct val="20000"/>
              </a:spcBef>
            </a:pPr>
            <a:endParaRPr lang="en-US" sz="2000" dirty="0"/>
          </a:p>
        </p:txBody>
      </p:sp>
      <p:sp>
        <p:nvSpPr>
          <p:cNvPr id="7" name="Rectangle 6"/>
          <p:cNvSpPr/>
          <p:nvPr/>
        </p:nvSpPr>
        <p:spPr>
          <a:xfrm>
            <a:off x="1295400" y="6248400"/>
            <a:ext cx="5410200" cy="307777"/>
          </a:xfrm>
          <a:prstGeom prst="rect">
            <a:avLst/>
          </a:prstGeom>
        </p:spPr>
        <p:txBody>
          <a:bodyPr wrap="square">
            <a:spAutoFit/>
          </a:bodyPr>
          <a:lstStyle/>
          <a:p>
            <a:r>
              <a:rPr lang="en-US" sz="1400" dirty="0"/>
              <a:t>https://careercenter.umich.edu/article/phd-transferable-skills</a:t>
            </a:r>
          </a:p>
        </p:txBody>
      </p:sp>
    </p:spTree>
    <p:extLst>
      <p:ext uri="{BB962C8B-B14F-4D97-AF65-F5344CB8AC3E}">
        <p14:creationId xmlns:p14="http://schemas.microsoft.com/office/powerpoint/2010/main" val="2000862423"/>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Shape 337"/>
          <p:cNvSpPr/>
          <p:nvPr/>
        </p:nvSpPr>
        <p:spPr>
          <a:xfrm>
            <a:off x="487243" y="633130"/>
            <a:ext cx="7808025" cy="492072"/>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lvl1pPr>
              <a:defRPr sz="3000" b="1">
                <a:solidFill>
                  <a:srgbClr val="782327"/>
                </a:solidFill>
              </a:defRPr>
            </a:lvl1pPr>
          </a:lstStyle>
          <a:p>
            <a:r>
              <a:rPr sz="2800" dirty="0"/>
              <a:t>Develop</a:t>
            </a:r>
            <a:r>
              <a:rPr lang="en-US" sz="2800" dirty="0"/>
              <a:t>ing</a:t>
            </a:r>
            <a:r>
              <a:rPr sz="2800" dirty="0"/>
              <a:t> </a:t>
            </a:r>
            <a:r>
              <a:rPr lang="en-US" sz="2800" dirty="0"/>
              <a:t>Team Management</a:t>
            </a:r>
            <a:r>
              <a:rPr sz="2800" dirty="0"/>
              <a:t> Skills</a:t>
            </a:r>
          </a:p>
        </p:txBody>
      </p:sp>
      <p:sp>
        <p:nvSpPr>
          <p:cNvPr id="2" name="Rectangle 1"/>
          <p:cNvSpPr/>
          <p:nvPr/>
        </p:nvSpPr>
        <p:spPr>
          <a:xfrm>
            <a:off x="501654" y="1568043"/>
            <a:ext cx="8118920" cy="4524315"/>
          </a:xfrm>
          <a:prstGeom prst="rect">
            <a:avLst/>
          </a:prstGeom>
        </p:spPr>
        <p:txBody>
          <a:bodyPr wrap="square">
            <a:spAutoFit/>
          </a:bodyPr>
          <a:lstStyle/>
          <a:p>
            <a:r>
              <a:rPr lang="en-US" sz="2000" dirty="0">
                <a:solidFill>
                  <a:schemeClr val="tx1"/>
                </a:solidFill>
              </a:rPr>
              <a:t>Time management and people management skills are critical to conduct your work and lead any team.</a:t>
            </a:r>
          </a:p>
          <a:p>
            <a:endParaRPr lang="en-US" sz="2000" dirty="0">
              <a:solidFill>
                <a:schemeClr val="tx1"/>
              </a:solidFill>
            </a:endParaRPr>
          </a:p>
          <a:p>
            <a:pPr marL="285750" indent="-285750">
              <a:buFont typeface="Arial" charset="0"/>
              <a:buChar char="•"/>
            </a:pPr>
            <a:r>
              <a:rPr lang="en-US" dirty="0">
                <a:solidFill>
                  <a:schemeClr val="tx1"/>
                </a:solidFill>
              </a:rPr>
              <a:t>Develop the habit to organize your week and your day, setting aside time for different tasks: writing, reading, admin</a:t>
            </a:r>
          </a:p>
          <a:p>
            <a:pPr marL="285750" indent="-285750">
              <a:buFont typeface="Arial" charset="0"/>
              <a:buChar char="•"/>
            </a:pPr>
            <a:endParaRPr lang="en-US" dirty="0">
              <a:solidFill>
                <a:schemeClr val="tx1"/>
              </a:solidFill>
            </a:endParaRPr>
          </a:p>
          <a:p>
            <a:pPr marL="285750" lvl="5" indent="-285750">
              <a:buFont typeface="Arial"/>
              <a:buChar char="•"/>
            </a:pPr>
            <a:r>
              <a:rPr lang="en-US" dirty="0">
                <a:solidFill>
                  <a:schemeClr val="tx1"/>
                </a:solidFill>
              </a:rPr>
              <a:t>Know how to set deadlines and clearly describe deliverables for others. These can be flexible in lab, but may not be in industry.</a:t>
            </a:r>
          </a:p>
          <a:p>
            <a:pPr marL="285750" lvl="5" indent="-285750">
              <a:buFont typeface="Arial"/>
              <a:buChar char="•"/>
            </a:pPr>
            <a:endParaRPr lang="en-US" dirty="0">
              <a:solidFill>
                <a:schemeClr val="tx1"/>
              </a:solidFill>
            </a:endParaRPr>
          </a:p>
          <a:p>
            <a:pPr marL="285750" lvl="5" indent="-285750">
              <a:buFont typeface="Arial"/>
              <a:buChar char="•"/>
            </a:pPr>
            <a:r>
              <a:rPr lang="en-US" dirty="0">
                <a:solidFill>
                  <a:schemeClr val="tx1"/>
                </a:solidFill>
              </a:rPr>
              <a:t>Understand that coworkers and employees are not a clone of yourself: each person will have a distinct working, communication, and learning style</a:t>
            </a:r>
          </a:p>
          <a:p>
            <a:endParaRPr lang="en-US" dirty="0">
              <a:solidFill>
                <a:schemeClr val="tx1"/>
              </a:solidFill>
            </a:endParaRPr>
          </a:p>
          <a:p>
            <a:pPr marL="285750" indent="-285750">
              <a:buFont typeface="Arial" charset="0"/>
              <a:buChar char="•"/>
            </a:pPr>
            <a:r>
              <a:rPr lang="en-US" dirty="0">
                <a:solidFill>
                  <a:schemeClr val="tx1"/>
                </a:solidFill>
              </a:rPr>
              <a:t>Learn some basic project management: the application of skills, tools, and techniques to plan, execute, monitor, and close a defined project.</a:t>
            </a:r>
          </a:p>
          <a:p>
            <a:pPr marL="285750" indent="-285750">
              <a:buFont typeface="Arial" charset="0"/>
              <a:buChar char="•"/>
            </a:pPr>
            <a:endParaRPr lang="en-US" dirty="0">
              <a:solidFill>
                <a:schemeClr val="tx1"/>
              </a:solidFill>
            </a:endParaRPr>
          </a:p>
          <a:p>
            <a:endParaRPr lang="en-US" sz="1200" dirty="0">
              <a:solidFill>
                <a:schemeClr val="tx1"/>
              </a:solidFill>
            </a:endParaRP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498471" y="598712"/>
            <a:ext cx="7980288" cy="519466"/>
          </a:xfrm>
        </p:spPr>
        <p:txBody>
          <a:bodyPr anchor="ctr">
            <a:normAutofit/>
          </a:bodyPr>
          <a:lstStyle/>
          <a:p>
            <a:r>
              <a:rPr lang="en-US" sz="2800" dirty="0">
                <a:effectLst/>
              </a:rPr>
              <a:t>Developing Teaching Skills</a:t>
            </a:r>
          </a:p>
        </p:txBody>
      </p:sp>
      <p:sp>
        <p:nvSpPr>
          <p:cNvPr id="6" name="Content Placeholder 1"/>
          <p:cNvSpPr txBox="1">
            <a:spLocks/>
          </p:cNvSpPr>
          <p:nvPr/>
        </p:nvSpPr>
        <p:spPr>
          <a:xfrm>
            <a:off x="492035" y="1575041"/>
            <a:ext cx="8268614" cy="4673704"/>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Autofit/>
          </a:bodyPr>
          <a:lstStyle>
            <a:lvl1pPr marL="342900" marR="0" indent="-342900" algn="l" defTabSz="914400" latinLnBrk="0">
              <a:lnSpc>
                <a:spcPct val="100000"/>
              </a:lnSpc>
              <a:spcBef>
                <a:spcPts val="400"/>
              </a:spcBef>
              <a:spcAft>
                <a:spcPts val="0"/>
              </a:spcAft>
              <a:buClrTx/>
              <a:buSzPct val="100000"/>
              <a:buFont typeface="Arial"/>
              <a:buChar char="•"/>
              <a:tabLst/>
              <a:defRPr sz="1800" b="0" i="0" u="none" strike="noStrike" cap="none" spc="0" baseline="0">
                <a:ln>
                  <a:noFill/>
                </a:ln>
                <a:solidFill>
                  <a:srgbClr val="000000"/>
                </a:solidFill>
                <a:effectLst>
                  <a:outerShdw blurRad="50800" dist="38100" dir="2700000" rotWithShape="0">
                    <a:srgbClr val="000000">
                      <a:alpha val="40000"/>
                    </a:srgbClr>
                  </a:outerShdw>
                </a:effectLst>
                <a:uFillTx/>
                <a:latin typeface="Arial"/>
                <a:ea typeface="Arial"/>
                <a:cs typeface="Arial"/>
                <a:sym typeface="Arial"/>
              </a:defRPr>
            </a:lvl1pPr>
            <a:lvl2pPr marL="778668" marR="0" indent="-321468" algn="l" defTabSz="914400" latinLnBrk="0">
              <a:lnSpc>
                <a:spcPct val="100000"/>
              </a:lnSpc>
              <a:spcBef>
                <a:spcPts val="400"/>
              </a:spcBef>
              <a:spcAft>
                <a:spcPts val="0"/>
              </a:spcAft>
              <a:buClrTx/>
              <a:buSzPct val="100000"/>
              <a:buFont typeface="Arial"/>
              <a:buChar char="–"/>
              <a:tabLst/>
              <a:defRPr sz="1800" b="0" i="0" u="none" strike="noStrike" cap="none" spc="0" baseline="0">
                <a:ln>
                  <a:noFill/>
                </a:ln>
                <a:solidFill>
                  <a:srgbClr val="000000"/>
                </a:solidFill>
                <a:effectLst>
                  <a:outerShdw blurRad="50800" dist="38100" dir="2700000" rotWithShape="0">
                    <a:srgbClr val="000000">
                      <a:alpha val="40000"/>
                    </a:srgbClr>
                  </a:outerShdw>
                </a:effectLst>
                <a:uFillTx/>
                <a:latin typeface="Arial"/>
                <a:ea typeface="Arial"/>
                <a:cs typeface="Arial"/>
                <a:sym typeface="Arial"/>
              </a:defRPr>
            </a:lvl2pPr>
            <a:lvl3pPr marL="1208314" marR="0" indent="-293914" algn="l" defTabSz="914400" latinLnBrk="0">
              <a:lnSpc>
                <a:spcPct val="100000"/>
              </a:lnSpc>
              <a:spcBef>
                <a:spcPts val="400"/>
              </a:spcBef>
              <a:spcAft>
                <a:spcPts val="0"/>
              </a:spcAft>
              <a:buClrTx/>
              <a:buSzPct val="100000"/>
              <a:buFont typeface="Arial"/>
              <a:buChar char="•"/>
              <a:tabLst/>
              <a:defRPr sz="1800" b="0" i="0" u="none" strike="noStrike" cap="none" spc="0" baseline="0">
                <a:ln>
                  <a:noFill/>
                </a:ln>
                <a:solidFill>
                  <a:srgbClr val="000000"/>
                </a:solidFill>
                <a:effectLst>
                  <a:outerShdw blurRad="50800" dist="38100" dir="2700000" rotWithShape="0">
                    <a:srgbClr val="000000">
                      <a:alpha val="40000"/>
                    </a:srgbClr>
                  </a:outerShdw>
                </a:effectLst>
                <a:uFillTx/>
                <a:latin typeface="Arial"/>
                <a:ea typeface="Arial"/>
                <a:cs typeface="Arial"/>
                <a:sym typeface="Arial"/>
              </a:defRPr>
            </a:lvl3pPr>
            <a:lvl4pPr marL="1714500" marR="0" indent="-342900" algn="l" defTabSz="914400" latinLnBrk="0">
              <a:lnSpc>
                <a:spcPct val="100000"/>
              </a:lnSpc>
              <a:spcBef>
                <a:spcPts val="400"/>
              </a:spcBef>
              <a:spcAft>
                <a:spcPts val="0"/>
              </a:spcAft>
              <a:buClrTx/>
              <a:buSzPct val="100000"/>
              <a:buFont typeface="Arial"/>
              <a:buChar char="–"/>
              <a:tabLst/>
              <a:defRPr sz="1800" b="0" i="0" u="none" strike="noStrike" cap="none" spc="0" baseline="0">
                <a:ln>
                  <a:noFill/>
                </a:ln>
                <a:solidFill>
                  <a:srgbClr val="000000"/>
                </a:solidFill>
                <a:effectLst>
                  <a:outerShdw blurRad="50800" dist="38100" dir="2700000" rotWithShape="0">
                    <a:srgbClr val="000000">
                      <a:alpha val="40000"/>
                    </a:srgbClr>
                  </a:outerShdw>
                </a:effectLst>
                <a:uFillTx/>
                <a:latin typeface="Arial"/>
                <a:ea typeface="Arial"/>
                <a:cs typeface="Arial"/>
                <a:sym typeface="Arial"/>
              </a:defRPr>
            </a:lvl4pPr>
            <a:lvl5pPr marL="2240279" marR="0" indent="-411479" algn="l" defTabSz="914400" latinLnBrk="0">
              <a:lnSpc>
                <a:spcPct val="100000"/>
              </a:lnSpc>
              <a:spcBef>
                <a:spcPts val="400"/>
              </a:spcBef>
              <a:spcAft>
                <a:spcPts val="0"/>
              </a:spcAft>
              <a:buClrTx/>
              <a:buSzPct val="100000"/>
              <a:buFont typeface="Arial"/>
              <a:buChar char="»"/>
              <a:tabLst/>
              <a:defRPr sz="1800" b="0" i="0" u="none" strike="noStrike" cap="none" spc="0" baseline="0">
                <a:ln>
                  <a:noFill/>
                </a:ln>
                <a:solidFill>
                  <a:srgbClr val="000000"/>
                </a:solidFill>
                <a:effectLst>
                  <a:outerShdw blurRad="50800" dist="38100" dir="2700000" rotWithShape="0">
                    <a:srgbClr val="000000">
                      <a:alpha val="40000"/>
                    </a:srgbClr>
                  </a:outerShdw>
                </a:effectLst>
                <a:uFillTx/>
                <a:latin typeface="Arial"/>
                <a:ea typeface="Arial"/>
                <a:cs typeface="Arial"/>
                <a:sym typeface="Arial"/>
              </a:defRPr>
            </a:lvl5pPr>
            <a:lvl6pPr marL="1841862" marR="0" indent="-287382" algn="l" defTabSz="914400" latinLnBrk="0">
              <a:lnSpc>
                <a:spcPct val="100000"/>
              </a:lnSpc>
              <a:spcBef>
                <a:spcPts val="500"/>
              </a:spcBef>
              <a:spcAft>
                <a:spcPts val="0"/>
              </a:spcAft>
              <a:buClr>
                <a:srgbClr val="FF6600"/>
              </a:buClr>
              <a:buSzPct val="100000"/>
              <a:buFont typeface="Wingdings"/>
              <a:buChar char="•"/>
              <a:tabLst/>
              <a:defRPr sz="2200" b="0" i="0" u="none" strike="noStrike" cap="none" spc="0" baseline="0">
                <a:ln>
                  <a:noFill/>
                </a:ln>
                <a:solidFill>
                  <a:srgbClr val="17375E"/>
                </a:solidFill>
                <a:effectLst>
                  <a:outerShdw blurRad="50800" dist="38100" dir="2700000" rotWithShape="0">
                    <a:srgbClr val="000000">
                      <a:alpha val="40000"/>
                    </a:srgbClr>
                  </a:outerShdw>
                </a:effectLst>
                <a:uFillTx/>
                <a:latin typeface="Arial"/>
                <a:ea typeface="Arial"/>
                <a:cs typeface="Arial"/>
                <a:sym typeface="Arial"/>
              </a:defRPr>
            </a:lvl6pPr>
            <a:lvl7pPr marL="2024742" marR="0" indent="-287382" algn="l" defTabSz="914400" latinLnBrk="0">
              <a:lnSpc>
                <a:spcPct val="100000"/>
              </a:lnSpc>
              <a:spcBef>
                <a:spcPts val="500"/>
              </a:spcBef>
              <a:spcAft>
                <a:spcPts val="0"/>
              </a:spcAft>
              <a:buClr>
                <a:srgbClr val="FF6600"/>
              </a:buClr>
              <a:buSzPct val="100000"/>
              <a:buFont typeface="Wingdings"/>
              <a:buChar char="•"/>
              <a:tabLst/>
              <a:defRPr sz="2200" b="0" i="0" u="none" strike="noStrike" cap="none" spc="0" baseline="0">
                <a:ln>
                  <a:noFill/>
                </a:ln>
                <a:solidFill>
                  <a:srgbClr val="17375E"/>
                </a:solidFill>
                <a:effectLst>
                  <a:outerShdw blurRad="50800" dist="38100" dir="2700000" rotWithShape="0">
                    <a:srgbClr val="000000">
                      <a:alpha val="40000"/>
                    </a:srgbClr>
                  </a:outerShdw>
                </a:effectLst>
                <a:uFillTx/>
                <a:latin typeface="Arial"/>
                <a:ea typeface="Arial"/>
                <a:cs typeface="Arial"/>
                <a:sym typeface="Arial"/>
              </a:defRPr>
            </a:lvl7pPr>
            <a:lvl8pPr marL="2207623" marR="0" indent="-287382" algn="l" defTabSz="914400" latinLnBrk="0">
              <a:lnSpc>
                <a:spcPct val="100000"/>
              </a:lnSpc>
              <a:spcBef>
                <a:spcPts val="500"/>
              </a:spcBef>
              <a:spcAft>
                <a:spcPts val="0"/>
              </a:spcAft>
              <a:buClr>
                <a:srgbClr val="FF6600"/>
              </a:buClr>
              <a:buSzPct val="100000"/>
              <a:buFont typeface="Wingdings"/>
              <a:buChar char="•"/>
              <a:tabLst/>
              <a:defRPr sz="2200" b="0" i="0" u="none" strike="noStrike" cap="none" spc="0" baseline="0">
                <a:ln>
                  <a:noFill/>
                </a:ln>
                <a:solidFill>
                  <a:srgbClr val="17375E"/>
                </a:solidFill>
                <a:effectLst>
                  <a:outerShdw blurRad="50800" dist="38100" dir="2700000" rotWithShape="0">
                    <a:srgbClr val="000000">
                      <a:alpha val="40000"/>
                    </a:srgbClr>
                  </a:outerShdw>
                </a:effectLst>
                <a:uFillTx/>
                <a:latin typeface="Arial"/>
                <a:ea typeface="Arial"/>
                <a:cs typeface="Arial"/>
                <a:sym typeface="Arial"/>
              </a:defRPr>
            </a:lvl8pPr>
            <a:lvl9pPr marL="2390502" marR="0" indent="-287382" algn="l" defTabSz="914400" latinLnBrk="0">
              <a:lnSpc>
                <a:spcPct val="100000"/>
              </a:lnSpc>
              <a:spcBef>
                <a:spcPts val="500"/>
              </a:spcBef>
              <a:spcAft>
                <a:spcPts val="0"/>
              </a:spcAft>
              <a:buClr>
                <a:srgbClr val="FF6600"/>
              </a:buClr>
              <a:buSzPct val="100000"/>
              <a:buFont typeface="Wingdings"/>
              <a:buChar char="•"/>
              <a:tabLst/>
              <a:defRPr sz="2200" b="0" i="0" u="none" strike="noStrike" cap="none" spc="0" baseline="0">
                <a:ln>
                  <a:noFill/>
                </a:ln>
                <a:solidFill>
                  <a:srgbClr val="17375E"/>
                </a:solidFill>
                <a:effectLst>
                  <a:outerShdw blurRad="50800" dist="38100" dir="2700000" rotWithShape="0">
                    <a:srgbClr val="000000">
                      <a:alpha val="40000"/>
                    </a:srgbClr>
                  </a:outerShdw>
                </a:effectLst>
                <a:uFillTx/>
                <a:latin typeface="Arial"/>
                <a:ea typeface="Arial"/>
                <a:cs typeface="Arial"/>
                <a:sym typeface="Arial"/>
              </a:defRPr>
            </a:lvl9pPr>
          </a:lstStyle>
          <a:p>
            <a:pPr marL="0" indent="0" hangingPunct="1">
              <a:buNone/>
            </a:pPr>
            <a:r>
              <a:rPr lang="en-US" sz="2000" dirty="0">
                <a:effectLst/>
              </a:rPr>
              <a:t>For a research position this is not that critical, but for a teaching job in high-school or college you need some teaching experience</a:t>
            </a:r>
          </a:p>
          <a:p>
            <a:pPr marL="0" indent="0" hangingPunct="1">
              <a:buNone/>
            </a:pPr>
            <a:endParaRPr lang="en-US" sz="2000" dirty="0">
              <a:effectLst/>
            </a:endParaRPr>
          </a:p>
          <a:p>
            <a:pPr hangingPunct="1"/>
            <a:r>
              <a:rPr lang="en-US" sz="2000" dirty="0">
                <a:effectLst/>
              </a:rPr>
              <a:t>Start by arranging guest teaching spots in someone else’s courses</a:t>
            </a:r>
          </a:p>
          <a:p>
            <a:pPr hangingPunct="1"/>
            <a:r>
              <a:rPr lang="en-US" sz="2000" dirty="0">
                <a:effectLst/>
              </a:rPr>
              <a:t>Act as a teaching assistant (TA) for your mentor or at a nearby university</a:t>
            </a:r>
          </a:p>
          <a:p>
            <a:pPr hangingPunct="1"/>
            <a:r>
              <a:rPr lang="en-US" sz="2000" dirty="0">
                <a:effectLst/>
              </a:rPr>
              <a:t>Apply to teach a course as an adjunct professor to develop your own curriculum (can pay up to $10,000/course)</a:t>
            </a:r>
          </a:p>
          <a:p>
            <a:pPr hangingPunct="1"/>
            <a:r>
              <a:rPr lang="en-US" sz="2000" dirty="0">
                <a:effectLst/>
              </a:rPr>
              <a:t>Talk to career services office at your institution for workshop and teaching courses</a:t>
            </a:r>
          </a:p>
          <a:p>
            <a:pPr hangingPunct="1"/>
            <a:r>
              <a:rPr lang="en-US" sz="2000" dirty="0">
                <a:effectLst/>
              </a:rPr>
              <a:t>Think about a postdoctoral teaching fellowship program combining research and teaching</a:t>
            </a:r>
          </a:p>
          <a:p>
            <a:pPr hangingPunct="1"/>
            <a:endParaRPr lang="en-US" sz="2000" dirty="0">
              <a:effectLst/>
            </a:endParaRPr>
          </a:p>
        </p:txBody>
      </p:sp>
    </p:spTree>
    <p:extLst>
      <p:ext uri="{BB962C8B-B14F-4D97-AF65-F5344CB8AC3E}">
        <p14:creationId xmlns:p14="http://schemas.microsoft.com/office/powerpoint/2010/main" val="1840148988"/>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3346" y="1880713"/>
            <a:ext cx="7427672" cy="1015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342900" marR="0" indent="-342900" algn="l" defTabSz="914400" rtl="0" fontAlgn="auto" latinLnBrk="0" hangingPunct="0">
              <a:lnSpc>
                <a:spcPct val="100000"/>
              </a:lnSpc>
              <a:spcBef>
                <a:spcPts val="0"/>
              </a:spcBef>
              <a:spcAft>
                <a:spcPts val="0"/>
              </a:spcAft>
              <a:buClrTx/>
              <a:buSzTx/>
              <a:buAutoNum type="arabicPeriod"/>
              <a:tabLst/>
            </a:pPr>
            <a:r>
              <a:rPr kumimoji="0" lang="en-US" sz="2000" b="0" i="0" u="none" strike="noStrike" cap="none" spc="0" normalizeH="0" baseline="0" dirty="0">
                <a:ln>
                  <a:noFill/>
                </a:ln>
                <a:solidFill>
                  <a:srgbClr val="000000"/>
                </a:solidFill>
                <a:effectLst/>
                <a:uFillTx/>
                <a:sym typeface="Arial"/>
              </a:rPr>
              <a:t>Explore career options</a:t>
            </a:r>
            <a:endParaRPr lang="en-US" sz="2000" dirty="0"/>
          </a:p>
          <a:p>
            <a:pPr marL="342900" indent="-342900">
              <a:buAutoNum type="arabicPeriod"/>
            </a:pPr>
            <a:endParaRPr lang="en-US" sz="2000" dirty="0"/>
          </a:p>
          <a:p>
            <a:pPr marL="342900" indent="-342900">
              <a:buAutoNum type="arabicPeriod"/>
            </a:pPr>
            <a:r>
              <a:rPr lang="en-US" sz="2000" dirty="0"/>
              <a:t>Build the skills and network you need for career advancement</a:t>
            </a:r>
            <a:endParaRPr lang="en-US" sz="2000" b="0" i="0" u="none" strike="noStrike" cap="none" spc="0" baseline="0" dirty="0"/>
          </a:p>
        </p:txBody>
      </p:sp>
      <p:sp>
        <p:nvSpPr>
          <p:cNvPr id="5" name="TextBox 4"/>
          <p:cNvSpPr txBox="1"/>
          <p:nvPr/>
        </p:nvSpPr>
        <p:spPr>
          <a:xfrm>
            <a:off x="523346" y="3159703"/>
            <a:ext cx="6582389" cy="4308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2200" b="1" dirty="0"/>
              <a:t>Choose the next module to fit your career goals:</a:t>
            </a:r>
            <a:endParaRPr kumimoji="0" lang="en-US" sz="2200" b="1" i="0" u="none" strike="noStrike" cap="none" spc="0" normalizeH="0" baseline="0" dirty="0">
              <a:ln>
                <a:noFill/>
              </a:ln>
              <a:solidFill>
                <a:srgbClr val="000000"/>
              </a:solidFill>
              <a:effectLst/>
              <a:uFillTx/>
              <a:sym typeface="Arial"/>
            </a:endParaRPr>
          </a:p>
        </p:txBody>
      </p:sp>
      <p:sp>
        <p:nvSpPr>
          <p:cNvPr id="8" name="TextBox 7"/>
          <p:cNvSpPr txBox="1"/>
          <p:nvPr/>
        </p:nvSpPr>
        <p:spPr>
          <a:xfrm>
            <a:off x="523346" y="1518820"/>
            <a:ext cx="1471565" cy="4308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2200" b="1" dirty="0"/>
              <a:t>Start</a:t>
            </a:r>
            <a:r>
              <a:rPr kumimoji="0" lang="en-US" sz="2200" b="1" i="0" u="none" strike="noStrike" cap="none" spc="0" normalizeH="0" baseline="0" dirty="0">
                <a:ln>
                  <a:noFill/>
                </a:ln>
                <a:solidFill>
                  <a:srgbClr val="000000"/>
                </a:solidFill>
                <a:effectLst/>
                <a:uFillTx/>
                <a:sym typeface="Arial"/>
              </a:rPr>
              <a:t> with</a:t>
            </a:r>
            <a:r>
              <a:rPr kumimoji="0" lang="en-US" sz="2200" b="1" i="0" u="none" strike="noStrike" cap="none" spc="0" normalizeH="0" dirty="0">
                <a:ln>
                  <a:noFill/>
                </a:ln>
                <a:solidFill>
                  <a:srgbClr val="000000"/>
                </a:solidFill>
                <a:effectLst/>
                <a:uFillTx/>
                <a:sym typeface="Arial"/>
              </a:rPr>
              <a:t>:</a:t>
            </a:r>
            <a:endParaRPr kumimoji="0" lang="en-US" sz="2200" b="1" i="0" u="none" strike="noStrike" cap="none" spc="0" normalizeH="0" baseline="0" dirty="0">
              <a:ln>
                <a:noFill/>
              </a:ln>
              <a:solidFill>
                <a:srgbClr val="000000"/>
              </a:solidFill>
              <a:effectLst/>
              <a:uFillTx/>
              <a:sym typeface="Arial"/>
            </a:endParaRPr>
          </a:p>
        </p:txBody>
      </p:sp>
      <p:sp>
        <p:nvSpPr>
          <p:cNvPr id="13" name="Curved Right Arrow 12"/>
          <p:cNvSpPr/>
          <p:nvPr/>
        </p:nvSpPr>
        <p:spPr>
          <a:xfrm flipH="1">
            <a:off x="7053859" y="3289481"/>
            <a:ext cx="532509" cy="999322"/>
          </a:xfrm>
          <a:prstGeom prst="curvedRightArrow">
            <a:avLst>
              <a:gd name="adj1" fmla="val 25000"/>
              <a:gd name="adj2" fmla="val 57056"/>
              <a:gd name="adj3" fmla="val 25000"/>
            </a:avLst>
          </a:prstGeom>
          <a:solidFill>
            <a:srgbClr val="FFFFFF"/>
          </a:solidFill>
          <a:ln w="25400" cap="flat">
            <a:solidFill>
              <a:srgbClr val="00009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Arial"/>
              <a:ea typeface="Arial"/>
              <a:cs typeface="Arial"/>
              <a:sym typeface="Arial"/>
            </a:endParaRPr>
          </a:p>
        </p:txBody>
      </p:sp>
      <p:sp>
        <p:nvSpPr>
          <p:cNvPr id="15" name="Curved Right Arrow 14">
            <a:extLst>
              <a:ext uri="{FF2B5EF4-FFF2-40B4-BE49-F238E27FC236}">
                <a16:creationId xmlns:a16="http://schemas.microsoft.com/office/drawing/2014/main" id="{33E31992-6FB7-DA4A-9876-854570FB4B02}"/>
              </a:ext>
            </a:extLst>
          </p:cNvPr>
          <p:cNvSpPr/>
          <p:nvPr/>
        </p:nvSpPr>
        <p:spPr>
          <a:xfrm flipH="1">
            <a:off x="7061424" y="3275212"/>
            <a:ext cx="684908" cy="1676997"/>
          </a:xfrm>
          <a:prstGeom prst="curvedRightArrow">
            <a:avLst>
              <a:gd name="adj1" fmla="val 25000"/>
              <a:gd name="adj2" fmla="val 57056"/>
              <a:gd name="adj3" fmla="val 25000"/>
            </a:avLst>
          </a:prstGeom>
          <a:solidFill>
            <a:srgbClr val="FFFFFF"/>
          </a:solidFill>
          <a:ln w="25400" cap="flat">
            <a:solidFill>
              <a:srgbClr val="00009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Arial"/>
              <a:ea typeface="Arial"/>
              <a:cs typeface="Arial"/>
              <a:sym typeface="Arial"/>
            </a:endParaRPr>
          </a:p>
        </p:txBody>
      </p:sp>
      <p:sp>
        <p:nvSpPr>
          <p:cNvPr id="16" name="TextBox 15">
            <a:extLst>
              <a:ext uri="{FF2B5EF4-FFF2-40B4-BE49-F238E27FC236}">
                <a16:creationId xmlns:a16="http://schemas.microsoft.com/office/drawing/2014/main" id="{78D48A62-B07B-ED4B-AF8A-F2F44DE4C414}"/>
              </a:ext>
            </a:extLst>
          </p:cNvPr>
          <p:cNvSpPr txBox="1"/>
          <p:nvPr/>
        </p:nvSpPr>
        <p:spPr>
          <a:xfrm>
            <a:off x="525253" y="3903140"/>
            <a:ext cx="4425824" cy="1015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lang="en-US" sz="2000" dirty="0"/>
              <a:t>3. Advice for academic faculty careers</a:t>
            </a:r>
          </a:p>
          <a:p>
            <a:endParaRPr lang="en-US" sz="2000" dirty="0"/>
          </a:p>
          <a:p>
            <a:r>
              <a:rPr lang="en-US" sz="2000" dirty="0"/>
              <a:t>4. Advice for non-academic careers</a:t>
            </a:r>
            <a:endParaRPr lang="en-US" sz="2000" b="0" i="0" u="none" strike="noStrike" cap="none" spc="0" baseline="0" dirty="0"/>
          </a:p>
        </p:txBody>
      </p:sp>
      <p:sp>
        <p:nvSpPr>
          <p:cNvPr id="11" name="Shape 146"/>
          <p:cNvSpPr>
            <a:spLocks noGrp="1"/>
          </p:cNvSpPr>
          <p:nvPr>
            <p:ph type="title"/>
          </p:nvPr>
        </p:nvSpPr>
        <p:spPr>
          <a:xfrm>
            <a:off x="468084" y="626248"/>
            <a:ext cx="8449296" cy="457201"/>
          </a:xfrm>
          <a:prstGeom prst="rect">
            <a:avLst/>
          </a:prstGeom>
        </p:spPr>
        <p:txBody>
          <a:bodyPr>
            <a:normAutofit/>
          </a:bodyPr>
          <a:lstStyle>
            <a:lvl1pPr>
              <a:defRPr sz="2700"/>
            </a:lvl1pPr>
          </a:lstStyle>
          <a:p>
            <a:pPr>
              <a:defRPr>
                <a:effectLst/>
              </a:defRPr>
            </a:pPr>
            <a:r>
              <a:rPr lang="en-US" sz="2800" dirty="0"/>
              <a:t>How to Navigate the Toolkit</a:t>
            </a:r>
            <a:endParaRPr sz="2800" dirty="0"/>
          </a:p>
        </p:txBody>
      </p:sp>
    </p:spTree>
    <p:extLst>
      <p:ext uri="{BB962C8B-B14F-4D97-AF65-F5344CB8AC3E}">
        <p14:creationId xmlns:p14="http://schemas.microsoft.com/office/powerpoint/2010/main" val="1938584146"/>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p:nvPr/>
        </p:nvSpPr>
        <p:spPr>
          <a:xfrm>
            <a:off x="350321" y="1396064"/>
            <a:ext cx="8211788" cy="633404"/>
          </a:xfrm>
          <a:prstGeom prst="rect">
            <a:avLst/>
          </a:prstGeom>
          <a:ln w="12700">
            <a:miter lim="400000"/>
          </a:ln>
          <a:extLst>
            <a:ext uri="{C572A759-6A51-4108-AA02-DFA0A04FC94B}">
              <ma14:wrappingTextBoxFlag xmlns="" xmlns:ma14="http://schemas.microsoft.com/office/mac/drawingml/2011/main" val="1"/>
            </a:ext>
          </a:extLst>
        </p:spPr>
        <p:txBody>
          <a:bodyPr lIns="91424" tIns="91424" rIns="91424" bIns="91424">
            <a:normAutofit/>
          </a:bodyPr>
          <a:lstStyle/>
          <a:p>
            <a:pPr>
              <a:defRPr sz="1600"/>
            </a:pPr>
            <a:endParaRPr/>
          </a:p>
        </p:txBody>
      </p:sp>
      <p:sp>
        <p:nvSpPr>
          <p:cNvPr id="5" name="Shape 293"/>
          <p:cNvSpPr>
            <a:spLocks noGrp="1"/>
          </p:cNvSpPr>
          <p:nvPr>
            <p:ph type="title"/>
          </p:nvPr>
        </p:nvSpPr>
        <p:spPr>
          <a:xfrm>
            <a:off x="543360" y="1553731"/>
            <a:ext cx="8178800" cy="553720"/>
          </a:xfrm>
          <a:prstGeom prst="rect">
            <a:avLst/>
          </a:prstGeom>
        </p:spPr>
        <p:txBody>
          <a:bodyPr>
            <a:normAutofit/>
          </a:bodyPr>
          <a:lstStyle/>
          <a:p>
            <a:pPr>
              <a:defRPr>
                <a:effectLst/>
              </a:defRPr>
            </a:pPr>
            <a:r>
              <a:rPr lang="en-US" sz="2000" b="0" dirty="0">
                <a:solidFill>
                  <a:schemeClr val="tx1"/>
                </a:solidFill>
              </a:rPr>
              <a:t>Why would you want to be a professor?</a:t>
            </a:r>
            <a:endParaRPr sz="2000" b="0" dirty="0">
              <a:solidFill>
                <a:schemeClr val="tx1"/>
              </a:solidFill>
            </a:endParaRPr>
          </a:p>
        </p:txBody>
      </p:sp>
      <p:sp>
        <p:nvSpPr>
          <p:cNvPr id="6" name="Shape 294"/>
          <p:cNvSpPr>
            <a:spLocks noGrp="1"/>
          </p:cNvSpPr>
          <p:nvPr>
            <p:ph type="body" idx="1"/>
          </p:nvPr>
        </p:nvSpPr>
        <p:spPr>
          <a:xfrm>
            <a:off x="543360" y="2008164"/>
            <a:ext cx="7792721" cy="4268714"/>
          </a:xfrm>
          <a:prstGeom prst="rect">
            <a:avLst/>
          </a:prstGeom>
        </p:spPr>
        <p:txBody>
          <a:bodyPr>
            <a:normAutofit/>
          </a:bodyPr>
          <a:lstStyle/>
          <a:p>
            <a:pPr>
              <a:defRPr>
                <a:effectLst/>
              </a:defRPr>
            </a:pPr>
            <a:r>
              <a:rPr lang="en-US" sz="2000" dirty="0"/>
              <a:t>C</a:t>
            </a:r>
            <a:r>
              <a:rPr sz="2000" dirty="0"/>
              <a:t>reativity and </a:t>
            </a:r>
            <a:r>
              <a:rPr lang="en-US" sz="2000" dirty="0"/>
              <a:t>i</a:t>
            </a:r>
            <a:r>
              <a:rPr sz="2000" dirty="0"/>
              <a:t>ntellectual </a:t>
            </a:r>
            <a:r>
              <a:rPr lang="en-US" sz="2000" dirty="0"/>
              <a:t>o</a:t>
            </a:r>
            <a:r>
              <a:rPr sz="2000" dirty="0"/>
              <a:t>wnership</a:t>
            </a:r>
            <a:r>
              <a:rPr lang="en-US" sz="2000" dirty="0"/>
              <a:t> of your results</a:t>
            </a:r>
            <a:r>
              <a:rPr sz="2000" dirty="0"/>
              <a:t> (“Academic Freedom”</a:t>
            </a:r>
            <a:r>
              <a:rPr lang="en-US" sz="2000" dirty="0"/>
              <a:t>)</a:t>
            </a:r>
          </a:p>
          <a:p>
            <a:pPr>
              <a:defRPr>
                <a:effectLst/>
              </a:defRPr>
            </a:pPr>
            <a:r>
              <a:rPr lang="en-US" sz="2000" dirty="0"/>
              <a:t>Training a new generation of scientists</a:t>
            </a:r>
          </a:p>
          <a:p>
            <a:pPr>
              <a:defRPr>
                <a:effectLst/>
              </a:defRPr>
            </a:pPr>
            <a:r>
              <a:rPr lang="en-US" sz="2000" dirty="0"/>
              <a:t>Teaching science to undergraduate and/or graduate students</a:t>
            </a:r>
          </a:p>
          <a:p>
            <a:pPr>
              <a:defRPr>
                <a:effectLst/>
              </a:defRPr>
            </a:pPr>
            <a:endParaRPr lang="en-US" sz="1400" dirty="0"/>
          </a:p>
          <a:p>
            <a:pPr marL="0" indent="0">
              <a:buNone/>
              <a:defRPr>
                <a:effectLst/>
              </a:defRPr>
            </a:pPr>
            <a:r>
              <a:rPr lang="en-US" sz="2000" dirty="0"/>
              <a:t>Benefits:</a:t>
            </a:r>
            <a:endParaRPr sz="2000" dirty="0"/>
          </a:p>
          <a:p>
            <a:pPr>
              <a:defRPr>
                <a:effectLst/>
              </a:defRPr>
            </a:pPr>
            <a:r>
              <a:rPr sz="2000" dirty="0"/>
              <a:t>Flexible hours</a:t>
            </a:r>
          </a:p>
          <a:p>
            <a:pPr>
              <a:defRPr>
                <a:effectLst/>
              </a:defRPr>
            </a:pPr>
            <a:r>
              <a:rPr sz="2000" dirty="0"/>
              <a:t>Competitive </a:t>
            </a:r>
            <a:r>
              <a:rPr lang="en-US" sz="2000" dirty="0"/>
              <a:t>s</a:t>
            </a:r>
            <a:r>
              <a:rPr sz="2000" dirty="0"/>
              <a:t>alary</a:t>
            </a:r>
          </a:p>
          <a:p>
            <a:pPr>
              <a:defRPr>
                <a:effectLst/>
              </a:defRPr>
            </a:pPr>
            <a:r>
              <a:rPr sz="2000" dirty="0"/>
              <a:t>Job </a:t>
            </a:r>
            <a:r>
              <a:rPr lang="en-US" sz="2000" dirty="0"/>
              <a:t>s</a:t>
            </a:r>
            <a:r>
              <a:rPr sz="2000" dirty="0"/>
              <a:t>ecurity</a:t>
            </a:r>
            <a:r>
              <a:rPr lang="en-US" sz="2000" dirty="0"/>
              <a:t> when tenured </a:t>
            </a:r>
            <a:r>
              <a:rPr sz="2000" dirty="0"/>
              <a:t>(not at all Universities)</a:t>
            </a:r>
          </a:p>
          <a:p>
            <a:pPr>
              <a:defRPr>
                <a:effectLst/>
              </a:defRPr>
            </a:pPr>
            <a:r>
              <a:rPr sz="2000" dirty="0"/>
              <a:t>Travel </a:t>
            </a:r>
            <a:r>
              <a:rPr lang="en-US" sz="2000" dirty="0"/>
              <a:t>o</a:t>
            </a:r>
            <a:r>
              <a:rPr sz="2000" dirty="0"/>
              <a:t>pportunities</a:t>
            </a:r>
          </a:p>
          <a:p>
            <a:pPr>
              <a:defRPr>
                <a:effectLst/>
              </a:defRPr>
            </a:pPr>
            <a:r>
              <a:rPr sz="2000" dirty="0"/>
              <a:t>Meet and work with lots of people (who are</a:t>
            </a:r>
            <a:r>
              <a:rPr lang="en-US" sz="2000" dirty="0"/>
              <a:t> often</a:t>
            </a:r>
            <a:r>
              <a:rPr sz="2000" dirty="0"/>
              <a:t> smarter than you)</a:t>
            </a:r>
          </a:p>
        </p:txBody>
      </p:sp>
      <p:sp>
        <p:nvSpPr>
          <p:cNvPr id="7" name="Shape 151"/>
          <p:cNvSpPr/>
          <p:nvPr/>
        </p:nvSpPr>
        <p:spPr>
          <a:xfrm>
            <a:off x="470067" y="635333"/>
            <a:ext cx="7726880" cy="8255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lvl1pPr>
              <a:defRPr sz="3000" b="1">
                <a:solidFill>
                  <a:srgbClr val="782327"/>
                </a:solidFill>
              </a:defRPr>
            </a:lvl1pPr>
          </a:lstStyle>
          <a:p>
            <a:r>
              <a:rPr lang="en-US" sz="2800" dirty="0"/>
              <a:t>3. Securing a Faculty Position in Academia</a:t>
            </a:r>
            <a:endParaRPr sz="2800" dirty="0"/>
          </a:p>
        </p:txBody>
      </p:sp>
    </p:spTree>
    <p:extLst>
      <p:ext uri="{BB962C8B-B14F-4D97-AF65-F5344CB8AC3E}">
        <p14:creationId xmlns:p14="http://schemas.microsoft.com/office/powerpoint/2010/main" val="208643118"/>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274"/>
          <p:cNvSpPr txBox="1">
            <a:spLocks/>
          </p:cNvSpPr>
          <p:nvPr/>
        </p:nvSpPr>
        <p:spPr>
          <a:xfrm>
            <a:off x="480950" y="628362"/>
            <a:ext cx="7828280" cy="5334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t">
            <a:normAutofit/>
          </a:bodyPr>
          <a:lstStyle>
            <a:lvl1pPr marL="0" marR="0" indent="0" algn="l" defTabSz="914400" latinLnBrk="0">
              <a:lnSpc>
                <a:spcPct val="100000"/>
              </a:lnSpc>
              <a:spcBef>
                <a:spcPts val="0"/>
              </a:spcBef>
              <a:spcAft>
                <a:spcPts val="0"/>
              </a:spcAft>
              <a:buClrTx/>
              <a:buSzTx/>
              <a:buFontTx/>
              <a:buNone/>
              <a:tabLst/>
              <a:defRPr sz="3000" b="1" i="0" u="none" strike="noStrike" cap="none" spc="0" baseline="0">
                <a:ln>
                  <a:noFill/>
                </a:ln>
                <a:solidFill>
                  <a:srgbClr val="782327"/>
                </a:solidFill>
                <a:effectLst>
                  <a:outerShdw blurRad="50800" dist="38100" dir="2700000" rotWithShape="0">
                    <a:srgbClr val="000000">
                      <a:alpha val="40000"/>
                    </a:srgbClr>
                  </a:outerShdw>
                </a:effectLst>
                <a:uFillTx/>
                <a:latin typeface="Arial"/>
                <a:ea typeface="Arial"/>
                <a:cs typeface="Arial"/>
                <a:sym typeface="Arial"/>
              </a:defRPr>
            </a:lvl1pPr>
            <a:lvl2pPr marL="0" marR="0" indent="0" algn="l" defTabSz="914400" latinLnBrk="0">
              <a:lnSpc>
                <a:spcPct val="100000"/>
              </a:lnSpc>
              <a:spcBef>
                <a:spcPts val="0"/>
              </a:spcBef>
              <a:spcAft>
                <a:spcPts val="0"/>
              </a:spcAft>
              <a:buClrTx/>
              <a:buSzTx/>
              <a:buFontTx/>
              <a:buNone/>
              <a:tabLst/>
              <a:defRPr sz="4600" b="0" i="0" u="none" strike="noStrike" cap="none" spc="-100" baseline="0">
                <a:ln>
                  <a:noFill/>
                </a:ln>
                <a:solidFill>
                  <a:srgbClr val="000000"/>
                </a:solidFill>
                <a:effectLst>
                  <a:outerShdw blurRad="50800" dist="38100" dir="2700000" rotWithShape="0">
                    <a:srgbClr val="000000">
                      <a:alpha val="40000"/>
                    </a:srgbClr>
                  </a:outerShdw>
                </a:effectLst>
                <a:uFillTx/>
                <a:latin typeface="Arial"/>
                <a:ea typeface="Arial"/>
                <a:cs typeface="Arial"/>
                <a:sym typeface="Arial"/>
              </a:defRPr>
            </a:lvl2pPr>
            <a:lvl3pPr marL="0" marR="0" indent="0" algn="l" defTabSz="914400" latinLnBrk="0">
              <a:lnSpc>
                <a:spcPct val="100000"/>
              </a:lnSpc>
              <a:spcBef>
                <a:spcPts val="0"/>
              </a:spcBef>
              <a:spcAft>
                <a:spcPts val="0"/>
              </a:spcAft>
              <a:buClrTx/>
              <a:buSzTx/>
              <a:buFontTx/>
              <a:buNone/>
              <a:tabLst/>
              <a:defRPr sz="4600" b="0" i="0" u="none" strike="noStrike" cap="none" spc="-100" baseline="0">
                <a:ln>
                  <a:noFill/>
                </a:ln>
                <a:solidFill>
                  <a:srgbClr val="000000"/>
                </a:solidFill>
                <a:effectLst>
                  <a:outerShdw blurRad="50800" dist="38100" dir="2700000" rotWithShape="0">
                    <a:srgbClr val="000000">
                      <a:alpha val="40000"/>
                    </a:srgbClr>
                  </a:outerShdw>
                </a:effectLst>
                <a:uFillTx/>
                <a:latin typeface="Arial"/>
                <a:ea typeface="Arial"/>
                <a:cs typeface="Arial"/>
                <a:sym typeface="Arial"/>
              </a:defRPr>
            </a:lvl3pPr>
            <a:lvl4pPr marL="0" marR="0" indent="0" algn="l" defTabSz="914400" latinLnBrk="0">
              <a:lnSpc>
                <a:spcPct val="100000"/>
              </a:lnSpc>
              <a:spcBef>
                <a:spcPts val="0"/>
              </a:spcBef>
              <a:spcAft>
                <a:spcPts val="0"/>
              </a:spcAft>
              <a:buClrTx/>
              <a:buSzTx/>
              <a:buFontTx/>
              <a:buNone/>
              <a:tabLst/>
              <a:defRPr sz="4600" b="0" i="0" u="none" strike="noStrike" cap="none" spc="-100" baseline="0">
                <a:ln>
                  <a:noFill/>
                </a:ln>
                <a:solidFill>
                  <a:srgbClr val="000000"/>
                </a:solidFill>
                <a:effectLst>
                  <a:outerShdw blurRad="50800" dist="38100" dir="2700000" rotWithShape="0">
                    <a:srgbClr val="000000">
                      <a:alpha val="40000"/>
                    </a:srgbClr>
                  </a:outerShdw>
                </a:effectLst>
                <a:uFillTx/>
                <a:latin typeface="Arial"/>
                <a:ea typeface="Arial"/>
                <a:cs typeface="Arial"/>
                <a:sym typeface="Arial"/>
              </a:defRPr>
            </a:lvl4pPr>
            <a:lvl5pPr marL="0" marR="0" indent="0" algn="l" defTabSz="914400" latinLnBrk="0">
              <a:lnSpc>
                <a:spcPct val="100000"/>
              </a:lnSpc>
              <a:spcBef>
                <a:spcPts val="0"/>
              </a:spcBef>
              <a:spcAft>
                <a:spcPts val="0"/>
              </a:spcAft>
              <a:buClrTx/>
              <a:buSzTx/>
              <a:buFontTx/>
              <a:buNone/>
              <a:tabLst/>
              <a:defRPr sz="4600" b="0" i="0" u="none" strike="noStrike" cap="none" spc="-100" baseline="0">
                <a:ln>
                  <a:noFill/>
                </a:ln>
                <a:solidFill>
                  <a:srgbClr val="000000"/>
                </a:solidFill>
                <a:effectLst>
                  <a:outerShdw blurRad="50800" dist="38100" dir="2700000" rotWithShape="0">
                    <a:srgbClr val="000000">
                      <a:alpha val="40000"/>
                    </a:srgbClr>
                  </a:outerShdw>
                </a:effectLst>
                <a:uFillTx/>
                <a:latin typeface="Arial"/>
                <a:ea typeface="Arial"/>
                <a:cs typeface="Arial"/>
                <a:sym typeface="Arial"/>
              </a:defRPr>
            </a:lvl5pPr>
            <a:lvl6pPr marL="0" marR="0" indent="0" algn="l" defTabSz="914400" latinLnBrk="0">
              <a:lnSpc>
                <a:spcPct val="100000"/>
              </a:lnSpc>
              <a:spcBef>
                <a:spcPts val="0"/>
              </a:spcBef>
              <a:spcAft>
                <a:spcPts val="0"/>
              </a:spcAft>
              <a:buClrTx/>
              <a:buSzTx/>
              <a:buFontTx/>
              <a:buNone/>
              <a:tabLst/>
              <a:defRPr sz="4600" b="0" i="0" u="none" strike="noStrike" cap="none" spc="-100" baseline="0">
                <a:ln>
                  <a:noFill/>
                </a:ln>
                <a:solidFill>
                  <a:srgbClr val="000000"/>
                </a:solidFill>
                <a:effectLst>
                  <a:outerShdw blurRad="50800" dist="38100" dir="2700000" rotWithShape="0">
                    <a:srgbClr val="000000">
                      <a:alpha val="40000"/>
                    </a:srgbClr>
                  </a:outerShdw>
                </a:effectLst>
                <a:uFillTx/>
                <a:latin typeface="Arial"/>
                <a:ea typeface="Arial"/>
                <a:cs typeface="Arial"/>
                <a:sym typeface="Arial"/>
              </a:defRPr>
            </a:lvl6pPr>
            <a:lvl7pPr marL="0" marR="0" indent="0" algn="l" defTabSz="914400" latinLnBrk="0">
              <a:lnSpc>
                <a:spcPct val="100000"/>
              </a:lnSpc>
              <a:spcBef>
                <a:spcPts val="0"/>
              </a:spcBef>
              <a:spcAft>
                <a:spcPts val="0"/>
              </a:spcAft>
              <a:buClrTx/>
              <a:buSzTx/>
              <a:buFontTx/>
              <a:buNone/>
              <a:tabLst/>
              <a:defRPr sz="4600" b="0" i="0" u="none" strike="noStrike" cap="none" spc="-100" baseline="0">
                <a:ln>
                  <a:noFill/>
                </a:ln>
                <a:solidFill>
                  <a:srgbClr val="000000"/>
                </a:solidFill>
                <a:effectLst>
                  <a:outerShdw blurRad="50800" dist="38100" dir="2700000" rotWithShape="0">
                    <a:srgbClr val="000000">
                      <a:alpha val="40000"/>
                    </a:srgbClr>
                  </a:outerShdw>
                </a:effectLst>
                <a:uFillTx/>
                <a:latin typeface="Arial"/>
                <a:ea typeface="Arial"/>
                <a:cs typeface="Arial"/>
                <a:sym typeface="Arial"/>
              </a:defRPr>
            </a:lvl7pPr>
            <a:lvl8pPr marL="0" marR="0" indent="0" algn="l" defTabSz="914400" latinLnBrk="0">
              <a:lnSpc>
                <a:spcPct val="100000"/>
              </a:lnSpc>
              <a:spcBef>
                <a:spcPts val="0"/>
              </a:spcBef>
              <a:spcAft>
                <a:spcPts val="0"/>
              </a:spcAft>
              <a:buClrTx/>
              <a:buSzTx/>
              <a:buFontTx/>
              <a:buNone/>
              <a:tabLst/>
              <a:defRPr sz="4600" b="0" i="0" u="none" strike="noStrike" cap="none" spc="-100" baseline="0">
                <a:ln>
                  <a:noFill/>
                </a:ln>
                <a:solidFill>
                  <a:srgbClr val="000000"/>
                </a:solidFill>
                <a:effectLst>
                  <a:outerShdw blurRad="50800" dist="38100" dir="2700000" rotWithShape="0">
                    <a:srgbClr val="000000">
                      <a:alpha val="40000"/>
                    </a:srgbClr>
                  </a:outerShdw>
                </a:effectLst>
                <a:uFillTx/>
                <a:latin typeface="Arial"/>
                <a:ea typeface="Arial"/>
                <a:cs typeface="Arial"/>
                <a:sym typeface="Arial"/>
              </a:defRPr>
            </a:lvl8pPr>
            <a:lvl9pPr marL="0" marR="0" indent="0" algn="l" defTabSz="914400" latinLnBrk="0">
              <a:lnSpc>
                <a:spcPct val="100000"/>
              </a:lnSpc>
              <a:spcBef>
                <a:spcPts val="0"/>
              </a:spcBef>
              <a:spcAft>
                <a:spcPts val="0"/>
              </a:spcAft>
              <a:buClrTx/>
              <a:buSzTx/>
              <a:buFontTx/>
              <a:buNone/>
              <a:tabLst/>
              <a:defRPr sz="4600" b="0" i="0" u="none" strike="noStrike" cap="none" spc="-100" baseline="0">
                <a:ln>
                  <a:noFill/>
                </a:ln>
                <a:solidFill>
                  <a:srgbClr val="000000"/>
                </a:solidFill>
                <a:effectLst>
                  <a:outerShdw blurRad="50800" dist="38100" dir="2700000" rotWithShape="0">
                    <a:srgbClr val="000000">
                      <a:alpha val="40000"/>
                    </a:srgbClr>
                  </a:outerShdw>
                </a:effectLst>
                <a:uFillTx/>
                <a:latin typeface="Arial"/>
                <a:ea typeface="Arial"/>
                <a:cs typeface="Arial"/>
                <a:sym typeface="Arial"/>
              </a:defRPr>
            </a:lvl9pPr>
          </a:lstStyle>
          <a:p>
            <a:pPr hangingPunct="1">
              <a:defRPr>
                <a:effectLst/>
              </a:defRPr>
            </a:pPr>
            <a:r>
              <a:rPr lang="en-US" sz="2800" dirty="0">
                <a:effectLst/>
              </a:rPr>
              <a:t>Not All Faculty Positions Are The Same</a:t>
            </a:r>
          </a:p>
        </p:txBody>
      </p:sp>
      <p:sp>
        <p:nvSpPr>
          <p:cNvPr id="3" name="Text Placeholder 2"/>
          <p:cNvSpPr>
            <a:spLocks noGrp="1"/>
          </p:cNvSpPr>
          <p:nvPr>
            <p:ph type="body" idx="1"/>
          </p:nvPr>
        </p:nvSpPr>
        <p:spPr>
          <a:xfrm>
            <a:off x="501235" y="1583101"/>
            <a:ext cx="8211788" cy="5133199"/>
          </a:xfrm>
        </p:spPr>
        <p:txBody>
          <a:bodyPr lIns="0" tIns="0" rIns="0" bIns="0" anchor="t">
            <a:normAutofit/>
          </a:bodyPr>
          <a:lstStyle/>
          <a:p>
            <a:pPr>
              <a:lnSpc>
                <a:spcPct val="99000"/>
              </a:lnSpc>
              <a:spcBef>
                <a:spcPts val="600"/>
              </a:spcBef>
              <a:defRPr sz="1600" b="1">
                <a:solidFill>
                  <a:srgbClr val="0070C0"/>
                </a:solidFill>
                <a:effectLst/>
              </a:defRPr>
            </a:pPr>
            <a:r>
              <a:rPr lang="en-US" dirty="0">
                <a:solidFill>
                  <a:schemeClr val="tx1"/>
                </a:solidFill>
              </a:rPr>
              <a:t>Differ in workload distributions</a:t>
            </a:r>
          </a:p>
          <a:p>
            <a:pPr marL="742950" lvl="1" indent="-285750">
              <a:lnSpc>
                <a:spcPct val="99000"/>
              </a:lnSpc>
              <a:spcBef>
                <a:spcPts val="600"/>
              </a:spcBef>
              <a:defRPr sz="1400">
                <a:effectLst/>
              </a:defRPr>
            </a:pPr>
            <a:r>
              <a:rPr lang="en-US" dirty="0"/>
              <a:t>Research</a:t>
            </a:r>
          </a:p>
          <a:p>
            <a:pPr marL="742950" lvl="1" indent="-285750">
              <a:lnSpc>
                <a:spcPct val="99000"/>
              </a:lnSpc>
              <a:spcBef>
                <a:spcPts val="600"/>
              </a:spcBef>
              <a:defRPr sz="1400">
                <a:effectLst/>
              </a:defRPr>
            </a:pPr>
            <a:r>
              <a:rPr lang="en-US" dirty="0"/>
              <a:t>Education</a:t>
            </a:r>
          </a:p>
          <a:p>
            <a:pPr marL="742950" lvl="1" indent="-285750">
              <a:lnSpc>
                <a:spcPct val="99000"/>
              </a:lnSpc>
              <a:spcBef>
                <a:spcPts val="600"/>
              </a:spcBef>
              <a:defRPr sz="1400">
                <a:effectLst/>
              </a:defRPr>
            </a:pPr>
            <a:r>
              <a:rPr lang="en-US" dirty="0"/>
              <a:t>Service</a:t>
            </a:r>
          </a:p>
          <a:p>
            <a:pPr marL="742950" lvl="1" indent="-285750">
              <a:lnSpc>
                <a:spcPct val="99000"/>
              </a:lnSpc>
              <a:spcBef>
                <a:spcPts val="600"/>
              </a:spcBef>
              <a:defRPr sz="1400">
                <a:effectLst/>
              </a:defRPr>
            </a:pPr>
            <a:endParaRPr lang="en-US" sz="1000" dirty="0"/>
          </a:p>
          <a:p>
            <a:pPr>
              <a:lnSpc>
                <a:spcPct val="99000"/>
              </a:lnSpc>
              <a:spcBef>
                <a:spcPts val="600"/>
              </a:spcBef>
              <a:defRPr sz="1600" b="1">
                <a:solidFill>
                  <a:srgbClr val="0070C0"/>
                </a:solidFill>
                <a:effectLst/>
              </a:defRPr>
            </a:pPr>
            <a:r>
              <a:rPr lang="en-US" dirty="0">
                <a:solidFill>
                  <a:schemeClr val="tx1"/>
                </a:solidFill>
              </a:rPr>
              <a:t>Differ in salary support</a:t>
            </a:r>
          </a:p>
          <a:p>
            <a:pPr marL="742950" lvl="1" indent="-285750">
              <a:lnSpc>
                <a:spcPct val="99000"/>
              </a:lnSpc>
              <a:spcBef>
                <a:spcPts val="600"/>
              </a:spcBef>
              <a:defRPr sz="1400">
                <a:effectLst/>
              </a:defRPr>
            </a:pPr>
            <a:r>
              <a:rPr lang="en-US" dirty="0"/>
              <a:t>“Hard”/University Money </a:t>
            </a:r>
          </a:p>
          <a:p>
            <a:pPr marL="742950" lvl="1" indent="-285750">
              <a:lnSpc>
                <a:spcPct val="99000"/>
              </a:lnSpc>
              <a:spcBef>
                <a:spcPts val="600"/>
              </a:spcBef>
              <a:defRPr sz="1400">
                <a:effectLst/>
              </a:defRPr>
            </a:pPr>
            <a:r>
              <a:rPr lang="en-US" dirty="0"/>
              <a:t>“Soft”/Grant Money</a:t>
            </a:r>
          </a:p>
          <a:p>
            <a:pPr marL="742950" lvl="1" indent="-285750">
              <a:lnSpc>
                <a:spcPct val="99000"/>
              </a:lnSpc>
              <a:spcBef>
                <a:spcPts val="600"/>
              </a:spcBef>
              <a:defRPr sz="1400">
                <a:effectLst/>
              </a:defRPr>
            </a:pPr>
            <a:r>
              <a:rPr lang="en-US" dirty="0"/>
              <a:t>Combinations</a:t>
            </a:r>
          </a:p>
          <a:p>
            <a:pPr marL="778510" lvl="1" indent="-321310">
              <a:lnSpc>
                <a:spcPct val="99000"/>
              </a:lnSpc>
              <a:spcBef>
                <a:spcPts val="600"/>
              </a:spcBef>
              <a:defRPr sz="1600" b="1">
                <a:solidFill>
                  <a:srgbClr val="0070C0"/>
                </a:solidFill>
                <a:effectLst/>
              </a:defRPr>
            </a:pPr>
            <a:endParaRPr lang="en-US" sz="1000" dirty="0">
              <a:solidFill>
                <a:schemeClr val="tx1"/>
              </a:solidFill>
            </a:endParaRPr>
          </a:p>
          <a:p>
            <a:pPr>
              <a:lnSpc>
                <a:spcPct val="99000"/>
              </a:lnSpc>
              <a:spcBef>
                <a:spcPts val="600"/>
              </a:spcBef>
              <a:defRPr sz="1600" b="1">
                <a:solidFill>
                  <a:srgbClr val="0070C0"/>
                </a:solidFill>
                <a:effectLst/>
              </a:defRPr>
            </a:pPr>
            <a:r>
              <a:rPr lang="en-US" dirty="0">
                <a:solidFill>
                  <a:schemeClr val="tx1"/>
                </a:solidFill>
              </a:rPr>
              <a:t>Different Tracks</a:t>
            </a:r>
          </a:p>
          <a:p>
            <a:pPr marL="742950" lvl="1" indent="-285750">
              <a:lnSpc>
                <a:spcPct val="99000"/>
              </a:lnSpc>
              <a:spcBef>
                <a:spcPts val="600"/>
              </a:spcBef>
              <a:defRPr sz="1400">
                <a:effectLst/>
              </a:defRPr>
            </a:pPr>
            <a:r>
              <a:rPr lang="en-US" dirty="0"/>
              <a:t>Tenure Track (research and teaching, combination of university and grant salary support)</a:t>
            </a:r>
          </a:p>
          <a:p>
            <a:pPr marL="742950" lvl="1" indent="-285750">
              <a:lnSpc>
                <a:spcPct val="99000"/>
              </a:lnSpc>
              <a:spcBef>
                <a:spcPts val="600"/>
              </a:spcBef>
              <a:defRPr sz="1400">
                <a:effectLst/>
              </a:defRPr>
            </a:pPr>
            <a:r>
              <a:rPr lang="en-US" dirty="0"/>
              <a:t>Research or Non Tenure Track (mostly research, mostly grant salary support)</a:t>
            </a:r>
          </a:p>
          <a:p>
            <a:pPr marL="742950" lvl="1" indent="-285750">
              <a:lnSpc>
                <a:spcPct val="99000"/>
              </a:lnSpc>
              <a:spcBef>
                <a:spcPts val="600"/>
              </a:spcBef>
              <a:defRPr sz="1400">
                <a:effectLst/>
              </a:defRPr>
            </a:pPr>
            <a:r>
              <a:rPr lang="en-US" dirty="0"/>
              <a:t>Education Track (only teaching, university salary support via renewable contracts)</a:t>
            </a:r>
          </a:p>
          <a:p>
            <a:pPr marL="742950" lvl="1" indent="-285750">
              <a:lnSpc>
                <a:spcPct val="99000"/>
              </a:lnSpc>
              <a:spcBef>
                <a:spcPts val="600"/>
              </a:spcBef>
              <a:defRPr sz="1400">
                <a:effectLst/>
              </a:defRPr>
            </a:pPr>
            <a:endParaRPr lang="en-US" sz="1000" dirty="0"/>
          </a:p>
          <a:p>
            <a:pPr>
              <a:lnSpc>
                <a:spcPct val="99000"/>
              </a:lnSpc>
              <a:spcBef>
                <a:spcPts val="600"/>
              </a:spcBef>
              <a:defRPr sz="1600" b="1">
                <a:solidFill>
                  <a:srgbClr val="0070C0"/>
                </a:solidFill>
                <a:effectLst/>
              </a:defRPr>
            </a:pPr>
            <a:r>
              <a:rPr lang="en-US" dirty="0">
                <a:solidFill>
                  <a:schemeClr val="tx1"/>
                </a:solidFill>
              </a:rPr>
              <a:t>Differ in Resources</a:t>
            </a:r>
          </a:p>
          <a:p>
            <a:pPr marL="742950" lvl="1" indent="-285750">
              <a:lnSpc>
                <a:spcPct val="99000"/>
              </a:lnSpc>
              <a:spcBef>
                <a:spcPts val="600"/>
              </a:spcBef>
              <a:defRPr sz="1400">
                <a:effectLst/>
              </a:defRPr>
            </a:pPr>
            <a:r>
              <a:rPr lang="en-US" dirty="0"/>
              <a:t>Lab space and start up funds</a:t>
            </a:r>
          </a:p>
          <a:p>
            <a:endParaRPr lang="en-US" dirty="0"/>
          </a:p>
        </p:txBody>
      </p:sp>
    </p:spTree>
    <p:extLst>
      <p:ext uri="{BB962C8B-B14F-4D97-AF65-F5344CB8AC3E}">
        <p14:creationId xmlns:p14="http://schemas.microsoft.com/office/powerpoint/2010/main" val="884986047"/>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Shape 283"/>
          <p:cNvSpPr>
            <a:spLocks noGrp="1"/>
          </p:cNvSpPr>
          <p:nvPr>
            <p:ph type="title"/>
          </p:nvPr>
        </p:nvSpPr>
        <p:spPr>
          <a:xfrm>
            <a:off x="489858" y="631370"/>
            <a:ext cx="5334000" cy="457200"/>
          </a:xfrm>
          <a:prstGeom prst="rect">
            <a:avLst/>
          </a:prstGeom>
        </p:spPr>
        <p:txBody>
          <a:bodyPr>
            <a:normAutofit/>
          </a:bodyPr>
          <a:lstStyle/>
          <a:p>
            <a:pPr>
              <a:defRPr>
                <a:effectLst/>
              </a:defRPr>
            </a:pPr>
            <a:r>
              <a:rPr sz="2800" dirty="0"/>
              <a:t>Job </a:t>
            </a:r>
            <a:r>
              <a:rPr lang="en-US" sz="2800" dirty="0"/>
              <a:t>D</a:t>
            </a:r>
            <a:r>
              <a:rPr sz="2800" dirty="0"/>
              <a:t>escription and </a:t>
            </a:r>
            <a:r>
              <a:rPr lang="en-US" sz="2800" dirty="0"/>
              <a:t>S</a:t>
            </a:r>
            <a:r>
              <a:rPr sz="2800" dirty="0"/>
              <a:t>kills</a:t>
            </a:r>
          </a:p>
        </p:txBody>
      </p:sp>
      <p:sp>
        <p:nvSpPr>
          <p:cNvPr id="284" name="Shape 284"/>
          <p:cNvSpPr>
            <a:spLocks noGrp="1"/>
          </p:cNvSpPr>
          <p:nvPr>
            <p:ph type="body" idx="1"/>
          </p:nvPr>
        </p:nvSpPr>
        <p:spPr>
          <a:xfrm>
            <a:off x="496288" y="1582881"/>
            <a:ext cx="5949658" cy="5181600"/>
          </a:xfrm>
          <a:prstGeom prst="rect">
            <a:avLst/>
          </a:prstGeom>
        </p:spPr>
        <p:txBody>
          <a:bodyPr lIns="0" tIns="0" rIns="0" bIns="0" anchor="t">
            <a:normAutofit/>
          </a:bodyPr>
          <a:lstStyle/>
          <a:p>
            <a:pPr>
              <a:defRPr sz="2000" b="1">
                <a:solidFill>
                  <a:srgbClr val="0070C0"/>
                </a:solidFill>
                <a:effectLst/>
              </a:defRPr>
            </a:pPr>
            <a:r>
              <a:rPr dirty="0">
                <a:solidFill>
                  <a:schemeClr val="tx1"/>
                </a:solidFill>
              </a:rPr>
              <a:t>Research</a:t>
            </a:r>
            <a:r>
              <a:rPr lang="en-US" dirty="0">
                <a:solidFill>
                  <a:schemeClr val="tx1"/>
                </a:solidFill>
              </a:rPr>
              <a:t> </a:t>
            </a:r>
          </a:p>
          <a:p>
            <a:pPr marL="742950" lvl="1" indent="-285750">
              <a:defRPr sz="2000">
                <a:effectLst/>
              </a:defRPr>
            </a:pPr>
            <a:r>
              <a:rPr dirty="0"/>
              <a:t>Experimental design and interpretation</a:t>
            </a:r>
            <a:endParaRPr sz="1600" dirty="0"/>
          </a:p>
          <a:p>
            <a:pPr marL="742950" lvl="1" indent="-285750">
              <a:defRPr sz="2000">
                <a:effectLst/>
              </a:defRPr>
            </a:pPr>
            <a:r>
              <a:rPr dirty="0"/>
              <a:t>Lab bench work less and less</a:t>
            </a:r>
            <a:endParaRPr sz="1600" dirty="0"/>
          </a:p>
          <a:p>
            <a:pPr>
              <a:defRPr sz="2000" b="1">
                <a:solidFill>
                  <a:srgbClr val="0070C0"/>
                </a:solidFill>
                <a:effectLst/>
              </a:defRPr>
            </a:pPr>
            <a:r>
              <a:rPr dirty="0">
                <a:solidFill>
                  <a:schemeClr val="tx1"/>
                </a:solidFill>
              </a:rPr>
              <a:t>Writing</a:t>
            </a:r>
          </a:p>
          <a:p>
            <a:pPr marL="742950" lvl="1" indent="-285750">
              <a:defRPr sz="2000">
                <a:effectLst/>
              </a:defRPr>
            </a:pPr>
            <a:r>
              <a:rPr dirty="0"/>
              <a:t>Grant proposals</a:t>
            </a:r>
            <a:endParaRPr sz="1600" dirty="0"/>
          </a:p>
          <a:p>
            <a:pPr marL="742950" lvl="1" indent="-285750">
              <a:defRPr sz="2000">
                <a:effectLst/>
              </a:defRPr>
            </a:pPr>
            <a:r>
              <a:rPr dirty="0"/>
              <a:t>Original research manuscripts</a:t>
            </a:r>
            <a:endParaRPr sz="1600" dirty="0"/>
          </a:p>
          <a:p>
            <a:pPr marL="742950" lvl="1" indent="-285750">
              <a:defRPr sz="2000">
                <a:effectLst/>
              </a:defRPr>
            </a:pPr>
            <a:r>
              <a:rPr dirty="0"/>
              <a:t>Review </a:t>
            </a:r>
            <a:r>
              <a:rPr lang="en-US" dirty="0"/>
              <a:t>articles</a:t>
            </a:r>
            <a:r>
              <a:rPr dirty="0"/>
              <a:t> and chapters</a:t>
            </a:r>
            <a:endParaRPr sz="1600" dirty="0"/>
          </a:p>
          <a:p>
            <a:pPr>
              <a:defRPr sz="2000" b="1">
                <a:solidFill>
                  <a:srgbClr val="0070C0"/>
                </a:solidFill>
                <a:effectLst/>
              </a:defRPr>
            </a:pPr>
            <a:r>
              <a:rPr dirty="0">
                <a:solidFill>
                  <a:schemeClr val="tx1"/>
                </a:solidFill>
              </a:rPr>
              <a:t>Oral communication</a:t>
            </a:r>
          </a:p>
          <a:p>
            <a:pPr marL="742950" lvl="1" indent="-285750">
              <a:defRPr sz="2000">
                <a:effectLst/>
              </a:defRPr>
            </a:pPr>
            <a:r>
              <a:rPr dirty="0"/>
              <a:t>Research seminars</a:t>
            </a:r>
            <a:endParaRPr sz="1600" dirty="0"/>
          </a:p>
          <a:p>
            <a:pPr>
              <a:defRPr sz="2000" b="1">
                <a:solidFill>
                  <a:srgbClr val="0070C0"/>
                </a:solidFill>
                <a:effectLst/>
              </a:defRPr>
            </a:pPr>
            <a:r>
              <a:rPr dirty="0">
                <a:solidFill>
                  <a:schemeClr val="tx1"/>
                </a:solidFill>
              </a:rPr>
              <a:t>Teaching skills</a:t>
            </a:r>
          </a:p>
          <a:p>
            <a:pPr marL="742950" lvl="1" indent="-285750">
              <a:defRPr sz="2000">
                <a:effectLst/>
              </a:defRPr>
            </a:pPr>
            <a:r>
              <a:rPr dirty="0"/>
              <a:t>Lectures</a:t>
            </a:r>
            <a:endParaRPr sz="1600" dirty="0"/>
          </a:p>
          <a:p>
            <a:pPr marL="742950" lvl="1" indent="-285750">
              <a:defRPr sz="2000">
                <a:effectLst/>
              </a:defRPr>
            </a:pPr>
            <a:r>
              <a:rPr dirty="0"/>
              <a:t>Mentoring students</a:t>
            </a:r>
          </a:p>
        </p:txBody>
      </p:sp>
      <p:pic>
        <p:nvPicPr>
          <p:cNvPr id="285" name="image1.tif"/>
          <p:cNvPicPr>
            <a:picLocks noChangeAspect="1"/>
          </p:cNvPicPr>
          <p:nvPr/>
        </p:nvPicPr>
        <p:blipFill>
          <a:blip r:embed="rId3">
            <a:extLst/>
          </a:blip>
          <a:stretch>
            <a:fillRect/>
          </a:stretch>
        </p:blipFill>
        <p:spPr>
          <a:xfrm>
            <a:off x="6096000" y="3552825"/>
            <a:ext cx="2781300" cy="2921000"/>
          </a:xfrm>
          <a:prstGeom prst="rect">
            <a:avLst/>
          </a:prstGeom>
          <a:ln w="12700">
            <a:miter lim="400000"/>
          </a:ln>
        </p:spPr>
      </p:pic>
      <p:pic>
        <p:nvPicPr>
          <p:cNvPr id="286" name="image2.tif"/>
          <p:cNvPicPr>
            <a:picLocks noChangeAspect="1"/>
          </p:cNvPicPr>
          <p:nvPr/>
        </p:nvPicPr>
        <p:blipFill>
          <a:blip r:embed="rId4">
            <a:extLst/>
          </a:blip>
          <a:stretch>
            <a:fillRect/>
          </a:stretch>
        </p:blipFill>
        <p:spPr>
          <a:xfrm>
            <a:off x="6013450" y="685800"/>
            <a:ext cx="2857500" cy="2857500"/>
          </a:xfrm>
          <a:prstGeom prst="rect">
            <a:avLst/>
          </a:prstGeom>
          <a:ln w="12700">
            <a:miter lim="400000"/>
          </a:ln>
        </p:spPr>
      </p:pic>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Shape 289"/>
          <p:cNvSpPr>
            <a:spLocks noGrp="1"/>
          </p:cNvSpPr>
          <p:nvPr>
            <p:ph type="body" idx="1"/>
          </p:nvPr>
        </p:nvSpPr>
        <p:spPr>
          <a:xfrm>
            <a:off x="492070" y="1578428"/>
            <a:ext cx="7406641" cy="5257800"/>
          </a:xfrm>
          <a:prstGeom prst="rect">
            <a:avLst/>
          </a:prstGeom>
        </p:spPr>
        <p:txBody>
          <a:bodyPr lIns="0" tIns="0" rIns="0" bIns="0" anchor="t">
            <a:normAutofit/>
          </a:bodyPr>
          <a:lstStyle/>
          <a:p>
            <a:pPr>
              <a:defRPr b="1">
                <a:solidFill>
                  <a:srgbClr val="0070C0"/>
                </a:solidFill>
                <a:effectLst/>
              </a:defRPr>
            </a:pPr>
            <a:r>
              <a:rPr sz="2000" dirty="0">
                <a:solidFill>
                  <a:schemeClr val="tx1"/>
                </a:solidFill>
              </a:rPr>
              <a:t>Service</a:t>
            </a:r>
          </a:p>
          <a:p>
            <a:pPr marL="742950" lvl="1" indent="-285750">
              <a:defRPr>
                <a:effectLst/>
              </a:defRPr>
            </a:pPr>
            <a:r>
              <a:rPr sz="2000" dirty="0"/>
              <a:t>Committees: department, university, professional society</a:t>
            </a:r>
          </a:p>
          <a:p>
            <a:pPr marL="742950" lvl="1" indent="-285750">
              <a:defRPr>
                <a:effectLst/>
              </a:defRPr>
            </a:pPr>
            <a:r>
              <a:rPr sz="2000" dirty="0"/>
              <a:t>Reviewing papers and grants</a:t>
            </a:r>
            <a:endParaRPr lang="en-US" sz="2000" dirty="0"/>
          </a:p>
          <a:p>
            <a:pPr>
              <a:defRPr b="1">
                <a:solidFill>
                  <a:srgbClr val="0070C0"/>
                </a:solidFill>
                <a:effectLst/>
              </a:defRPr>
            </a:pPr>
            <a:r>
              <a:rPr sz="2000" dirty="0">
                <a:solidFill>
                  <a:schemeClr val="tx1"/>
                </a:solidFill>
              </a:rPr>
              <a:t>Business management</a:t>
            </a:r>
          </a:p>
          <a:p>
            <a:pPr>
              <a:defRPr b="1">
                <a:solidFill>
                  <a:srgbClr val="0070C0"/>
                </a:solidFill>
                <a:effectLst/>
              </a:defRPr>
            </a:pPr>
            <a:r>
              <a:rPr sz="2000" dirty="0">
                <a:solidFill>
                  <a:schemeClr val="tx1"/>
                </a:solidFill>
              </a:rPr>
              <a:t>Multi</a:t>
            </a:r>
            <a:r>
              <a:rPr lang="en-US" sz="2000" dirty="0">
                <a:solidFill>
                  <a:schemeClr val="tx1"/>
                </a:solidFill>
              </a:rPr>
              <a:t>-</a:t>
            </a:r>
            <a:r>
              <a:rPr sz="2000" dirty="0">
                <a:solidFill>
                  <a:schemeClr val="tx1"/>
                </a:solidFill>
              </a:rPr>
              <a:t>tasking</a:t>
            </a:r>
          </a:p>
          <a:p>
            <a:pPr>
              <a:defRPr sz="2000" b="1">
                <a:solidFill>
                  <a:srgbClr val="0070C0"/>
                </a:solidFill>
                <a:effectLst/>
              </a:defRPr>
            </a:pPr>
            <a:r>
              <a:rPr lang="en-US" dirty="0">
                <a:solidFill>
                  <a:schemeClr val="tx1"/>
                </a:solidFill>
              </a:rPr>
              <a:t>Soft Skills</a:t>
            </a:r>
          </a:p>
          <a:p>
            <a:pPr marL="742950" lvl="1" indent="-285750">
              <a:defRPr sz="2000">
                <a:effectLst/>
              </a:defRPr>
            </a:pPr>
            <a:r>
              <a:rPr lang="en-US" dirty="0"/>
              <a:t>Understand university politics</a:t>
            </a:r>
            <a:endParaRPr lang="en-US" sz="1600" dirty="0"/>
          </a:p>
          <a:p>
            <a:pPr marL="742950" lvl="1" indent="-285750">
              <a:defRPr sz="2000">
                <a:effectLst/>
              </a:defRPr>
            </a:pPr>
            <a:r>
              <a:rPr lang="en-US" dirty="0"/>
              <a:t>Managing people</a:t>
            </a:r>
          </a:p>
        </p:txBody>
      </p:sp>
      <p:pic>
        <p:nvPicPr>
          <p:cNvPr id="290" name="image3.tif"/>
          <p:cNvPicPr>
            <a:picLocks noChangeAspect="1"/>
          </p:cNvPicPr>
          <p:nvPr/>
        </p:nvPicPr>
        <p:blipFill>
          <a:blip r:embed="rId3">
            <a:extLst/>
          </a:blip>
          <a:stretch>
            <a:fillRect/>
          </a:stretch>
        </p:blipFill>
        <p:spPr>
          <a:xfrm>
            <a:off x="5651500" y="2540000"/>
            <a:ext cx="3492500" cy="2324100"/>
          </a:xfrm>
          <a:prstGeom prst="rect">
            <a:avLst/>
          </a:prstGeom>
          <a:ln w="12700">
            <a:miter lim="400000"/>
          </a:ln>
        </p:spPr>
      </p:pic>
      <p:pic>
        <p:nvPicPr>
          <p:cNvPr id="291" name="image4.tif"/>
          <p:cNvPicPr>
            <a:picLocks noChangeAspect="1"/>
          </p:cNvPicPr>
          <p:nvPr/>
        </p:nvPicPr>
        <p:blipFill>
          <a:blip r:embed="rId4">
            <a:extLst/>
          </a:blip>
          <a:stretch>
            <a:fillRect/>
          </a:stretch>
        </p:blipFill>
        <p:spPr>
          <a:xfrm>
            <a:off x="4304251" y="4011102"/>
            <a:ext cx="2694498" cy="2694498"/>
          </a:xfrm>
          <a:prstGeom prst="rect">
            <a:avLst/>
          </a:prstGeom>
          <a:ln w="12700">
            <a:miter lim="400000"/>
          </a:ln>
        </p:spPr>
      </p:pic>
      <p:sp>
        <p:nvSpPr>
          <p:cNvPr id="8" name="Shape 283">
            <a:extLst>
              <a:ext uri="{FF2B5EF4-FFF2-40B4-BE49-F238E27FC236}">
                <a16:creationId xmlns:a16="http://schemas.microsoft.com/office/drawing/2014/main" id="{277D73B3-78F0-4BB0-BDA8-16B377AF1BF1}"/>
              </a:ext>
            </a:extLst>
          </p:cNvPr>
          <p:cNvSpPr txBox="1">
            <a:spLocks/>
          </p:cNvSpPr>
          <p:nvPr/>
        </p:nvSpPr>
        <p:spPr>
          <a:xfrm>
            <a:off x="489858" y="631370"/>
            <a:ext cx="5334000" cy="4572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t">
            <a:normAutofit/>
          </a:bodyPr>
          <a:lstStyle>
            <a:lvl1pPr marL="0" marR="0" indent="0" algn="l" defTabSz="914400" latinLnBrk="0">
              <a:lnSpc>
                <a:spcPct val="100000"/>
              </a:lnSpc>
              <a:spcBef>
                <a:spcPts val="0"/>
              </a:spcBef>
              <a:spcAft>
                <a:spcPts val="0"/>
              </a:spcAft>
              <a:buClrTx/>
              <a:buSzTx/>
              <a:buFontTx/>
              <a:buNone/>
              <a:tabLst/>
              <a:defRPr sz="3000" b="1" i="0" u="none" strike="noStrike" cap="none" spc="0" baseline="0">
                <a:ln>
                  <a:noFill/>
                </a:ln>
                <a:solidFill>
                  <a:srgbClr val="782327"/>
                </a:solidFill>
                <a:effectLst>
                  <a:outerShdw blurRad="50800" dist="38100" dir="2700000" rotWithShape="0">
                    <a:srgbClr val="000000">
                      <a:alpha val="40000"/>
                    </a:srgbClr>
                  </a:outerShdw>
                </a:effectLst>
                <a:uFillTx/>
                <a:latin typeface="Arial"/>
                <a:ea typeface="Arial"/>
                <a:cs typeface="Arial"/>
                <a:sym typeface="Arial"/>
              </a:defRPr>
            </a:lvl1pPr>
            <a:lvl2pPr marL="0" marR="0" indent="0" algn="l" defTabSz="914400" latinLnBrk="0">
              <a:lnSpc>
                <a:spcPct val="100000"/>
              </a:lnSpc>
              <a:spcBef>
                <a:spcPts val="0"/>
              </a:spcBef>
              <a:spcAft>
                <a:spcPts val="0"/>
              </a:spcAft>
              <a:buClrTx/>
              <a:buSzTx/>
              <a:buFontTx/>
              <a:buNone/>
              <a:tabLst/>
              <a:defRPr sz="4600" b="0" i="0" u="none" strike="noStrike" cap="none" spc="-100" baseline="0">
                <a:ln>
                  <a:noFill/>
                </a:ln>
                <a:solidFill>
                  <a:srgbClr val="000000"/>
                </a:solidFill>
                <a:effectLst>
                  <a:outerShdw blurRad="50800" dist="38100" dir="2700000" rotWithShape="0">
                    <a:srgbClr val="000000">
                      <a:alpha val="40000"/>
                    </a:srgbClr>
                  </a:outerShdw>
                </a:effectLst>
                <a:uFillTx/>
                <a:latin typeface="Arial"/>
                <a:ea typeface="Arial"/>
                <a:cs typeface="Arial"/>
                <a:sym typeface="Arial"/>
              </a:defRPr>
            </a:lvl2pPr>
            <a:lvl3pPr marL="0" marR="0" indent="0" algn="l" defTabSz="914400" latinLnBrk="0">
              <a:lnSpc>
                <a:spcPct val="100000"/>
              </a:lnSpc>
              <a:spcBef>
                <a:spcPts val="0"/>
              </a:spcBef>
              <a:spcAft>
                <a:spcPts val="0"/>
              </a:spcAft>
              <a:buClrTx/>
              <a:buSzTx/>
              <a:buFontTx/>
              <a:buNone/>
              <a:tabLst/>
              <a:defRPr sz="4600" b="0" i="0" u="none" strike="noStrike" cap="none" spc="-100" baseline="0">
                <a:ln>
                  <a:noFill/>
                </a:ln>
                <a:solidFill>
                  <a:srgbClr val="000000"/>
                </a:solidFill>
                <a:effectLst>
                  <a:outerShdw blurRad="50800" dist="38100" dir="2700000" rotWithShape="0">
                    <a:srgbClr val="000000">
                      <a:alpha val="40000"/>
                    </a:srgbClr>
                  </a:outerShdw>
                </a:effectLst>
                <a:uFillTx/>
                <a:latin typeface="Arial"/>
                <a:ea typeface="Arial"/>
                <a:cs typeface="Arial"/>
                <a:sym typeface="Arial"/>
              </a:defRPr>
            </a:lvl3pPr>
            <a:lvl4pPr marL="0" marR="0" indent="0" algn="l" defTabSz="914400" latinLnBrk="0">
              <a:lnSpc>
                <a:spcPct val="100000"/>
              </a:lnSpc>
              <a:spcBef>
                <a:spcPts val="0"/>
              </a:spcBef>
              <a:spcAft>
                <a:spcPts val="0"/>
              </a:spcAft>
              <a:buClrTx/>
              <a:buSzTx/>
              <a:buFontTx/>
              <a:buNone/>
              <a:tabLst/>
              <a:defRPr sz="4600" b="0" i="0" u="none" strike="noStrike" cap="none" spc="-100" baseline="0">
                <a:ln>
                  <a:noFill/>
                </a:ln>
                <a:solidFill>
                  <a:srgbClr val="000000"/>
                </a:solidFill>
                <a:effectLst>
                  <a:outerShdw blurRad="50800" dist="38100" dir="2700000" rotWithShape="0">
                    <a:srgbClr val="000000">
                      <a:alpha val="40000"/>
                    </a:srgbClr>
                  </a:outerShdw>
                </a:effectLst>
                <a:uFillTx/>
                <a:latin typeface="Arial"/>
                <a:ea typeface="Arial"/>
                <a:cs typeface="Arial"/>
                <a:sym typeface="Arial"/>
              </a:defRPr>
            </a:lvl4pPr>
            <a:lvl5pPr marL="0" marR="0" indent="0" algn="l" defTabSz="914400" latinLnBrk="0">
              <a:lnSpc>
                <a:spcPct val="100000"/>
              </a:lnSpc>
              <a:spcBef>
                <a:spcPts val="0"/>
              </a:spcBef>
              <a:spcAft>
                <a:spcPts val="0"/>
              </a:spcAft>
              <a:buClrTx/>
              <a:buSzTx/>
              <a:buFontTx/>
              <a:buNone/>
              <a:tabLst/>
              <a:defRPr sz="4600" b="0" i="0" u="none" strike="noStrike" cap="none" spc="-100" baseline="0">
                <a:ln>
                  <a:noFill/>
                </a:ln>
                <a:solidFill>
                  <a:srgbClr val="000000"/>
                </a:solidFill>
                <a:effectLst>
                  <a:outerShdw blurRad="50800" dist="38100" dir="2700000" rotWithShape="0">
                    <a:srgbClr val="000000">
                      <a:alpha val="40000"/>
                    </a:srgbClr>
                  </a:outerShdw>
                </a:effectLst>
                <a:uFillTx/>
                <a:latin typeface="Arial"/>
                <a:ea typeface="Arial"/>
                <a:cs typeface="Arial"/>
                <a:sym typeface="Arial"/>
              </a:defRPr>
            </a:lvl5pPr>
            <a:lvl6pPr marL="0" marR="0" indent="0" algn="l" defTabSz="914400" latinLnBrk="0">
              <a:lnSpc>
                <a:spcPct val="100000"/>
              </a:lnSpc>
              <a:spcBef>
                <a:spcPts val="0"/>
              </a:spcBef>
              <a:spcAft>
                <a:spcPts val="0"/>
              </a:spcAft>
              <a:buClrTx/>
              <a:buSzTx/>
              <a:buFontTx/>
              <a:buNone/>
              <a:tabLst/>
              <a:defRPr sz="4600" b="0" i="0" u="none" strike="noStrike" cap="none" spc="-100" baseline="0">
                <a:ln>
                  <a:noFill/>
                </a:ln>
                <a:solidFill>
                  <a:srgbClr val="000000"/>
                </a:solidFill>
                <a:effectLst>
                  <a:outerShdw blurRad="50800" dist="38100" dir="2700000" rotWithShape="0">
                    <a:srgbClr val="000000">
                      <a:alpha val="40000"/>
                    </a:srgbClr>
                  </a:outerShdw>
                </a:effectLst>
                <a:uFillTx/>
                <a:latin typeface="Arial"/>
                <a:ea typeface="Arial"/>
                <a:cs typeface="Arial"/>
                <a:sym typeface="Arial"/>
              </a:defRPr>
            </a:lvl6pPr>
            <a:lvl7pPr marL="0" marR="0" indent="0" algn="l" defTabSz="914400" latinLnBrk="0">
              <a:lnSpc>
                <a:spcPct val="100000"/>
              </a:lnSpc>
              <a:spcBef>
                <a:spcPts val="0"/>
              </a:spcBef>
              <a:spcAft>
                <a:spcPts val="0"/>
              </a:spcAft>
              <a:buClrTx/>
              <a:buSzTx/>
              <a:buFontTx/>
              <a:buNone/>
              <a:tabLst/>
              <a:defRPr sz="4600" b="0" i="0" u="none" strike="noStrike" cap="none" spc="-100" baseline="0">
                <a:ln>
                  <a:noFill/>
                </a:ln>
                <a:solidFill>
                  <a:srgbClr val="000000"/>
                </a:solidFill>
                <a:effectLst>
                  <a:outerShdw blurRad="50800" dist="38100" dir="2700000" rotWithShape="0">
                    <a:srgbClr val="000000">
                      <a:alpha val="40000"/>
                    </a:srgbClr>
                  </a:outerShdw>
                </a:effectLst>
                <a:uFillTx/>
                <a:latin typeface="Arial"/>
                <a:ea typeface="Arial"/>
                <a:cs typeface="Arial"/>
                <a:sym typeface="Arial"/>
              </a:defRPr>
            </a:lvl7pPr>
            <a:lvl8pPr marL="0" marR="0" indent="0" algn="l" defTabSz="914400" latinLnBrk="0">
              <a:lnSpc>
                <a:spcPct val="100000"/>
              </a:lnSpc>
              <a:spcBef>
                <a:spcPts val="0"/>
              </a:spcBef>
              <a:spcAft>
                <a:spcPts val="0"/>
              </a:spcAft>
              <a:buClrTx/>
              <a:buSzTx/>
              <a:buFontTx/>
              <a:buNone/>
              <a:tabLst/>
              <a:defRPr sz="4600" b="0" i="0" u="none" strike="noStrike" cap="none" spc="-100" baseline="0">
                <a:ln>
                  <a:noFill/>
                </a:ln>
                <a:solidFill>
                  <a:srgbClr val="000000"/>
                </a:solidFill>
                <a:effectLst>
                  <a:outerShdw blurRad="50800" dist="38100" dir="2700000" rotWithShape="0">
                    <a:srgbClr val="000000">
                      <a:alpha val="40000"/>
                    </a:srgbClr>
                  </a:outerShdw>
                </a:effectLst>
                <a:uFillTx/>
                <a:latin typeface="Arial"/>
                <a:ea typeface="Arial"/>
                <a:cs typeface="Arial"/>
                <a:sym typeface="Arial"/>
              </a:defRPr>
            </a:lvl8pPr>
            <a:lvl9pPr marL="0" marR="0" indent="0" algn="l" defTabSz="914400" latinLnBrk="0">
              <a:lnSpc>
                <a:spcPct val="100000"/>
              </a:lnSpc>
              <a:spcBef>
                <a:spcPts val="0"/>
              </a:spcBef>
              <a:spcAft>
                <a:spcPts val="0"/>
              </a:spcAft>
              <a:buClrTx/>
              <a:buSzTx/>
              <a:buFontTx/>
              <a:buNone/>
              <a:tabLst/>
              <a:defRPr sz="4600" b="0" i="0" u="none" strike="noStrike" cap="none" spc="-100" baseline="0">
                <a:ln>
                  <a:noFill/>
                </a:ln>
                <a:solidFill>
                  <a:srgbClr val="000000"/>
                </a:solidFill>
                <a:effectLst>
                  <a:outerShdw blurRad="50800" dist="38100" dir="2700000" rotWithShape="0">
                    <a:srgbClr val="000000">
                      <a:alpha val="40000"/>
                    </a:srgbClr>
                  </a:outerShdw>
                </a:effectLst>
                <a:uFillTx/>
                <a:latin typeface="Arial"/>
                <a:ea typeface="Arial"/>
                <a:cs typeface="Arial"/>
                <a:sym typeface="Arial"/>
              </a:defRPr>
            </a:lvl9pPr>
          </a:lstStyle>
          <a:p>
            <a:pPr hangingPunct="1">
              <a:defRPr>
                <a:effectLst/>
              </a:defRPr>
            </a:pPr>
            <a:r>
              <a:rPr lang="en-US" sz="2800" dirty="0">
                <a:effectLst/>
              </a:rPr>
              <a:t>Job Description and Skills</a:t>
            </a: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p:nvPr/>
        </p:nvSpPr>
        <p:spPr>
          <a:xfrm>
            <a:off x="350321" y="1396064"/>
            <a:ext cx="8211788" cy="633404"/>
          </a:xfrm>
          <a:prstGeom prst="rect">
            <a:avLst/>
          </a:prstGeom>
          <a:ln w="12700">
            <a:miter lim="400000"/>
          </a:ln>
          <a:extLst>
            <a:ext uri="{C572A759-6A51-4108-AA02-DFA0A04FC94B}">
              <ma14:wrappingTextBoxFlag xmlns="" xmlns:ma14="http://schemas.microsoft.com/office/mac/drawingml/2011/main" val="1"/>
            </a:ext>
          </a:extLst>
        </p:spPr>
        <p:txBody>
          <a:bodyPr lIns="91424" tIns="91424" rIns="91424" bIns="91424">
            <a:normAutofit/>
          </a:bodyPr>
          <a:lstStyle/>
          <a:p>
            <a:pPr>
              <a:defRPr sz="1600"/>
            </a:pPr>
            <a:endParaRPr/>
          </a:p>
        </p:txBody>
      </p:sp>
      <p:sp>
        <p:nvSpPr>
          <p:cNvPr id="151" name="Shape 151"/>
          <p:cNvSpPr/>
          <p:nvPr/>
        </p:nvSpPr>
        <p:spPr>
          <a:xfrm>
            <a:off x="470064" y="633202"/>
            <a:ext cx="7726880" cy="8255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lvl1pPr>
              <a:defRPr sz="3000" b="1">
                <a:solidFill>
                  <a:srgbClr val="782327"/>
                </a:solidFill>
              </a:defRPr>
            </a:lvl1pPr>
          </a:lstStyle>
          <a:p>
            <a:r>
              <a:rPr lang="en-US" sz="2800" dirty="0"/>
              <a:t>Find the Right Place For You</a:t>
            </a:r>
            <a:endParaRPr sz="2800" dirty="0"/>
          </a:p>
        </p:txBody>
      </p:sp>
      <p:sp>
        <p:nvSpPr>
          <p:cNvPr id="5" name="Shape 297"/>
          <p:cNvSpPr>
            <a:spLocks noGrp="1"/>
          </p:cNvSpPr>
          <p:nvPr>
            <p:ph type="body" idx="1"/>
          </p:nvPr>
        </p:nvSpPr>
        <p:spPr>
          <a:xfrm>
            <a:off x="485468" y="1591346"/>
            <a:ext cx="8448372" cy="4551531"/>
          </a:xfrm>
          <a:prstGeom prst="rect">
            <a:avLst/>
          </a:prstGeom>
        </p:spPr>
        <p:txBody>
          <a:bodyPr>
            <a:normAutofit/>
          </a:bodyPr>
          <a:lstStyle/>
          <a:p>
            <a:pPr>
              <a:lnSpc>
                <a:spcPct val="90000"/>
              </a:lnSpc>
              <a:defRPr>
                <a:solidFill>
                  <a:srgbClr val="000000"/>
                </a:solidFill>
              </a:defRPr>
            </a:pPr>
            <a:r>
              <a:rPr lang="en-US" dirty="0">
                <a:effectLst/>
              </a:rPr>
              <a:t>Think about what kind of position you want.</a:t>
            </a:r>
          </a:p>
          <a:p>
            <a:pPr lvl="1">
              <a:lnSpc>
                <a:spcPct val="90000"/>
              </a:lnSpc>
              <a:defRPr>
                <a:solidFill>
                  <a:srgbClr val="000000"/>
                </a:solidFill>
              </a:defRPr>
            </a:pPr>
            <a:r>
              <a:rPr lang="en-US" dirty="0">
                <a:effectLst/>
              </a:rPr>
              <a:t>If you want to run a large biomedical lab, you may not be happy in a mostly teaching position and vice versa.</a:t>
            </a:r>
            <a:endParaRPr dirty="0">
              <a:effectLst/>
            </a:endParaRPr>
          </a:p>
          <a:p>
            <a:pPr marL="754380" lvl="1" indent="-342900">
              <a:lnSpc>
                <a:spcPct val="90000"/>
              </a:lnSpc>
              <a:spcBef>
                <a:spcPts val="400"/>
              </a:spcBef>
              <a:buClr>
                <a:srgbClr val="4D4D4D"/>
              </a:buClr>
              <a:defRPr sz="2000">
                <a:solidFill>
                  <a:srgbClr val="000000"/>
                </a:solidFill>
              </a:defRPr>
            </a:pPr>
            <a:endParaRPr dirty="0">
              <a:effectLst/>
            </a:endParaRPr>
          </a:p>
          <a:p>
            <a:pPr>
              <a:lnSpc>
                <a:spcPct val="90000"/>
              </a:lnSpc>
              <a:defRPr>
                <a:solidFill>
                  <a:srgbClr val="000000"/>
                </a:solidFill>
              </a:defRPr>
            </a:pPr>
            <a:r>
              <a:rPr lang="en-US" dirty="0">
                <a:effectLst/>
              </a:rPr>
              <a:t>Academic hiring is seasonal. Start looking for ads to come out August to December</a:t>
            </a:r>
          </a:p>
          <a:p>
            <a:pPr>
              <a:lnSpc>
                <a:spcPct val="90000"/>
              </a:lnSpc>
              <a:defRPr>
                <a:solidFill>
                  <a:srgbClr val="000000"/>
                </a:solidFill>
              </a:defRPr>
            </a:pPr>
            <a:endParaRPr lang="en-US" dirty="0">
              <a:effectLst/>
            </a:endParaRPr>
          </a:p>
          <a:p>
            <a:pPr>
              <a:lnSpc>
                <a:spcPct val="90000"/>
              </a:lnSpc>
              <a:defRPr>
                <a:solidFill>
                  <a:srgbClr val="000000"/>
                </a:solidFill>
              </a:defRPr>
            </a:pPr>
            <a:r>
              <a:rPr dirty="0">
                <a:effectLst/>
              </a:rPr>
              <a:t>Departments </a:t>
            </a:r>
            <a:r>
              <a:rPr lang="en-US" dirty="0">
                <a:effectLst/>
              </a:rPr>
              <a:t>may be looking for a specific profile or the right </a:t>
            </a:r>
            <a:r>
              <a:rPr dirty="0">
                <a:effectLst/>
              </a:rPr>
              <a:t>“fit” </a:t>
            </a:r>
            <a:r>
              <a:rPr lang="en-US" dirty="0">
                <a:effectLst/>
              </a:rPr>
              <a:t>in the existing group</a:t>
            </a:r>
          </a:p>
          <a:p>
            <a:pPr lvl="1">
              <a:lnSpc>
                <a:spcPct val="90000"/>
              </a:lnSpc>
              <a:defRPr>
                <a:solidFill>
                  <a:srgbClr val="000000"/>
                </a:solidFill>
              </a:defRPr>
            </a:pPr>
            <a:r>
              <a:rPr lang="en-US" dirty="0">
                <a:effectLst/>
              </a:rPr>
              <a:t>Look up the faculty list in the department and school</a:t>
            </a:r>
          </a:p>
          <a:p>
            <a:pPr lvl="1">
              <a:lnSpc>
                <a:spcPct val="90000"/>
              </a:lnSpc>
              <a:defRPr>
                <a:solidFill>
                  <a:srgbClr val="000000"/>
                </a:solidFill>
              </a:defRPr>
            </a:pPr>
            <a:r>
              <a:rPr lang="en-US" dirty="0">
                <a:effectLst/>
              </a:rPr>
              <a:t>Look up their publication records and NIH funding rates (NIH </a:t>
            </a:r>
            <a:r>
              <a:rPr lang="en-US" dirty="0" err="1">
                <a:effectLst/>
              </a:rPr>
              <a:t>RePORTER</a:t>
            </a:r>
            <a:r>
              <a:rPr lang="en-US" dirty="0">
                <a:effectLst/>
              </a:rPr>
              <a:t>)</a:t>
            </a:r>
          </a:p>
          <a:p>
            <a:pPr lvl="1">
              <a:lnSpc>
                <a:spcPct val="90000"/>
              </a:lnSpc>
              <a:defRPr>
                <a:solidFill>
                  <a:srgbClr val="000000"/>
                </a:solidFill>
              </a:defRPr>
            </a:pPr>
            <a:r>
              <a:rPr lang="en-US" dirty="0">
                <a:effectLst/>
              </a:rPr>
              <a:t>Look up the website for their graduate program and their class offerings</a:t>
            </a:r>
            <a:endParaRPr dirty="0">
              <a:effectLst/>
            </a:endParaRPr>
          </a:p>
          <a:p>
            <a:pPr>
              <a:lnSpc>
                <a:spcPct val="90000"/>
              </a:lnSpc>
              <a:defRPr>
                <a:solidFill>
                  <a:srgbClr val="000000"/>
                </a:solidFill>
              </a:defRPr>
            </a:pPr>
            <a:endParaRPr dirty="0">
              <a:effectLst/>
            </a:endParaRPr>
          </a:p>
          <a:p>
            <a:pPr>
              <a:lnSpc>
                <a:spcPct val="90000"/>
              </a:lnSpc>
              <a:defRPr>
                <a:solidFill>
                  <a:srgbClr val="000000"/>
                </a:solidFill>
              </a:defRPr>
            </a:pPr>
            <a:r>
              <a:rPr lang="en-US" dirty="0">
                <a:effectLst/>
              </a:rPr>
              <a:t>If you are not sure, this is your chance to explore different options, but you’ll need to do your homework to tailor applications</a:t>
            </a:r>
            <a:endParaRPr dirty="0">
              <a:effectLst/>
            </a:endParaRPr>
          </a:p>
        </p:txBody>
      </p:sp>
    </p:spTree>
    <p:extLst>
      <p:ext uri="{BB962C8B-B14F-4D97-AF65-F5344CB8AC3E}">
        <p14:creationId xmlns:p14="http://schemas.microsoft.com/office/powerpoint/2010/main" val="1834652658"/>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p:nvPr/>
        </p:nvSpPr>
        <p:spPr>
          <a:xfrm>
            <a:off x="350321" y="1396064"/>
            <a:ext cx="8211788" cy="633404"/>
          </a:xfrm>
          <a:prstGeom prst="rect">
            <a:avLst/>
          </a:prstGeom>
          <a:ln w="12700">
            <a:miter lim="400000"/>
          </a:ln>
          <a:extLst>
            <a:ext uri="{C572A759-6A51-4108-AA02-DFA0A04FC94B}">
              <ma14:wrappingTextBoxFlag xmlns="" xmlns:ma14="http://schemas.microsoft.com/office/mac/drawingml/2011/main" val="1"/>
            </a:ext>
          </a:extLst>
        </p:spPr>
        <p:txBody>
          <a:bodyPr lIns="91424" tIns="91424" rIns="91424" bIns="91424">
            <a:normAutofit/>
          </a:bodyPr>
          <a:lstStyle/>
          <a:p>
            <a:pPr>
              <a:defRPr sz="1600"/>
            </a:pPr>
            <a:endParaRPr/>
          </a:p>
        </p:txBody>
      </p:sp>
      <p:sp>
        <p:nvSpPr>
          <p:cNvPr id="151" name="Shape 151"/>
          <p:cNvSpPr/>
          <p:nvPr/>
        </p:nvSpPr>
        <p:spPr>
          <a:xfrm>
            <a:off x="470065" y="597080"/>
            <a:ext cx="7726880" cy="480289"/>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lvl1pPr>
              <a:defRPr sz="3000" b="1">
                <a:solidFill>
                  <a:srgbClr val="782327"/>
                </a:solidFill>
              </a:defRPr>
            </a:lvl1pPr>
          </a:lstStyle>
          <a:p>
            <a:r>
              <a:rPr lang="en-US" sz="2800" dirty="0"/>
              <a:t>Know What You Can Take With You</a:t>
            </a:r>
            <a:endParaRPr sz="2800" dirty="0"/>
          </a:p>
        </p:txBody>
      </p:sp>
      <p:sp>
        <p:nvSpPr>
          <p:cNvPr id="4" name="TextBox 3"/>
          <p:cNvSpPr txBox="1"/>
          <p:nvPr/>
        </p:nvSpPr>
        <p:spPr>
          <a:xfrm>
            <a:off x="484702" y="1568525"/>
            <a:ext cx="8660382" cy="40010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lang="en-US" sz="2000" dirty="0"/>
              <a:t>Before you go on the job market ask for a meeting to discuss your transition</a:t>
            </a:r>
          </a:p>
          <a:p>
            <a:endParaRPr lang="en-US" dirty="0"/>
          </a:p>
          <a:p>
            <a:pPr marL="285750" lvl="1" indent="-285750">
              <a:buFont typeface="Arial" charset="0"/>
              <a:buChar char="•"/>
            </a:pPr>
            <a:r>
              <a:rPr lang="en-US" dirty="0"/>
              <a:t>Define with your advisor what you can take with you</a:t>
            </a:r>
          </a:p>
          <a:p>
            <a:pPr marL="285750" lvl="8" indent="-285750">
              <a:buFont typeface="Wingdings" charset="2"/>
              <a:buChar char="ü"/>
            </a:pPr>
            <a:r>
              <a:rPr lang="en-US" dirty="0"/>
              <a:t>Do they agree not to work on the same projects?</a:t>
            </a:r>
          </a:p>
          <a:p>
            <a:pPr marL="285750" lvl="5" indent="-285750">
              <a:buFont typeface="Wingdings" charset="2"/>
              <a:buChar char="ü"/>
            </a:pPr>
            <a:r>
              <a:rPr lang="en-US" dirty="0"/>
              <a:t>Do you have joint grants you can take?</a:t>
            </a:r>
          </a:p>
          <a:p>
            <a:pPr marL="285750" lvl="5" indent="-285750">
              <a:buFont typeface="Wingdings" charset="2"/>
              <a:buChar char="ü"/>
            </a:pPr>
            <a:r>
              <a:rPr lang="en-US" dirty="0"/>
              <a:t>At what point will they remove their name from your papers?</a:t>
            </a:r>
          </a:p>
          <a:p>
            <a:pPr marL="285750" lvl="5" indent="-285750">
              <a:buFont typeface="Arial" charset="0"/>
              <a:buChar char="•"/>
            </a:pPr>
            <a:endParaRPr lang="en-US" dirty="0"/>
          </a:p>
          <a:p>
            <a:pPr lvl="5" indent="0"/>
            <a:r>
              <a:rPr lang="en-US" sz="2000" dirty="0"/>
              <a:t>Be open, honest and direct. Think of the best possible win-win situation.</a:t>
            </a:r>
          </a:p>
          <a:p>
            <a:pPr marL="285750" lvl="5" indent="-285750">
              <a:buFont typeface="Arial" charset="0"/>
              <a:buChar char="•"/>
            </a:pPr>
            <a:endParaRPr lang="en-US" dirty="0"/>
          </a:p>
          <a:p>
            <a:pPr marL="285750" lvl="5" indent="-285750">
              <a:buFont typeface="Arial" charset="0"/>
              <a:buChar char="•"/>
            </a:pPr>
            <a:r>
              <a:rPr lang="en-US" dirty="0"/>
              <a:t>What if they say NO?</a:t>
            </a:r>
          </a:p>
          <a:p>
            <a:pPr marL="285750" lvl="8" indent="-285750">
              <a:buFont typeface="Wingdings" charset="2"/>
              <a:buChar char="ü"/>
            </a:pPr>
            <a:r>
              <a:rPr lang="en-US" dirty="0"/>
              <a:t>Can you reach a compromise?</a:t>
            </a:r>
          </a:p>
          <a:p>
            <a:pPr marL="285750" lvl="7" indent="-285750">
              <a:buFont typeface="Wingdings" charset="2"/>
              <a:buChar char="ü"/>
            </a:pPr>
            <a:r>
              <a:rPr lang="en-US" dirty="0"/>
              <a:t>Can you develop an alternative plan?</a:t>
            </a:r>
          </a:p>
          <a:p>
            <a:pPr marL="285750" lvl="7" indent="-285750">
              <a:buFont typeface="Wingdings" charset="2"/>
              <a:buChar char="ü"/>
            </a:pPr>
            <a:r>
              <a:rPr lang="en-US" dirty="0"/>
              <a:t>What would you need to compete if necessary?</a:t>
            </a: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Arial"/>
              <a:ea typeface="Arial"/>
              <a:cs typeface="Arial"/>
              <a:sym typeface="Arial"/>
            </a:endParaRPr>
          </a:p>
        </p:txBody>
      </p:sp>
    </p:spTree>
    <p:extLst>
      <p:ext uri="{BB962C8B-B14F-4D97-AF65-F5344CB8AC3E}">
        <p14:creationId xmlns:p14="http://schemas.microsoft.com/office/powerpoint/2010/main" val="2042131076"/>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p:nvPr/>
        </p:nvSpPr>
        <p:spPr>
          <a:xfrm>
            <a:off x="350321" y="1396064"/>
            <a:ext cx="8211788" cy="633404"/>
          </a:xfrm>
          <a:prstGeom prst="rect">
            <a:avLst/>
          </a:prstGeom>
          <a:ln w="12700">
            <a:miter lim="400000"/>
          </a:ln>
          <a:extLst>
            <a:ext uri="{C572A759-6A51-4108-AA02-DFA0A04FC94B}">
              <ma14:wrappingTextBoxFlag xmlns="" xmlns:ma14="http://schemas.microsoft.com/office/mac/drawingml/2011/main" val="1"/>
            </a:ext>
          </a:extLst>
        </p:spPr>
        <p:txBody>
          <a:bodyPr lIns="91424" tIns="91424" rIns="91424" bIns="91424">
            <a:normAutofit/>
          </a:bodyPr>
          <a:lstStyle/>
          <a:p>
            <a:pPr>
              <a:defRPr sz="1600"/>
            </a:pPr>
            <a:endParaRPr/>
          </a:p>
        </p:txBody>
      </p:sp>
      <p:sp>
        <p:nvSpPr>
          <p:cNvPr id="151" name="Shape 151"/>
          <p:cNvSpPr/>
          <p:nvPr/>
        </p:nvSpPr>
        <p:spPr>
          <a:xfrm>
            <a:off x="480948" y="631372"/>
            <a:ext cx="7726880" cy="436746"/>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Autofit/>
          </a:bodyPr>
          <a:lstStyle>
            <a:lvl1pPr>
              <a:defRPr sz="3000" b="1">
                <a:solidFill>
                  <a:srgbClr val="782327"/>
                </a:solidFill>
              </a:defRPr>
            </a:lvl1pPr>
          </a:lstStyle>
          <a:p>
            <a:r>
              <a:rPr lang="en-US" sz="2800" dirty="0"/>
              <a:t>The Academic Application Package</a:t>
            </a:r>
            <a:endParaRPr sz="2800" dirty="0"/>
          </a:p>
        </p:txBody>
      </p:sp>
      <p:sp>
        <p:nvSpPr>
          <p:cNvPr id="2" name="TextBox 1"/>
          <p:cNvSpPr txBox="1"/>
          <p:nvPr/>
        </p:nvSpPr>
        <p:spPr>
          <a:xfrm>
            <a:off x="475961" y="1553908"/>
            <a:ext cx="8374542" cy="40934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rgbClr val="000000"/>
                </a:solidFill>
                <a:effectLst/>
                <a:uFillTx/>
                <a:latin typeface="Arial"/>
                <a:ea typeface="Arial"/>
                <a:cs typeface="Arial"/>
                <a:sym typeface="Arial"/>
              </a:rPr>
              <a:t>The application materials</a:t>
            </a:r>
            <a:r>
              <a:rPr kumimoji="0" lang="en-US" sz="2000" b="0" i="0" u="none" strike="noStrike" cap="none" spc="0" normalizeH="0" dirty="0">
                <a:ln>
                  <a:noFill/>
                </a:ln>
                <a:solidFill>
                  <a:srgbClr val="000000"/>
                </a:solidFill>
                <a:effectLst/>
                <a:uFillTx/>
                <a:latin typeface="Arial"/>
                <a:ea typeface="Arial"/>
                <a:cs typeface="Arial"/>
                <a:sym typeface="Arial"/>
              </a:rPr>
              <a:t> vary depending on the </a:t>
            </a:r>
            <a:r>
              <a:rPr lang="en-US" sz="2000" dirty="0"/>
              <a:t>type </a:t>
            </a:r>
            <a:r>
              <a:rPr kumimoji="0" lang="en-US" sz="2000" b="0" i="0" u="none" strike="noStrike" cap="none" spc="0" normalizeH="0" dirty="0">
                <a:ln>
                  <a:noFill/>
                </a:ln>
                <a:solidFill>
                  <a:srgbClr val="000000"/>
                </a:solidFill>
                <a:effectLst/>
                <a:uFillTx/>
                <a:latin typeface="Arial"/>
                <a:ea typeface="Arial"/>
                <a:cs typeface="Arial"/>
                <a:sym typeface="Arial"/>
              </a:rPr>
              <a:t>of school and department. Pay close attention to the ad!</a:t>
            </a:r>
          </a:p>
          <a:p>
            <a:pPr marL="0" marR="0" indent="0" algn="l" defTabSz="914400" rtl="0" fontAlgn="auto" latinLnBrk="0" hangingPunct="0">
              <a:lnSpc>
                <a:spcPct val="100000"/>
              </a:lnSpc>
              <a:spcBef>
                <a:spcPts val="0"/>
              </a:spcBef>
              <a:spcAft>
                <a:spcPts val="0"/>
              </a:spcAft>
              <a:buClrTx/>
              <a:buSzTx/>
              <a:buFontTx/>
              <a:buNone/>
              <a:tabLst/>
            </a:pPr>
            <a:endParaRPr lang="en-US" sz="2000" baseline="0" dirty="0"/>
          </a:p>
          <a:p>
            <a:pPr marL="342900" marR="0" indent="-342900" algn="l" defTabSz="914400" rtl="0" fontAlgn="auto" latinLnBrk="0" hangingPunct="0">
              <a:lnSpc>
                <a:spcPct val="100000"/>
              </a:lnSpc>
              <a:spcBef>
                <a:spcPts val="0"/>
              </a:spcBef>
              <a:spcAft>
                <a:spcPts val="0"/>
              </a:spcAft>
              <a:buClrTx/>
              <a:buSzTx/>
              <a:buFont typeface="Arial"/>
              <a:buChar char="•"/>
              <a:tabLst/>
            </a:pPr>
            <a:r>
              <a:rPr kumimoji="0" lang="en-US" sz="2000" b="0" i="0" u="none" strike="noStrike" cap="none" spc="0" normalizeH="0" dirty="0">
                <a:ln>
                  <a:noFill/>
                </a:ln>
                <a:solidFill>
                  <a:srgbClr val="000000"/>
                </a:solidFill>
                <a:effectLst/>
                <a:uFillTx/>
                <a:latin typeface="Arial"/>
                <a:ea typeface="Arial"/>
                <a:cs typeface="Arial"/>
                <a:sym typeface="Arial"/>
              </a:rPr>
              <a:t>Liberal arts college: CV, research statement, </a:t>
            </a:r>
            <a:r>
              <a:rPr kumimoji="0" lang="en-US" sz="2000" b="0" i="0" u="sng" strike="noStrike" cap="none" spc="0" normalizeH="0" dirty="0">
                <a:ln>
                  <a:noFill/>
                </a:ln>
                <a:solidFill>
                  <a:srgbClr val="000000"/>
                </a:solidFill>
                <a:effectLst/>
                <a:uFillTx/>
                <a:latin typeface="Arial"/>
                <a:ea typeface="Arial"/>
                <a:cs typeface="Arial"/>
                <a:sym typeface="Arial"/>
              </a:rPr>
              <a:t>teaching statement</a:t>
            </a:r>
            <a:r>
              <a:rPr kumimoji="0" lang="en-US" sz="2000" b="0" i="0" u="none" strike="noStrike" cap="none" spc="0" normalizeH="0" dirty="0">
                <a:ln>
                  <a:noFill/>
                </a:ln>
                <a:solidFill>
                  <a:srgbClr val="000000"/>
                </a:solidFill>
                <a:effectLst/>
                <a:uFillTx/>
                <a:latin typeface="Arial"/>
                <a:ea typeface="Arial"/>
                <a:cs typeface="Arial"/>
                <a:sym typeface="Arial"/>
              </a:rPr>
              <a:t>, 3 reference letters</a:t>
            </a:r>
          </a:p>
          <a:p>
            <a:pPr marL="342900" marR="0" indent="-342900" algn="l" defTabSz="914400" rtl="0" fontAlgn="auto" latinLnBrk="0" hangingPunct="0">
              <a:lnSpc>
                <a:spcPct val="100000"/>
              </a:lnSpc>
              <a:spcBef>
                <a:spcPts val="0"/>
              </a:spcBef>
              <a:spcAft>
                <a:spcPts val="0"/>
              </a:spcAft>
              <a:buClrTx/>
              <a:buSzTx/>
              <a:buFont typeface="Arial"/>
              <a:buChar char="•"/>
              <a:tabLst/>
            </a:pPr>
            <a:endParaRPr lang="en-US" sz="1000" baseline="0" dirty="0"/>
          </a:p>
          <a:p>
            <a:pPr marL="342900" marR="0" indent="-342900" algn="l" defTabSz="914400" rtl="0" fontAlgn="auto" latinLnBrk="0" hangingPunct="0">
              <a:lnSpc>
                <a:spcPct val="100000"/>
              </a:lnSpc>
              <a:spcBef>
                <a:spcPts val="0"/>
              </a:spcBef>
              <a:spcAft>
                <a:spcPts val="0"/>
              </a:spcAft>
              <a:buClrTx/>
              <a:buSzTx/>
              <a:buFont typeface="Arial"/>
              <a:buChar char="•"/>
              <a:tabLst/>
            </a:pPr>
            <a:r>
              <a:rPr kumimoji="0" lang="en-US" sz="2000" b="0" i="0" u="none" strike="noStrike" cap="none" spc="0" normalizeH="0" dirty="0">
                <a:ln>
                  <a:noFill/>
                </a:ln>
                <a:solidFill>
                  <a:srgbClr val="000000"/>
                </a:solidFill>
                <a:effectLst/>
                <a:uFillTx/>
                <a:latin typeface="Arial"/>
                <a:ea typeface="Arial"/>
                <a:cs typeface="Arial"/>
                <a:sym typeface="Arial"/>
              </a:rPr>
              <a:t>Research-intensive university</a:t>
            </a:r>
            <a:r>
              <a:rPr lang="en-US" sz="2000" dirty="0"/>
              <a:t>:</a:t>
            </a:r>
            <a:r>
              <a:rPr kumimoji="0" lang="en-US" sz="2000" b="0" i="0" u="none" strike="noStrike" cap="none" spc="0" normalizeH="0" dirty="0">
                <a:ln>
                  <a:noFill/>
                </a:ln>
                <a:solidFill>
                  <a:srgbClr val="000000"/>
                </a:solidFill>
                <a:effectLst/>
                <a:uFillTx/>
                <a:latin typeface="Arial"/>
                <a:ea typeface="Arial"/>
                <a:cs typeface="Arial"/>
                <a:sym typeface="Arial"/>
              </a:rPr>
              <a:t> CV, </a:t>
            </a:r>
            <a:r>
              <a:rPr kumimoji="0" lang="en-US" sz="2000" b="0" i="0" u="sng" strike="noStrike" cap="none" spc="0" normalizeH="0" dirty="0">
                <a:ln>
                  <a:noFill/>
                </a:ln>
                <a:solidFill>
                  <a:srgbClr val="000000"/>
                </a:solidFill>
                <a:effectLst/>
                <a:uFillTx/>
                <a:latin typeface="Arial"/>
                <a:ea typeface="Arial"/>
                <a:cs typeface="Arial"/>
                <a:sym typeface="Arial"/>
              </a:rPr>
              <a:t>research statement</a:t>
            </a:r>
            <a:r>
              <a:rPr kumimoji="0" lang="en-US" sz="2000" b="0" i="0" u="none" strike="noStrike" cap="none" spc="0" normalizeH="0" dirty="0">
                <a:ln>
                  <a:noFill/>
                </a:ln>
                <a:solidFill>
                  <a:srgbClr val="000000"/>
                </a:solidFill>
                <a:effectLst/>
                <a:uFillTx/>
                <a:latin typeface="Arial"/>
                <a:ea typeface="Arial"/>
                <a:cs typeface="Arial"/>
                <a:sym typeface="Arial"/>
              </a:rPr>
              <a:t>, teaching statement (not always), 3 reference letters</a:t>
            </a:r>
          </a:p>
          <a:p>
            <a:pPr marL="342900" marR="0" indent="-342900" algn="l" defTabSz="914400" rtl="0" fontAlgn="auto" latinLnBrk="0" hangingPunct="0">
              <a:lnSpc>
                <a:spcPct val="100000"/>
              </a:lnSpc>
              <a:spcBef>
                <a:spcPts val="0"/>
              </a:spcBef>
              <a:spcAft>
                <a:spcPts val="0"/>
              </a:spcAft>
              <a:buClrTx/>
              <a:buSzTx/>
              <a:buFont typeface="Arial"/>
              <a:buChar char="•"/>
              <a:tabLst/>
            </a:pPr>
            <a:endParaRPr lang="en-US" sz="1000" baseline="0" dirty="0"/>
          </a:p>
          <a:p>
            <a:pPr marL="342900" marR="0" indent="-342900" algn="l" defTabSz="914400" rtl="0" fontAlgn="auto" latinLnBrk="0" hangingPunct="0">
              <a:lnSpc>
                <a:spcPct val="100000"/>
              </a:lnSpc>
              <a:spcBef>
                <a:spcPts val="0"/>
              </a:spcBef>
              <a:spcAft>
                <a:spcPts val="0"/>
              </a:spcAft>
              <a:buClrTx/>
              <a:buSzTx/>
              <a:buFont typeface="Arial"/>
              <a:buChar char="•"/>
              <a:tabLst/>
            </a:pPr>
            <a:r>
              <a:rPr kumimoji="0" lang="en-US" sz="2000" b="0" i="0" u="none" strike="noStrike" cap="none" spc="0" normalizeH="0" baseline="0" dirty="0">
                <a:ln>
                  <a:noFill/>
                </a:ln>
                <a:solidFill>
                  <a:srgbClr val="000000"/>
                </a:solidFill>
                <a:effectLst/>
                <a:uFillTx/>
                <a:latin typeface="Arial"/>
                <a:ea typeface="Arial"/>
                <a:cs typeface="Arial"/>
                <a:sym typeface="Arial"/>
              </a:rPr>
              <a:t>Medical</a:t>
            </a:r>
            <a:r>
              <a:rPr kumimoji="0" lang="en-US" sz="2000" b="0" i="0" u="none" strike="noStrike" cap="none" spc="0" normalizeH="0" dirty="0">
                <a:ln>
                  <a:noFill/>
                </a:ln>
                <a:solidFill>
                  <a:srgbClr val="000000"/>
                </a:solidFill>
                <a:effectLst/>
                <a:uFillTx/>
                <a:latin typeface="Arial"/>
                <a:ea typeface="Arial"/>
                <a:cs typeface="Arial"/>
                <a:sym typeface="Arial"/>
              </a:rPr>
              <a:t> school or research institution: CV, </a:t>
            </a:r>
            <a:r>
              <a:rPr kumimoji="0" lang="en-US" sz="2000" b="0" i="0" u="sng" strike="noStrike" cap="none" spc="0" normalizeH="0" dirty="0">
                <a:ln>
                  <a:noFill/>
                </a:ln>
                <a:solidFill>
                  <a:srgbClr val="000000"/>
                </a:solidFill>
                <a:effectLst/>
                <a:uFillTx/>
                <a:latin typeface="Arial"/>
                <a:ea typeface="Arial"/>
                <a:cs typeface="Arial"/>
                <a:sym typeface="Arial"/>
              </a:rPr>
              <a:t>research statement</a:t>
            </a:r>
            <a:r>
              <a:rPr kumimoji="0" lang="en-US" sz="2000" b="0" i="0" u="none" strike="noStrike" cap="none" spc="0" normalizeH="0" dirty="0">
                <a:ln>
                  <a:noFill/>
                </a:ln>
                <a:solidFill>
                  <a:srgbClr val="000000"/>
                </a:solidFill>
                <a:effectLst/>
                <a:uFillTx/>
                <a:latin typeface="Arial"/>
                <a:ea typeface="Arial"/>
                <a:cs typeface="Arial"/>
                <a:sym typeface="Arial"/>
              </a:rPr>
              <a:t>, 3 reference letters</a:t>
            </a:r>
          </a:p>
          <a:p>
            <a:pPr marL="342900" marR="0" indent="-342900" algn="l" defTabSz="914400" rtl="0" fontAlgn="auto" latinLnBrk="0" hangingPunct="0">
              <a:lnSpc>
                <a:spcPct val="100000"/>
              </a:lnSpc>
              <a:spcBef>
                <a:spcPts val="0"/>
              </a:spcBef>
              <a:spcAft>
                <a:spcPts val="0"/>
              </a:spcAft>
              <a:buClrTx/>
              <a:buSzTx/>
              <a:buFont typeface="Arial"/>
              <a:buChar char="•"/>
              <a:tabLst/>
            </a:pPr>
            <a:endParaRPr lang="en-US" sz="2000" baseline="0" dirty="0"/>
          </a:p>
          <a:p>
            <a:r>
              <a:rPr lang="en-US" sz="2000" dirty="0"/>
              <a:t>Note: A publication list and/or a diversity statement may also be requested as part of your application</a:t>
            </a:r>
            <a:endParaRPr lang="en-US" sz="2000" b="0" i="0" u="none" strike="noStrike" cap="none" spc="0" baseline="0" dirty="0">
              <a:latin typeface="Arial"/>
              <a:ea typeface="Arial"/>
              <a:cs typeface="Arial"/>
            </a:endParaRPr>
          </a:p>
        </p:txBody>
      </p:sp>
    </p:spTree>
    <p:extLst>
      <p:ext uri="{BB962C8B-B14F-4D97-AF65-F5344CB8AC3E}">
        <p14:creationId xmlns:p14="http://schemas.microsoft.com/office/powerpoint/2010/main" val="1887902981"/>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p:nvPr/>
        </p:nvSpPr>
        <p:spPr>
          <a:xfrm>
            <a:off x="350321" y="1396064"/>
            <a:ext cx="8211788" cy="633404"/>
          </a:xfrm>
          <a:prstGeom prst="rect">
            <a:avLst/>
          </a:prstGeom>
          <a:ln w="12700">
            <a:miter lim="400000"/>
          </a:ln>
          <a:extLst>
            <a:ext uri="{C572A759-6A51-4108-AA02-DFA0A04FC94B}">
              <ma14:wrappingTextBoxFlag xmlns="" xmlns:ma14="http://schemas.microsoft.com/office/mac/drawingml/2011/main" val="1"/>
            </a:ext>
          </a:extLst>
        </p:spPr>
        <p:txBody>
          <a:bodyPr lIns="91424" tIns="91424" rIns="91424" bIns="91424">
            <a:normAutofit/>
          </a:bodyPr>
          <a:lstStyle/>
          <a:p>
            <a:pPr>
              <a:defRPr sz="1600"/>
            </a:pPr>
            <a:endParaRPr/>
          </a:p>
        </p:txBody>
      </p:sp>
      <p:sp>
        <p:nvSpPr>
          <p:cNvPr id="151" name="Shape 151"/>
          <p:cNvSpPr/>
          <p:nvPr/>
        </p:nvSpPr>
        <p:spPr>
          <a:xfrm>
            <a:off x="472997" y="632525"/>
            <a:ext cx="7726880" cy="8255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lvl1pPr>
              <a:defRPr sz="3000" b="1">
                <a:solidFill>
                  <a:srgbClr val="782327"/>
                </a:solidFill>
              </a:defRPr>
            </a:lvl1pPr>
          </a:lstStyle>
          <a:p>
            <a:r>
              <a:rPr lang="en-US" dirty="0"/>
              <a:t>The </a:t>
            </a:r>
            <a:r>
              <a:rPr lang="en-US" sz="2800" dirty="0"/>
              <a:t>Interview</a:t>
            </a:r>
            <a:r>
              <a:rPr lang="en-US" dirty="0"/>
              <a:t> Process</a:t>
            </a:r>
            <a:endParaRPr dirty="0"/>
          </a:p>
        </p:txBody>
      </p:sp>
      <p:sp>
        <p:nvSpPr>
          <p:cNvPr id="6" name="TextBox 5"/>
          <p:cNvSpPr txBox="1"/>
          <p:nvPr/>
        </p:nvSpPr>
        <p:spPr>
          <a:xfrm>
            <a:off x="486847" y="1566706"/>
            <a:ext cx="8374542" cy="39395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2900" marR="0" indent="-342900" algn="l" defTabSz="914400" rtl="0" fontAlgn="auto" latinLnBrk="0" hangingPunct="0">
              <a:lnSpc>
                <a:spcPct val="100000"/>
              </a:lnSpc>
              <a:spcBef>
                <a:spcPts val="0"/>
              </a:spcBef>
              <a:spcAft>
                <a:spcPts val="0"/>
              </a:spcAft>
              <a:buClrTx/>
              <a:buSzTx/>
              <a:buFont typeface="Arial"/>
              <a:buChar char="•"/>
              <a:tabLst/>
            </a:pPr>
            <a:r>
              <a:rPr kumimoji="0" lang="en-US" sz="2000" b="0" i="0" u="none" strike="noStrike" cap="none" spc="0" normalizeH="0" baseline="0" dirty="0">
                <a:ln>
                  <a:noFill/>
                </a:ln>
                <a:solidFill>
                  <a:srgbClr val="000000"/>
                </a:solidFill>
                <a:effectLst/>
                <a:uFillTx/>
                <a:latin typeface="Arial"/>
                <a:ea typeface="Arial"/>
                <a:cs typeface="Arial"/>
                <a:sym typeface="Arial"/>
              </a:rPr>
              <a:t>Phone/Skype interview when you speak with the search committee chair or the whole search committee</a:t>
            </a:r>
            <a:endParaRPr kumimoji="0" lang="en-US" sz="2000" b="0" i="0" u="none" strike="noStrike" cap="none" spc="0" normalizeH="0" dirty="0">
              <a:ln>
                <a:noFill/>
              </a:ln>
              <a:solidFill>
                <a:srgbClr val="000000"/>
              </a:solidFill>
              <a:effectLst/>
              <a:uFillTx/>
              <a:latin typeface="Arial"/>
              <a:ea typeface="Arial"/>
              <a:cs typeface="Arial"/>
              <a:sym typeface="Arial"/>
            </a:endParaRPr>
          </a:p>
          <a:p>
            <a:pPr marL="342900" marR="0" indent="-342900" algn="l" defTabSz="914400" rtl="0" fontAlgn="auto" latinLnBrk="0" hangingPunct="0">
              <a:lnSpc>
                <a:spcPct val="100000"/>
              </a:lnSpc>
              <a:spcBef>
                <a:spcPts val="0"/>
              </a:spcBef>
              <a:spcAft>
                <a:spcPts val="0"/>
              </a:spcAft>
              <a:buClrTx/>
              <a:buSzTx/>
              <a:buFont typeface="Arial"/>
              <a:buChar char="•"/>
              <a:tabLst/>
            </a:pPr>
            <a:endParaRPr lang="en-US" sz="2000" baseline="0" dirty="0"/>
          </a:p>
          <a:p>
            <a:pPr marL="342900" marR="0" indent="-342900" algn="l" defTabSz="914400" rtl="0" fontAlgn="auto" latinLnBrk="0" hangingPunct="0">
              <a:lnSpc>
                <a:spcPct val="100000"/>
              </a:lnSpc>
              <a:spcBef>
                <a:spcPts val="0"/>
              </a:spcBef>
              <a:spcAft>
                <a:spcPts val="0"/>
              </a:spcAft>
              <a:buClrTx/>
              <a:buSzTx/>
              <a:buFont typeface="Arial"/>
              <a:buChar char="•"/>
              <a:tabLst/>
            </a:pPr>
            <a:r>
              <a:rPr kumimoji="0" lang="en-US" sz="2000" b="0" i="0" u="none" strike="noStrike" cap="none" spc="0" normalizeH="0" dirty="0">
                <a:ln>
                  <a:noFill/>
                </a:ln>
                <a:solidFill>
                  <a:srgbClr val="000000"/>
                </a:solidFill>
                <a:effectLst/>
                <a:uFillTx/>
                <a:latin typeface="Arial"/>
                <a:ea typeface="Arial"/>
                <a:cs typeface="Arial"/>
                <a:sym typeface="Arial"/>
              </a:rPr>
              <a:t>1</a:t>
            </a:r>
            <a:r>
              <a:rPr kumimoji="0" lang="en-US" sz="2000" b="0" i="0" u="none" strike="noStrike" cap="none" spc="0" normalizeH="0" baseline="30000" dirty="0">
                <a:ln>
                  <a:noFill/>
                </a:ln>
                <a:solidFill>
                  <a:srgbClr val="000000"/>
                </a:solidFill>
                <a:effectLst/>
                <a:uFillTx/>
                <a:latin typeface="Arial"/>
                <a:ea typeface="Arial"/>
                <a:cs typeface="Arial"/>
                <a:sym typeface="Arial"/>
              </a:rPr>
              <a:t>st</a:t>
            </a:r>
            <a:r>
              <a:rPr kumimoji="0" lang="en-US" sz="2000" b="0" i="0" u="none" strike="noStrike" cap="none" spc="0" normalizeH="0" dirty="0">
                <a:ln>
                  <a:noFill/>
                </a:ln>
                <a:solidFill>
                  <a:srgbClr val="000000"/>
                </a:solidFill>
                <a:effectLst/>
                <a:uFillTx/>
                <a:latin typeface="Arial"/>
                <a:ea typeface="Arial"/>
                <a:cs typeface="Arial"/>
                <a:sym typeface="Arial"/>
              </a:rPr>
              <a:t> on campus interview: 1-2 day visit where you give a public talk and often a closed-door talk (chalk talk), and meet with faculty members and administrators</a:t>
            </a:r>
          </a:p>
          <a:p>
            <a:pPr marL="342900" marR="0" indent="-342900" algn="l" defTabSz="914400" rtl="0" fontAlgn="auto" latinLnBrk="0" hangingPunct="0">
              <a:lnSpc>
                <a:spcPct val="100000"/>
              </a:lnSpc>
              <a:spcBef>
                <a:spcPts val="0"/>
              </a:spcBef>
              <a:spcAft>
                <a:spcPts val="0"/>
              </a:spcAft>
              <a:buClrTx/>
              <a:buSzTx/>
              <a:buFont typeface="Arial"/>
              <a:buChar char="•"/>
              <a:tabLst/>
            </a:pPr>
            <a:endParaRPr lang="en-US" sz="1000" baseline="0" dirty="0"/>
          </a:p>
          <a:p>
            <a:pPr marL="342900" marR="0" indent="-342900" algn="l" defTabSz="914400" rtl="0" fontAlgn="auto" latinLnBrk="0" hangingPunct="0">
              <a:lnSpc>
                <a:spcPct val="100000"/>
              </a:lnSpc>
              <a:spcBef>
                <a:spcPts val="0"/>
              </a:spcBef>
              <a:spcAft>
                <a:spcPts val="0"/>
              </a:spcAft>
              <a:buClrTx/>
              <a:buSzTx/>
              <a:buFont typeface="Arial"/>
              <a:buChar char="•"/>
              <a:tabLst/>
            </a:pPr>
            <a:r>
              <a:rPr kumimoji="0" lang="en-US" sz="2000" b="0" i="0" u="none" strike="noStrike" cap="none" spc="0" normalizeH="0" dirty="0">
                <a:ln>
                  <a:noFill/>
                </a:ln>
                <a:solidFill>
                  <a:srgbClr val="000000"/>
                </a:solidFill>
                <a:effectLst/>
                <a:uFillTx/>
                <a:latin typeface="Arial"/>
                <a:ea typeface="Arial"/>
                <a:cs typeface="Arial"/>
                <a:sym typeface="Arial"/>
              </a:rPr>
              <a:t>2</a:t>
            </a:r>
            <a:r>
              <a:rPr kumimoji="0" lang="en-US" sz="2000" b="0" i="0" u="none" strike="noStrike" cap="none" spc="0" normalizeH="0" baseline="30000" dirty="0">
                <a:ln>
                  <a:noFill/>
                </a:ln>
                <a:solidFill>
                  <a:srgbClr val="000000"/>
                </a:solidFill>
                <a:effectLst/>
                <a:uFillTx/>
                <a:latin typeface="Arial"/>
                <a:ea typeface="Arial"/>
                <a:cs typeface="Arial"/>
                <a:sym typeface="Arial"/>
              </a:rPr>
              <a:t>nd</a:t>
            </a:r>
            <a:r>
              <a:rPr kumimoji="0" lang="en-US" sz="2000" b="0" i="0" u="none" strike="noStrike" cap="none" spc="0" normalizeH="0" dirty="0">
                <a:ln>
                  <a:noFill/>
                </a:ln>
                <a:solidFill>
                  <a:srgbClr val="000000"/>
                </a:solidFill>
                <a:effectLst/>
                <a:uFillTx/>
                <a:latin typeface="Arial"/>
                <a:ea typeface="Arial"/>
                <a:cs typeface="Arial"/>
                <a:sym typeface="Arial"/>
              </a:rPr>
              <a:t> campus interview: 1-2 day visit to meet with more faculty and administrators to discuss money and space. May include a visit with a real estate agent, or recruiter to find a job for your partner.</a:t>
            </a:r>
          </a:p>
          <a:p>
            <a:pPr marL="342900" marR="0" indent="-342900" algn="l" defTabSz="914400" rtl="0" fontAlgn="auto" latinLnBrk="0" hangingPunct="0">
              <a:lnSpc>
                <a:spcPct val="100000"/>
              </a:lnSpc>
              <a:spcBef>
                <a:spcPts val="0"/>
              </a:spcBef>
              <a:spcAft>
                <a:spcPts val="0"/>
              </a:spcAft>
              <a:buClrTx/>
              <a:buSzTx/>
              <a:buFont typeface="Arial"/>
              <a:buChar char="•"/>
              <a:tabLst/>
            </a:pPr>
            <a:endParaRPr lang="en-US" sz="2000" dirty="0"/>
          </a:p>
          <a:p>
            <a:pPr marL="342900" marR="0" indent="-342900" algn="l" defTabSz="914400" rtl="0" fontAlgn="auto" latinLnBrk="0" hangingPunct="0">
              <a:lnSpc>
                <a:spcPct val="100000"/>
              </a:lnSpc>
              <a:spcBef>
                <a:spcPts val="0"/>
              </a:spcBef>
              <a:spcAft>
                <a:spcPts val="0"/>
              </a:spcAft>
              <a:buClrTx/>
              <a:buSzTx/>
              <a:buFont typeface="Arial"/>
              <a:buChar char="•"/>
              <a:tabLst/>
            </a:pPr>
            <a:r>
              <a:rPr kumimoji="0" lang="en-US" sz="2000" b="0" i="0" u="none" strike="noStrike" cap="none" spc="0" normalizeH="0" dirty="0">
                <a:ln>
                  <a:noFill/>
                </a:ln>
                <a:solidFill>
                  <a:srgbClr val="000000"/>
                </a:solidFill>
                <a:effectLst/>
                <a:uFillTx/>
                <a:latin typeface="Arial"/>
                <a:ea typeface="Arial"/>
                <a:cs typeface="Arial"/>
                <a:sym typeface="Arial"/>
              </a:rPr>
              <a:t>If you are still undecided and need more information there could also be a 3</a:t>
            </a:r>
            <a:r>
              <a:rPr kumimoji="0" lang="en-US" sz="2000" b="0" i="0" u="none" strike="noStrike" cap="none" spc="0" normalizeH="0" baseline="30000" dirty="0">
                <a:ln>
                  <a:noFill/>
                </a:ln>
                <a:solidFill>
                  <a:srgbClr val="000000"/>
                </a:solidFill>
                <a:effectLst/>
                <a:uFillTx/>
                <a:latin typeface="Arial"/>
                <a:ea typeface="Arial"/>
                <a:cs typeface="Arial"/>
                <a:sym typeface="Arial"/>
              </a:rPr>
              <a:t>rd</a:t>
            </a:r>
            <a:r>
              <a:rPr kumimoji="0" lang="en-US" sz="2000" b="0" i="0" u="none" strike="noStrike" cap="none" spc="0" normalizeH="0" dirty="0">
                <a:ln>
                  <a:noFill/>
                </a:ln>
                <a:solidFill>
                  <a:srgbClr val="000000"/>
                </a:solidFill>
                <a:effectLst/>
                <a:uFillTx/>
                <a:latin typeface="Arial"/>
                <a:ea typeface="Arial"/>
                <a:cs typeface="Arial"/>
                <a:sym typeface="Arial"/>
              </a:rPr>
              <a:t> visit.</a:t>
            </a:r>
          </a:p>
        </p:txBody>
      </p:sp>
    </p:spTree>
    <p:extLst>
      <p:ext uri="{BB962C8B-B14F-4D97-AF65-F5344CB8AC3E}">
        <p14:creationId xmlns:p14="http://schemas.microsoft.com/office/powerpoint/2010/main" val="1789447627"/>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p:nvPr/>
        </p:nvSpPr>
        <p:spPr>
          <a:xfrm>
            <a:off x="350321" y="1396064"/>
            <a:ext cx="8211788" cy="633404"/>
          </a:xfrm>
          <a:prstGeom prst="rect">
            <a:avLst/>
          </a:prstGeom>
          <a:ln w="12700">
            <a:miter lim="400000"/>
          </a:ln>
          <a:extLst>
            <a:ext uri="{C572A759-6A51-4108-AA02-DFA0A04FC94B}">
              <ma14:wrappingTextBoxFlag xmlns="" xmlns:ma14="http://schemas.microsoft.com/office/mac/drawingml/2011/main" val="1"/>
            </a:ext>
          </a:extLst>
        </p:spPr>
        <p:txBody>
          <a:bodyPr lIns="91424" tIns="91424" rIns="91424" bIns="91424">
            <a:normAutofit/>
          </a:bodyPr>
          <a:lstStyle/>
          <a:p>
            <a:pPr>
              <a:defRPr sz="1600"/>
            </a:pPr>
            <a:endParaRPr/>
          </a:p>
        </p:txBody>
      </p:sp>
      <p:sp>
        <p:nvSpPr>
          <p:cNvPr id="151" name="Shape 151"/>
          <p:cNvSpPr/>
          <p:nvPr/>
        </p:nvSpPr>
        <p:spPr>
          <a:xfrm>
            <a:off x="480949" y="631367"/>
            <a:ext cx="7726880" cy="50798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lvl1pPr>
              <a:defRPr sz="3000" b="1">
                <a:solidFill>
                  <a:srgbClr val="782327"/>
                </a:solidFill>
              </a:defRPr>
            </a:lvl1pPr>
          </a:lstStyle>
          <a:p>
            <a:r>
              <a:rPr lang="en-US" sz="2800" dirty="0"/>
              <a:t>Define What You Need to Succeed</a:t>
            </a:r>
            <a:endParaRPr sz="2800" dirty="0"/>
          </a:p>
        </p:txBody>
      </p:sp>
      <p:sp>
        <p:nvSpPr>
          <p:cNvPr id="5" name="Shape 297"/>
          <p:cNvSpPr>
            <a:spLocks noGrp="1"/>
          </p:cNvSpPr>
          <p:nvPr>
            <p:ph type="body" idx="1"/>
          </p:nvPr>
        </p:nvSpPr>
        <p:spPr>
          <a:xfrm>
            <a:off x="494805" y="1593643"/>
            <a:ext cx="8448372" cy="4551531"/>
          </a:xfrm>
          <a:prstGeom prst="rect">
            <a:avLst/>
          </a:prstGeom>
        </p:spPr>
        <p:txBody>
          <a:bodyPr>
            <a:noAutofit/>
          </a:bodyPr>
          <a:lstStyle/>
          <a:p>
            <a:pPr marL="0" indent="114300">
              <a:lnSpc>
                <a:spcPct val="90000"/>
              </a:lnSpc>
              <a:buSzTx/>
              <a:buNone/>
              <a:defRPr sz="2000">
                <a:solidFill>
                  <a:srgbClr val="000000"/>
                </a:solidFill>
              </a:defRPr>
            </a:pPr>
            <a:r>
              <a:rPr lang="en-US" b="1" dirty="0">
                <a:effectLst/>
              </a:rPr>
              <a:t>By the second visit</a:t>
            </a:r>
          </a:p>
          <a:p>
            <a:pPr>
              <a:lnSpc>
                <a:spcPct val="90000"/>
              </a:lnSpc>
              <a:defRPr sz="2000">
                <a:solidFill>
                  <a:srgbClr val="000000"/>
                </a:solidFill>
              </a:defRPr>
            </a:pPr>
            <a:r>
              <a:rPr lang="en-US" dirty="0">
                <a:effectLst/>
              </a:rPr>
              <a:t>Have a budget clearly defined for personnel, equipment and reagents, lab space renovations and facilities.</a:t>
            </a:r>
          </a:p>
          <a:p>
            <a:pPr marL="754380" lvl="1" indent="-342900">
              <a:lnSpc>
                <a:spcPct val="90000"/>
              </a:lnSpc>
              <a:buClr>
                <a:srgbClr val="4D4D4D"/>
              </a:buClr>
              <a:defRPr sz="1800">
                <a:solidFill>
                  <a:srgbClr val="000000"/>
                </a:solidFill>
              </a:defRPr>
            </a:pPr>
            <a:r>
              <a:rPr lang="en-US" dirty="0">
                <a:effectLst/>
              </a:rPr>
              <a:t>US start-ups can range from $500,000 to $2M+ and must cover everything</a:t>
            </a:r>
          </a:p>
          <a:p>
            <a:pPr marL="754380" lvl="1" indent="-342900">
              <a:lnSpc>
                <a:spcPct val="90000"/>
              </a:lnSpc>
              <a:buClr>
                <a:srgbClr val="4D4D4D"/>
              </a:buClr>
              <a:defRPr sz="1800">
                <a:solidFill>
                  <a:srgbClr val="000000"/>
                </a:solidFill>
              </a:defRPr>
            </a:pPr>
            <a:r>
              <a:rPr lang="en-US" dirty="0">
                <a:effectLst/>
              </a:rPr>
              <a:t>UK-EU start-ups can vary, but some salaries may be covered already</a:t>
            </a:r>
          </a:p>
          <a:p>
            <a:pPr marL="754380" lvl="1" indent="-342900">
              <a:lnSpc>
                <a:spcPct val="90000"/>
              </a:lnSpc>
              <a:buClr>
                <a:srgbClr val="4D4D4D"/>
              </a:buClr>
              <a:defRPr sz="1800">
                <a:solidFill>
                  <a:srgbClr val="000000"/>
                </a:solidFill>
              </a:defRPr>
            </a:pPr>
            <a:endParaRPr lang="en-US" sz="1200" dirty="0">
              <a:effectLst/>
            </a:endParaRPr>
          </a:p>
          <a:p>
            <a:pPr>
              <a:lnSpc>
                <a:spcPct val="90000"/>
              </a:lnSpc>
              <a:defRPr sz="2000">
                <a:solidFill>
                  <a:srgbClr val="000000"/>
                </a:solidFill>
              </a:defRPr>
            </a:pPr>
            <a:r>
              <a:rPr lang="en-US" dirty="0">
                <a:effectLst/>
              </a:rPr>
              <a:t>Define what you NEED (what you cannot do your projects without) and what you WANT (blue-sky money)</a:t>
            </a:r>
          </a:p>
          <a:p>
            <a:pPr>
              <a:lnSpc>
                <a:spcPct val="90000"/>
              </a:lnSpc>
              <a:defRPr sz="2000">
                <a:solidFill>
                  <a:srgbClr val="000000"/>
                </a:solidFill>
              </a:defRPr>
            </a:pPr>
            <a:endParaRPr lang="en-US" sz="1200" dirty="0">
              <a:effectLst/>
            </a:endParaRPr>
          </a:p>
          <a:p>
            <a:pPr marL="342900" lvl="1" indent="-342900">
              <a:lnSpc>
                <a:spcPct val="90000"/>
              </a:lnSpc>
              <a:buFont typeface="Arial"/>
              <a:buChar char="•"/>
              <a:defRPr>
                <a:solidFill>
                  <a:srgbClr val="000000"/>
                </a:solidFill>
              </a:defRPr>
            </a:pPr>
            <a:r>
              <a:rPr lang="en-US" sz="2000" dirty="0">
                <a:effectLst/>
              </a:rPr>
              <a:t>Ask lots of questions during interviews about what you care about as far as environment and resources</a:t>
            </a:r>
          </a:p>
          <a:p>
            <a:pPr marL="342900" lvl="1" indent="-342900">
              <a:lnSpc>
                <a:spcPct val="90000"/>
              </a:lnSpc>
              <a:buFont typeface="Arial"/>
              <a:buChar char="•"/>
              <a:defRPr>
                <a:solidFill>
                  <a:srgbClr val="000000"/>
                </a:solidFill>
              </a:defRPr>
            </a:pPr>
            <a:endParaRPr lang="en-US" sz="1200" dirty="0">
              <a:effectLst/>
            </a:endParaRPr>
          </a:p>
          <a:p>
            <a:pPr>
              <a:lnSpc>
                <a:spcPct val="90000"/>
              </a:lnSpc>
              <a:defRPr>
                <a:solidFill>
                  <a:srgbClr val="000000"/>
                </a:solidFill>
              </a:defRPr>
            </a:pPr>
            <a:r>
              <a:rPr lang="en-US" sz="2000" dirty="0">
                <a:effectLst/>
              </a:rPr>
              <a:t>While no job is forever and it is possible to move, make sure you do not settle for a place which will hurt your career</a:t>
            </a:r>
          </a:p>
        </p:txBody>
      </p:sp>
    </p:spTree>
    <p:extLst>
      <p:ext uri="{BB962C8B-B14F-4D97-AF65-F5344CB8AC3E}">
        <p14:creationId xmlns:p14="http://schemas.microsoft.com/office/powerpoint/2010/main" val="373777048"/>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p:nvPr/>
        </p:nvSpPr>
        <p:spPr>
          <a:xfrm>
            <a:off x="350321" y="1396064"/>
            <a:ext cx="8211788" cy="633404"/>
          </a:xfrm>
          <a:prstGeom prst="rect">
            <a:avLst/>
          </a:prstGeom>
          <a:ln w="12700">
            <a:miter lim="400000"/>
          </a:ln>
          <a:extLst>
            <a:ext uri="{C572A759-6A51-4108-AA02-DFA0A04FC94B}">
              <ma14:wrappingTextBoxFlag xmlns="" xmlns:ma14="http://schemas.microsoft.com/office/mac/drawingml/2011/main" val="1"/>
            </a:ext>
          </a:extLst>
        </p:spPr>
        <p:txBody>
          <a:bodyPr lIns="91424" tIns="91424" rIns="91424" bIns="91424">
            <a:normAutofit/>
          </a:bodyPr>
          <a:lstStyle/>
          <a:p>
            <a:pPr>
              <a:defRPr sz="1600"/>
            </a:pPr>
            <a:endParaRPr/>
          </a:p>
        </p:txBody>
      </p:sp>
      <p:sp>
        <p:nvSpPr>
          <p:cNvPr id="151" name="Shape 151"/>
          <p:cNvSpPr/>
          <p:nvPr/>
        </p:nvSpPr>
        <p:spPr>
          <a:xfrm>
            <a:off x="470065" y="653141"/>
            <a:ext cx="7726880" cy="45663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lvl1pPr>
              <a:defRPr sz="3000" b="1">
                <a:solidFill>
                  <a:srgbClr val="782327"/>
                </a:solidFill>
              </a:defRPr>
            </a:lvl1pPr>
          </a:lstStyle>
          <a:p>
            <a:r>
              <a:rPr lang="en-US" sz="2800" dirty="0"/>
              <a:t>To Think About When Negotiating</a:t>
            </a:r>
            <a:endParaRPr sz="2800" dirty="0"/>
          </a:p>
        </p:txBody>
      </p:sp>
      <p:sp>
        <p:nvSpPr>
          <p:cNvPr id="2" name="Text Placeholder 1"/>
          <p:cNvSpPr>
            <a:spLocks noGrp="1"/>
          </p:cNvSpPr>
          <p:nvPr>
            <p:ph type="body" idx="1"/>
          </p:nvPr>
        </p:nvSpPr>
        <p:spPr>
          <a:xfrm>
            <a:off x="494806" y="1546700"/>
            <a:ext cx="6175366" cy="4966063"/>
          </a:xfrm>
        </p:spPr>
        <p:txBody>
          <a:bodyPr>
            <a:normAutofit lnSpcReduction="10000"/>
          </a:bodyPr>
          <a:lstStyle/>
          <a:p>
            <a:pPr lvl="1">
              <a:buFont typeface="Arial" charset="0"/>
              <a:buChar char="•"/>
            </a:pPr>
            <a:r>
              <a:rPr lang="en-US" dirty="0">
                <a:effectLst/>
              </a:rPr>
              <a:t>Salary</a:t>
            </a:r>
          </a:p>
          <a:p>
            <a:pPr lvl="2">
              <a:buFont typeface="Lucida Grande"/>
              <a:buChar char="-"/>
            </a:pPr>
            <a:r>
              <a:rPr lang="en-US" dirty="0">
                <a:effectLst/>
              </a:rPr>
              <a:t>Amount and for how long it will be fully covered</a:t>
            </a:r>
          </a:p>
          <a:p>
            <a:pPr lvl="2">
              <a:buFont typeface="Lucida Grande"/>
              <a:buChar char="-"/>
            </a:pPr>
            <a:r>
              <a:rPr lang="en-US" dirty="0">
                <a:effectLst/>
              </a:rPr>
              <a:t>How much will be guaranteed by the university?</a:t>
            </a:r>
          </a:p>
          <a:p>
            <a:pPr lvl="1">
              <a:buFont typeface="Arial" charset="0"/>
              <a:buChar char="•"/>
            </a:pPr>
            <a:r>
              <a:rPr lang="en-US" dirty="0">
                <a:effectLst/>
              </a:rPr>
              <a:t>Start-up Package</a:t>
            </a:r>
          </a:p>
          <a:p>
            <a:pPr lvl="2">
              <a:buFont typeface="Lucida Grande"/>
              <a:buChar char="-"/>
            </a:pPr>
            <a:r>
              <a:rPr lang="en-US" dirty="0">
                <a:effectLst/>
              </a:rPr>
              <a:t>Equipment, supplies, personnel</a:t>
            </a:r>
          </a:p>
          <a:p>
            <a:pPr lvl="2">
              <a:buFont typeface="Lucida Grande"/>
              <a:buChar char="-"/>
            </a:pPr>
            <a:r>
              <a:rPr lang="en-US" dirty="0">
                <a:effectLst/>
              </a:rPr>
              <a:t>Amount and duration (no expiration date is best)</a:t>
            </a:r>
          </a:p>
          <a:p>
            <a:pPr lvl="1">
              <a:buFont typeface="Arial" charset="0"/>
              <a:buChar char="•"/>
            </a:pPr>
            <a:r>
              <a:rPr lang="en-US" dirty="0">
                <a:effectLst/>
              </a:rPr>
              <a:t>HR Benefits</a:t>
            </a:r>
          </a:p>
          <a:p>
            <a:pPr lvl="1">
              <a:buFont typeface="Arial" charset="0"/>
              <a:buChar char="•"/>
            </a:pPr>
            <a:r>
              <a:rPr lang="en-US" dirty="0">
                <a:effectLst/>
              </a:rPr>
              <a:t>Moving expenses (home and lab)</a:t>
            </a:r>
          </a:p>
          <a:p>
            <a:pPr lvl="1">
              <a:buFont typeface="Arial" charset="0"/>
              <a:buChar char="•"/>
            </a:pPr>
            <a:r>
              <a:rPr lang="en-US" dirty="0">
                <a:effectLst/>
              </a:rPr>
              <a:t>Space for research: office, lab, animal, other (start-up incubators)</a:t>
            </a:r>
          </a:p>
          <a:p>
            <a:pPr lvl="1">
              <a:buFont typeface="Arial" charset="0"/>
              <a:buChar char="•"/>
            </a:pPr>
            <a:r>
              <a:rPr lang="en-US" dirty="0">
                <a:effectLst/>
              </a:rPr>
              <a:t>Teaching load</a:t>
            </a:r>
          </a:p>
          <a:p>
            <a:pPr lvl="1">
              <a:buFont typeface="Arial" charset="0"/>
              <a:buChar char="•"/>
            </a:pPr>
            <a:r>
              <a:rPr lang="en-US" dirty="0">
                <a:effectLst/>
              </a:rPr>
              <a:t>Graduate student access and support</a:t>
            </a:r>
          </a:p>
          <a:p>
            <a:pPr lvl="1">
              <a:buFont typeface="Arial" charset="0"/>
              <a:buChar char="•"/>
            </a:pPr>
            <a:r>
              <a:rPr lang="en-US" dirty="0">
                <a:effectLst/>
              </a:rPr>
              <a:t>Promotion/Tenure Process</a:t>
            </a:r>
          </a:p>
          <a:p>
            <a:pPr lvl="1">
              <a:buFont typeface="Arial" charset="0"/>
              <a:buChar char="•"/>
            </a:pPr>
            <a:r>
              <a:rPr lang="en-US" dirty="0">
                <a:effectLst/>
              </a:rPr>
              <a:t>Intellectual Property rights</a:t>
            </a:r>
          </a:p>
          <a:p>
            <a:pPr lvl="1">
              <a:buFont typeface="Arial" charset="0"/>
              <a:buChar char="•"/>
            </a:pPr>
            <a:r>
              <a:rPr lang="en-US" dirty="0">
                <a:effectLst/>
              </a:rPr>
              <a:t>Parking/housing/child care</a:t>
            </a:r>
          </a:p>
          <a:p>
            <a:pPr lvl="1">
              <a:buFont typeface="Arial" charset="0"/>
              <a:buChar char="•"/>
            </a:pPr>
            <a:r>
              <a:rPr lang="en-US" dirty="0">
                <a:effectLst/>
              </a:rPr>
              <a:t>Spouse/partner employment</a:t>
            </a:r>
          </a:p>
          <a:p>
            <a:endParaRPr lang="en-US" dirty="0">
              <a:effectLst/>
            </a:endParaRPr>
          </a:p>
        </p:txBody>
      </p:sp>
    </p:spTree>
    <p:extLst>
      <p:ext uri="{BB962C8B-B14F-4D97-AF65-F5344CB8AC3E}">
        <p14:creationId xmlns:p14="http://schemas.microsoft.com/office/powerpoint/2010/main" val="680659957"/>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p:cNvSpPr>
          <p:nvPr>
            <p:ph type="title"/>
          </p:nvPr>
        </p:nvSpPr>
        <p:spPr>
          <a:xfrm>
            <a:off x="478970" y="420086"/>
            <a:ext cx="8317677" cy="686831"/>
          </a:xfrm>
          <a:prstGeom prst="rect">
            <a:avLst/>
          </a:prstGeom>
        </p:spPr>
        <p:txBody>
          <a:bodyPr>
            <a:noAutofit/>
          </a:bodyPr>
          <a:lstStyle>
            <a:lvl1pPr>
              <a:defRPr sz="2700"/>
            </a:lvl1pPr>
          </a:lstStyle>
          <a:p>
            <a:pPr>
              <a:defRPr>
                <a:effectLst/>
              </a:defRPr>
            </a:pPr>
            <a:r>
              <a:rPr sz="2800" dirty="0"/>
              <a:t>A </a:t>
            </a:r>
            <a:r>
              <a:rPr lang="en-US" sz="2800" dirty="0"/>
              <a:t>P</a:t>
            </a:r>
            <a:r>
              <a:rPr sz="2800" dirty="0"/>
              <a:t>ost-doc is a </a:t>
            </a:r>
            <a:r>
              <a:rPr lang="en-US" sz="2800" dirty="0"/>
              <a:t>T</a:t>
            </a:r>
            <a:r>
              <a:rPr sz="2800" dirty="0"/>
              <a:t>emporary </a:t>
            </a:r>
            <a:r>
              <a:rPr lang="en-US" sz="2800" dirty="0"/>
              <a:t>P</a:t>
            </a:r>
            <a:r>
              <a:rPr sz="2800" dirty="0"/>
              <a:t>osition. </a:t>
            </a:r>
            <a:br>
              <a:rPr lang="en-US" sz="2800" dirty="0"/>
            </a:br>
            <a:r>
              <a:rPr sz="2800" dirty="0"/>
              <a:t>What’s </a:t>
            </a:r>
            <a:r>
              <a:rPr lang="en-US" sz="2800" dirty="0"/>
              <a:t>N</a:t>
            </a:r>
            <a:r>
              <a:rPr sz="2800" dirty="0"/>
              <a:t>ext?</a:t>
            </a:r>
          </a:p>
        </p:txBody>
      </p:sp>
      <p:pic>
        <p:nvPicPr>
          <p:cNvPr id="147" name="image2.gif" descr="post-doc fallacy.gif"/>
          <p:cNvPicPr>
            <a:picLocks noChangeAspect="1"/>
          </p:cNvPicPr>
          <p:nvPr/>
        </p:nvPicPr>
        <p:blipFill>
          <a:blip r:embed="rId3">
            <a:extLst/>
          </a:blip>
          <a:stretch>
            <a:fillRect/>
          </a:stretch>
        </p:blipFill>
        <p:spPr>
          <a:xfrm>
            <a:off x="762000" y="1890320"/>
            <a:ext cx="7620000" cy="3302001"/>
          </a:xfrm>
          <a:prstGeom prst="rect">
            <a:avLst/>
          </a:prstGeom>
          <a:ln>
            <a:solidFill>
              <a:srgbClr val="808080"/>
            </a:solidFill>
          </a:ln>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0129" y="1565553"/>
            <a:ext cx="8323550" cy="44627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defRPr sz="2000">
                <a:effectLst/>
              </a:defRPr>
            </a:pPr>
            <a:r>
              <a:rPr lang="en-US" dirty="0"/>
              <a:t>There is a wide variety of jobs out there for PhDs:</a:t>
            </a:r>
          </a:p>
          <a:p>
            <a:pPr marL="342900" indent="-342900">
              <a:buFont typeface="Arial" charset="0"/>
              <a:buChar char="•"/>
              <a:defRPr sz="2000">
                <a:effectLst/>
              </a:defRPr>
            </a:pPr>
            <a:endParaRPr lang="en-US" sz="1000" dirty="0"/>
          </a:p>
          <a:p>
            <a:pPr marL="342900" indent="-342900">
              <a:buFont typeface="Arial" charset="0"/>
              <a:buChar char="•"/>
              <a:defRPr sz="2000">
                <a:effectLst/>
              </a:defRPr>
            </a:pPr>
            <a:r>
              <a:rPr lang="en-US" u="sng" dirty="0"/>
              <a:t>Research</a:t>
            </a:r>
            <a:r>
              <a:rPr lang="en-US" dirty="0"/>
              <a:t>: laboratory work in pharmaceutical and biotech companies, data science, laboratory work at NIH</a:t>
            </a:r>
          </a:p>
          <a:p>
            <a:pPr marL="342900" indent="-342900">
              <a:buFont typeface="Arial" charset="0"/>
              <a:buChar char="•"/>
              <a:defRPr sz="2000">
                <a:effectLst/>
              </a:defRPr>
            </a:pPr>
            <a:endParaRPr lang="en-US" sz="900" dirty="0"/>
          </a:p>
          <a:p>
            <a:pPr marL="342900" indent="-342900">
              <a:buFont typeface="Arial" charset="0"/>
              <a:buChar char="•"/>
              <a:defRPr sz="2000">
                <a:effectLst/>
              </a:defRPr>
            </a:pPr>
            <a:r>
              <a:rPr lang="en-US" u="sng" dirty="0"/>
              <a:t>Marketing</a:t>
            </a:r>
            <a:r>
              <a:rPr lang="en-US" dirty="0"/>
              <a:t>: medical liaison, medical advertisement, sales</a:t>
            </a:r>
          </a:p>
          <a:p>
            <a:pPr marL="342900" indent="-342900">
              <a:buFont typeface="Arial" charset="0"/>
              <a:buChar char="•"/>
              <a:defRPr sz="2000">
                <a:effectLst/>
              </a:defRPr>
            </a:pPr>
            <a:endParaRPr lang="en-US" sz="900" dirty="0"/>
          </a:p>
          <a:p>
            <a:pPr marL="342900" indent="-342900">
              <a:buFont typeface="Arial" charset="0"/>
              <a:buChar char="•"/>
              <a:defRPr sz="2000">
                <a:effectLst/>
              </a:defRPr>
            </a:pPr>
            <a:r>
              <a:rPr lang="en-US" u="sng" dirty="0"/>
              <a:t>Technology Transfer</a:t>
            </a:r>
            <a:r>
              <a:rPr lang="en-US" dirty="0"/>
              <a:t>: intellectual property, technology transfer</a:t>
            </a:r>
          </a:p>
          <a:p>
            <a:pPr marL="342900" indent="-342900">
              <a:buFont typeface="Arial" charset="0"/>
              <a:buChar char="•"/>
              <a:defRPr sz="2000">
                <a:effectLst/>
              </a:defRPr>
            </a:pPr>
            <a:endParaRPr lang="en-US" sz="900" dirty="0"/>
          </a:p>
          <a:p>
            <a:pPr marL="342900" indent="-342900">
              <a:buFont typeface="Arial" charset="0"/>
              <a:buChar char="•"/>
              <a:defRPr sz="2000">
                <a:effectLst/>
              </a:defRPr>
            </a:pPr>
            <a:r>
              <a:rPr lang="en-US" u="sng" dirty="0"/>
              <a:t>Publishing</a:t>
            </a:r>
            <a:r>
              <a:rPr lang="en-US" dirty="0"/>
              <a:t>: scientific journal editing, science writing, communication</a:t>
            </a:r>
          </a:p>
          <a:p>
            <a:pPr marL="342900" indent="-342900">
              <a:buFont typeface="Arial" charset="0"/>
              <a:buChar char="•"/>
              <a:defRPr sz="2000">
                <a:effectLst/>
              </a:defRPr>
            </a:pPr>
            <a:endParaRPr lang="en-US" sz="900" dirty="0"/>
          </a:p>
          <a:p>
            <a:pPr marL="342900" indent="-342900">
              <a:buFont typeface="Arial" charset="0"/>
              <a:buChar char="•"/>
              <a:defRPr sz="2000">
                <a:effectLst/>
              </a:defRPr>
            </a:pPr>
            <a:r>
              <a:rPr lang="en-US" u="sng" dirty="0"/>
              <a:t>Non-profit</a:t>
            </a:r>
            <a:r>
              <a:rPr lang="en-US" dirty="0"/>
              <a:t>: foundation management, grant administration, program administration, scientific review, research (healthcare, environment)</a:t>
            </a:r>
          </a:p>
          <a:p>
            <a:pPr marL="342900" indent="-342900">
              <a:buFont typeface="Arial" charset="0"/>
              <a:buChar char="•"/>
              <a:defRPr sz="2000">
                <a:effectLst/>
              </a:defRPr>
            </a:pPr>
            <a:endParaRPr lang="en-US" sz="900" dirty="0"/>
          </a:p>
          <a:p>
            <a:pPr marL="342900" indent="-342900">
              <a:buFont typeface="Arial" charset="0"/>
              <a:buChar char="•"/>
              <a:defRPr sz="2000">
                <a:effectLst/>
              </a:defRPr>
            </a:pPr>
            <a:r>
              <a:rPr lang="en-US" u="sng" dirty="0"/>
              <a:t>Government</a:t>
            </a:r>
            <a:r>
              <a:rPr lang="en-US" dirty="0"/>
              <a:t>: grant administration, program administration, scientific review, regulations, science policy</a:t>
            </a:r>
          </a:p>
          <a:p>
            <a:pPr marL="342900" indent="-342900">
              <a:buFont typeface="Arial" charset="0"/>
              <a:buChar char="•"/>
              <a:defRPr sz="2000">
                <a:effectLst/>
              </a:defRPr>
            </a:pPr>
            <a:endParaRPr lang="en-US" sz="900" dirty="0"/>
          </a:p>
          <a:p>
            <a:pPr marL="342900" indent="-342900">
              <a:buFont typeface="Arial" charset="0"/>
              <a:buChar char="•"/>
              <a:defRPr sz="2000">
                <a:effectLst/>
              </a:defRPr>
            </a:pPr>
            <a:r>
              <a:rPr lang="en-US" u="sng" dirty="0"/>
              <a:t>Consulting</a:t>
            </a:r>
            <a:r>
              <a:rPr lang="en-US" dirty="0"/>
              <a:t>: advising companies on scientific processes and strategies</a:t>
            </a:r>
          </a:p>
        </p:txBody>
      </p:sp>
      <p:sp>
        <p:nvSpPr>
          <p:cNvPr id="4" name="Shape 151"/>
          <p:cNvSpPr/>
          <p:nvPr/>
        </p:nvSpPr>
        <p:spPr>
          <a:xfrm>
            <a:off x="491835" y="400653"/>
            <a:ext cx="7726880" cy="8255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Autofit/>
          </a:bodyPr>
          <a:lstStyle>
            <a:lvl1pPr>
              <a:defRPr sz="3000" b="1">
                <a:solidFill>
                  <a:srgbClr val="782327"/>
                </a:solidFill>
              </a:defRPr>
            </a:lvl1pPr>
          </a:lstStyle>
          <a:p>
            <a:r>
              <a:rPr lang="en-US" sz="2800" dirty="0"/>
              <a:t>4. Identify and Secure a Position Outside of Academia</a:t>
            </a:r>
            <a:endParaRPr sz="2800" dirty="0"/>
          </a:p>
        </p:txBody>
      </p:sp>
    </p:spTree>
    <p:extLst>
      <p:ext uri="{BB962C8B-B14F-4D97-AF65-F5344CB8AC3E}">
        <p14:creationId xmlns:p14="http://schemas.microsoft.com/office/powerpoint/2010/main" val="1309929510"/>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Shape 262"/>
          <p:cNvSpPr/>
          <p:nvPr/>
        </p:nvSpPr>
        <p:spPr>
          <a:xfrm>
            <a:off x="493878" y="386959"/>
            <a:ext cx="7808026" cy="93868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Autofit/>
          </a:bodyPr>
          <a:lstStyle>
            <a:lvl1pPr>
              <a:defRPr sz="2900" b="1">
                <a:solidFill>
                  <a:srgbClr val="782327"/>
                </a:solidFill>
              </a:defRPr>
            </a:lvl1pPr>
          </a:lstStyle>
          <a:p>
            <a:r>
              <a:rPr lang="en-US" sz="2800" dirty="0"/>
              <a:t>Continue With More Focused Exploration </a:t>
            </a:r>
            <a:br>
              <a:rPr lang="en-US" sz="2800" dirty="0"/>
            </a:br>
            <a:r>
              <a:rPr lang="en-US" sz="2800" dirty="0"/>
              <a:t>and Information Gathering</a:t>
            </a:r>
            <a:endParaRPr sz="2800" dirty="0"/>
          </a:p>
        </p:txBody>
      </p:sp>
      <p:sp>
        <p:nvSpPr>
          <p:cNvPr id="2" name="TextBox 1"/>
          <p:cNvSpPr txBox="1"/>
          <p:nvPr/>
        </p:nvSpPr>
        <p:spPr>
          <a:xfrm>
            <a:off x="475541" y="1563120"/>
            <a:ext cx="8323550" cy="46782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2900" indent="-342900">
              <a:buFont typeface="Arial" charset="0"/>
              <a:buChar char="•"/>
              <a:defRPr sz="2000">
                <a:effectLst/>
              </a:defRPr>
            </a:pPr>
            <a:r>
              <a:rPr lang="en-US" dirty="0"/>
              <a:t>Get to know the field. Learn the terms, abbreviations, and what job titles entail in the life science market. </a:t>
            </a:r>
          </a:p>
          <a:p>
            <a:pPr marL="342900" indent="-342900">
              <a:buFont typeface="Arial" charset="0"/>
              <a:buChar char="•"/>
              <a:defRPr sz="2000">
                <a:effectLst/>
              </a:defRPr>
            </a:pPr>
            <a:endParaRPr lang="en-US" dirty="0"/>
          </a:p>
          <a:p>
            <a:pPr marL="342900" indent="-342900">
              <a:buFont typeface="Arial" charset="0"/>
              <a:buChar char="•"/>
              <a:defRPr sz="2000">
                <a:effectLst/>
              </a:defRPr>
            </a:pPr>
            <a:r>
              <a:rPr lang="en-US" dirty="0"/>
              <a:t>Explore job postings in aggregator sites (Monster, </a:t>
            </a:r>
            <a:r>
              <a:rPr lang="en-US" dirty="0" err="1"/>
              <a:t>MyOpportunity</a:t>
            </a:r>
            <a:r>
              <a:rPr lang="en-US" dirty="0"/>
              <a:t>, LinkedIn, </a:t>
            </a:r>
            <a:r>
              <a:rPr lang="en-US" dirty="0" err="1"/>
              <a:t>etc</a:t>
            </a:r>
            <a:r>
              <a:rPr lang="en-US" dirty="0"/>
              <a:t>), directly on the company’s website or via recruiters.</a:t>
            </a:r>
          </a:p>
          <a:p>
            <a:pPr marL="342900" indent="-342900">
              <a:buFont typeface="Arial" charset="0"/>
              <a:buChar char="•"/>
              <a:defRPr sz="2000">
                <a:effectLst/>
              </a:defRPr>
            </a:pPr>
            <a:endParaRPr lang="en-US" dirty="0"/>
          </a:p>
          <a:p>
            <a:pPr marL="342900" indent="-342900">
              <a:buFont typeface="Arial" charset="0"/>
              <a:buChar char="•"/>
              <a:defRPr sz="2000">
                <a:effectLst/>
              </a:defRPr>
            </a:pPr>
            <a:r>
              <a:rPr lang="en-US" dirty="0"/>
              <a:t>Identify contacts via your advisors and mentors in the company you are interested in.</a:t>
            </a:r>
          </a:p>
          <a:p>
            <a:pPr marL="342900" indent="-342900">
              <a:buFont typeface="Arial" charset="0"/>
              <a:buChar char="•"/>
              <a:defRPr sz="2000">
                <a:effectLst/>
              </a:defRPr>
            </a:pPr>
            <a:endParaRPr lang="en-US" dirty="0"/>
          </a:p>
          <a:p>
            <a:pPr marL="342900" indent="-342900">
              <a:buFont typeface="Arial" charset="0"/>
              <a:buChar char="•"/>
              <a:defRPr sz="2000">
                <a:effectLst/>
              </a:defRPr>
            </a:pPr>
            <a:r>
              <a:rPr lang="en-US" dirty="0"/>
              <a:t>Participate in job fairs or meet company representatives in the exhibitor section at scientific conferences.</a:t>
            </a:r>
          </a:p>
          <a:p>
            <a:pPr marL="342900" indent="-342900">
              <a:buFont typeface="Arial" charset="0"/>
              <a:buChar char="•"/>
              <a:defRPr sz="2000">
                <a:effectLst/>
              </a:defRPr>
            </a:pPr>
            <a:endParaRPr lang="en-US" dirty="0"/>
          </a:p>
          <a:p>
            <a:pPr marL="342900" indent="-342900">
              <a:buFont typeface="Arial" charset="0"/>
              <a:buChar char="•"/>
              <a:defRPr sz="2000">
                <a:effectLst/>
              </a:defRPr>
            </a:pPr>
            <a:r>
              <a:rPr lang="en-US" dirty="0"/>
              <a:t>Many research institutions offer internships in different sectors such as </a:t>
            </a:r>
            <a:r>
              <a:rPr lang="en-US" dirty="0" err="1"/>
              <a:t>pharma</a:t>
            </a:r>
            <a:r>
              <a:rPr lang="en-US" dirty="0"/>
              <a:t>, technology transfer, publishing, or law</a:t>
            </a:r>
          </a:p>
          <a:p>
            <a:pPr marL="285750" marR="0" indent="-285750" algn="l" defTabSz="914400" rtl="0" fontAlgn="auto" latinLnBrk="0" hangingPunct="0">
              <a:lnSpc>
                <a:spcPct val="100000"/>
              </a:lnSpc>
              <a:spcBef>
                <a:spcPts val="0"/>
              </a:spcBef>
              <a:spcAft>
                <a:spcPts val="0"/>
              </a:spcAft>
              <a:buClrTx/>
              <a:buSzTx/>
              <a:buFont typeface="Arial" charset="0"/>
              <a:buChar char="•"/>
              <a:tabLst/>
            </a:pPr>
            <a:endParaRPr kumimoji="0" lang="en-US" sz="1800" b="0" i="0" u="none" strike="noStrike" cap="none" spc="0" normalizeH="0" baseline="0" dirty="0">
              <a:ln>
                <a:noFill/>
              </a:ln>
              <a:solidFill>
                <a:srgbClr val="000000"/>
              </a:solidFill>
              <a:effectLst/>
              <a:uFillTx/>
              <a:latin typeface="Arial"/>
              <a:ea typeface="Arial"/>
              <a:cs typeface="Arial"/>
              <a:sym typeface="Arial"/>
            </a:endParaRPr>
          </a:p>
        </p:txBody>
      </p:sp>
    </p:spTree>
    <p:extLst>
      <p:ext uri="{BB962C8B-B14F-4D97-AF65-F5344CB8AC3E}">
        <p14:creationId xmlns:p14="http://schemas.microsoft.com/office/powerpoint/2010/main" val="1066636719"/>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Shape 344"/>
          <p:cNvSpPr>
            <a:spLocks noGrp="1"/>
          </p:cNvSpPr>
          <p:nvPr>
            <p:ph type="title"/>
          </p:nvPr>
        </p:nvSpPr>
        <p:spPr>
          <a:xfrm>
            <a:off x="457199" y="631370"/>
            <a:ext cx="5949658" cy="457200"/>
          </a:xfrm>
          <a:prstGeom prst="rect">
            <a:avLst/>
          </a:prstGeom>
        </p:spPr>
        <p:txBody>
          <a:bodyPr>
            <a:normAutofit/>
          </a:bodyPr>
          <a:lstStyle/>
          <a:p>
            <a:pPr>
              <a:defRPr>
                <a:effectLst/>
              </a:defRPr>
            </a:pPr>
            <a:r>
              <a:rPr sz="2800" dirty="0"/>
              <a:t>Networking</a:t>
            </a:r>
            <a:r>
              <a:rPr lang="en-US" sz="2800" dirty="0"/>
              <a:t> for Job Transitions</a:t>
            </a:r>
            <a:endParaRPr sz="2800" dirty="0"/>
          </a:p>
        </p:txBody>
      </p:sp>
      <p:sp>
        <p:nvSpPr>
          <p:cNvPr id="345" name="Shape 345"/>
          <p:cNvSpPr>
            <a:spLocks noGrp="1"/>
          </p:cNvSpPr>
          <p:nvPr>
            <p:ph type="body" idx="1"/>
          </p:nvPr>
        </p:nvSpPr>
        <p:spPr>
          <a:xfrm>
            <a:off x="476197" y="1578169"/>
            <a:ext cx="7995657" cy="4679868"/>
          </a:xfrm>
          <a:prstGeom prst="rect">
            <a:avLst/>
          </a:prstGeom>
        </p:spPr>
        <p:txBody>
          <a:bodyPr>
            <a:normAutofit/>
          </a:bodyPr>
          <a:lstStyle/>
          <a:p>
            <a:pPr>
              <a:defRPr>
                <a:effectLst/>
              </a:defRPr>
            </a:pPr>
            <a:r>
              <a:rPr lang="en-US" dirty="0">
                <a:effectLst/>
              </a:rPr>
              <a:t>Tell everyone you know you’re looking for a job to get the support of your network.</a:t>
            </a:r>
            <a:endParaRPr lang="en-US" dirty="0"/>
          </a:p>
          <a:p>
            <a:pPr>
              <a:defRPr>
                <a:effectLst/>
              </a:defRPr>
            </a:pPr>
            <a:endParaRPr lang="en-US" dirty="0"/>
          </a:p>
          <a:p>
            <a:pPr>
              <a:defRPr>
                <a:effectLst/>
              </a:defRPr>
            </a:pPr>
            <a:r>
              <a:rPr lang="en-US" dirty="0"/>
              <a:t>Use your network (colleagues and mentors) to identify additional mentors for your career transition in the industry you are interested in.</a:t>
            </a:r>
          </a:p>
          <a:p>
            <a:pPr>
              <a:defRPr>
                <a:effectLst/>
              </a:defRPr>
            </a:pPr>
            <a:endParaRPr lang="en-US" dirty="0"/>
          </a:p>
          <a:p>
            <a:pPr>
              <a:defRPr>
                <a:effectLst/>
              </a:defRPr>
            </a:pPr>
            <a:r>
              <a:rPr lang="en-US" dirty="0"/>
              <a:t>A key for a good network is a strong core (people you meet very often) and an expanded group (people you meet at conferences or events).</a:t>
            </a:r>
          </a:p>
          <a:p>
            <a:pPr>
              <a:defRPr>
                <a:effectLst/>
              </a:defRPr>
            </a:pPr>
            <a:endParaRPr lang="en-US" dirty="0"/>
          </a:p>
          <a:p>
            <a:pPr>
              <a:defRPr>
                <a:effectLst/>
              </a:defRPr>
            </a:pPr>
            <a:r>
              <a:rPr dirty="0"/>
              <a:t>Start around you! Every interaction at conferences or at your institution is a networking event (even your coffee break!)</a:t>
            </a:r>
            <a:r>
              <a:rPr lang="en-US" dirty="0"/>
              <a:t>.</a:t>
            </a:r>
            <a:r>
              <a:rPr dirty="0"/>
              <a:t> Your peers today might be your reviewers/colleagues tomorrow.</a:t>
            </a:r>
          </a:p>
          <a:p>
            <a:pPr marL="0" indent="0">
              <a:buNone/>
              <a:defRPr sz="1000">
                <a:effectLst/>
              </a:defRPr>
            </a:pPr>
            <a:endParaRPr dirty="0"/>
          </a:p>
          <a:p>
            <a:pPr>
              <a:defRPr>
                <a:effectLst/>
              </a:defRPr>
            </a:pPr>
            <a:r>
              <a:rPr dirty="0"/>
              <a:t>Be open to sharing your work/vision. You never know if the person next to you on a plane could lead to new job opportunities.</a:t>
            </a:r>
          </a:p>
        </p:txBody>
      </p:sp>
    </p:spTree>
    <p:extLst>
      <p:ext uri="{BB962C8B-B14F-4D97-AF65-F5344CB8AC3E}">
        <p14:creationId xmlns:p14="http://schemas.microsoft.com/office/powerpoint/2010/main" val="1179509571"/>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Shape 256"/>
          <p:cNvSpPr>
            <a:spLocks noGrp="1"/>
          </p:cNvSpPr>
          <p:nvPr>
            <p:ph type="body" idx="1"/>
          </p:nvPr>
        </p:nvSpPr>
        <p:spPr>
          <a:xfrm>
            <a:off x="476722" y="1699651"/>
            <a:ext cx="8190555" cy="4820021"/>
          </a:xfrm>
          <a:prstGeom prst="rect">
            <a:avLst/>
          </a:prstGeom>
        </p:spPr>
        <p:txBody>
          <a:bodyPr lIns="50800" tIns="50800" rIns="50800" bIns="50800" anchor="ctr">
            <a:normAutofit lnSpcReduction="10000"/>
          </a:bodyPr>
          <a:lstStyle/>
          <a:p>
            <a:pPr marL="0" indent="0">
              <a:buSzTx/>
              <a:buFontTx/>
              <a:buNone/>
              <a:defRPr sz="2000">
                <a:effectLst/>
              </a:defRPr>
            </a:pPr>
            <a:r>
              <a:rPr lang="en-US" dirty="0"/>
              <a:t>Keep in mind:</a:t>
            </a:r>
          </a:p>
          <a:p>
            <a:pPr marL="0" indent="0">
              <a:buSzTx/>
              <a:buFontTx/>
              <a:buNone/>
              <a:defRPr sz="2000">
                <a:effectLst/>
              </a:defRPr>
            </a:pPr>
            <a:endParaRPr lang="en-US" sz="1000" dirty="0"/>
          </a:p>
          <a:p>
            <a:pPr>
              <a:defRPr sz="2000">
                <a:effectLst/>
              </a:defRPr>
            </a:pPr>
            <a:r>
              <a:rPr lang="en-US" dirty="0"/>
              <a:t>Your first job might be entry level, but it will give you the opportunity to learn how the business works and realize which position is a fit.</a:t>
            </a:r>
          </a:p>
          <a:p>
            <a:pPr>
              <a:defRPr sz="2000">
                <a:effectLst/>
              </a:defRPr>
            </a:pPr>
            <a:endParaRPr lang="en-US" dirty="0"/>
          </a:p>
          <a:p>
            <a:pPr>
              <a:defRPr sz="2000">
                <a:effectLst/>
              </a:defRPr>
            </a:pPr>
            <a:r>
              <a:rPr lang="en-US" dirty="0"/>
              <a:t>Future job transitions will be easier from the inside and are much more frequent than in academia. You could be changing employer and/or field every 4-5 years.</a:t>
            </a:r>
          </a:p>
          <a:p>
            <a:pPr marL="0" indent="0">
              <a:buNone/>
              <a:defRPr sz="2000">
                <a:effectLst/>
              </a:defRPr>
            </a:pPr>
            <a:endParaRPr lang="en-US" dirty="0"/>
          </a:p>
          <a:p>
            <a:pPr>
              <a:defRPr sz="2000">
                <a:effectLst/>
              </a:defRPr>
            </a:pPr>
            <a:r>
              <a:rPr lang="en-US" dirty="0"/>
              <a:t>Small companies might be more willing to invest in your training than big corporations, as it can make a bigger difference for their business how you develop your skills.</a:t>
            </a:r>
          </a:p>
          <a:p>
            <a:pPr>
              <a:defRPr sz="2000">
                <a:effectLst/>
              </a:defRPr>
            </a:pPr>
            <a:endParaRPr lang="en-US" dirty="0"/>
          </a:p>
          <a:p>
            <a:pPr>
              <a:defRPr sz="2000">
                <a:effectLst/>
              </a:defRPr>
            </a:pPr>
            <a:r>
              <a:rPr lang="en-US" dirty="0"/>
              <a:t>It is possible go back and forth between different industry and academia.</a:t>
            </a:r>
          </a:p>
          <a:p>
            <a:pPr>
              <a:defRPr sz="2000">
                <a:effectLst/>
              </a:defRPr>
            </a:pPr>
            <a:endParaRPr lang="en-US" dirty="0"/>
          </a:p>
          <a:p>
            <a:pPr>
              <a:defRPr sz="2000">
                <a:effectLst/>
              </a:defRPr>
            </a:pPr>
            <a:endParaRPr lang="en-US" dirty="0"/>
          </a:p>
        </p:txBody>
      </p:sp>
      <p:sp>
        <p:nvSpPr>
          <p:cNvPr id="257" name="Shape 257"/>
          <p:cNvSpPr/>
          <p:nvPr/>
        </p:nvSpPr>
        <p:spPr>
          <a:xfrm>
            <a:off x="463139" y="631367"/>
            <a:ext cx="7808026" cy="439007"/>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lvl1pPr>
              <a:defRPr sz="2900" b="1">
                <a:solidFill>
                  <a:srgbClr val="782327"/>
                </a:solidFill>
              </a:defRPr>
            </a:lvl1pPr>
          </a:lstStyle>
          <a:p>
            <a:r>
              <a:rPr lang="en-US" sz="2800" dirty="0"/>
              <a:t>Be Realistic on What to Look For</a:t>
            </a:r>
            <a:endParaRPr sz="2800" dirty="0"/>
          </a:p>
        </p:txBody>
      </p:sp>
    </p:spTree>
    <p:extLst>
      <p:ext uri="{BB962C8B-B14F-4D97-AF65-F5344CB8AC3E}">
        <p14:creationId xmlns:p14="http://schemas.microsoft.com/office/powerpoint/2010/main" val="3981373477"/>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Shape 356"/>
          <p:cNvSpPr>
            <a:spLocks noGrp="1"/>
          </p:cNvSpPr>
          <p:nvPr>
            <p:ph type="title"/>
          </p:nvPr>
        </p:nvSpPr>
        <p:spPr>
          <a:xfrm>
            <a:off x="468086" y="631370"/>
            <a:ext cx="5334000" cy="457200"/>
          </a:xfrm>
          <a:prstGeom prst="rect">
            <a:avLst/>
          </a:prstGeom>
        </p:spPr>
        <p:txBody>
          <a:bodyPr>
            <a:normAutofit/>
          </a:bodyPr>
          <a:lstStyle/>
          <a:p>
            <a:pPr>
              <a:defRPr>
                <a:effectLst/>
              </a:defRPr>
            </a:pPr>
            <a:r>
              <a:rPr sz="2800" dirty="0"/>
              <a:t>Using a Résumé </a:t>
            </a:r>
            <a:r>
              <a:rPr lang="en-US" sz="2800" dirty="0"/>
              <a:t>vs a CV</a:t>
            </a:r>
            <a:endParaRPr sz="2800" dirty="0"/>
          </a:p>
        </p:txBody>
      </p:sp>
      <p:graphicFrame>
        <p:nvGraphicFramePr>
          <p:cNvPr id="4" name="Content Placeholder 5">
            <a:extLst>
              <a:ext uri="{FF2B5EF4-FFF2-40B4-BE49-F238E27FC236}">
                <a16:creationId xmlns:a16="http://schemas.microsoft.com/office/drawing/2014/main" id="{BFE67907-3D08-554D-AB37-2F0E0BB8C4F6}"/>
              </a:ext>
            </a:extLst>
          </p:cNvPr>
          <p:cNvGraphicFramePr>
            <a:graphicFrameLocks/>
          </p:cNvGraphicFramePr>
          <p:nvPr>
            <p:extLst/>
          </p:nvPr>
        </p:nvGraphicFramePr>
        <p:xfrm>
          <a:off x="457199" y="1752599"/>
          <a:ext cx="8415373" cy="3767668"/>
        </p:xfrm>
        <a:graphic>
          <a:graphicData uri="http://schemas.openxmlformats.org/drawingml/2006/table">
            <a:tbl>
              <a:tblPr firstRow="1" bandRow="1">
                <a:tableStyleId>{5C22544A-7EE6-4342-B048-85BDC9FD1C3A}</a:tableStyleId>
              </a:tblPr>
              <a:tblGrid>
                <a:gridCol w="1650073">
                  <a:extLst>
                    <a:ext uri="{9D8B030D-6E8A-4147-A177-3AD203B41FA5}">
                      <a16:colId xmlns:a16="http://schemas.microsoft.com/office/drawing/2014/main" val="2311257701"/>
                    </a:ext>
                  </a:extLst>
                </a:gridCol>
                <a:gridCol w="3300146">
                  <a:extLst>
                    <a:ext uri="{9D8B030D-6E8A-4147-A177-3AD203B41FA5}">
                      <a16:colId xmlns:a16="http://schemas.microsoft.com/office/drawing/2014/main" val="1248164184"/>
                    </a:ext>
                  </a:extLst>
                </a:gridCol>
                <a:gridCol w="3465154">
                  <a:extLst>
                    <a:ext uri="{9D8B030D-6E8A-4147-A177-3AD203B41FA5}">
                      <a16:colId xmlns:a16="http://schemas.microsoft.com/office/drawing/2014/main" val="687713242"/>
                    </a:ext>
                  </a:extLst>
                </a:gridCol>
              </a:tblGrid>
              <a:tr h="401518">
                <a:tc>
                  <a:txBody>
                    <a:bodyPr/>
                    <a:lstStyle/>
                    <a:p>
                      <a:endParaRPr lang="en-US" sz="1900" dirty="0"/>
                    </a:p>
                  </a:txBody>
                  <a:tcPr marL="99004" marR="99004" marT="49502" marB="49502"/>
                </a:tc>
                <a:tc>
                  <a:txBody>
                    <a:bodyPr/>
                    <a:lstStyle/>
                    <a:p>
                      <a:r>
                        <a:rPr lang="en-US" sz="1900" dirty="0"/>
                        <a:t>Curriculum Vitae</a:t>
                      </a:r>
                    </a:p>
                  </a:txBody>
                  <a:tcPr marL="99004" marR="99004" marT="49502" marB="49502"/>
                </a:tc>
                <a:tc>
                  <a:txBody>
                    <a:bodyPr/>
                    <a:lstStyle/>
                    <a:p>
                      <a:r>
                        <a:rPr lang="en-US" sz="1900" dirty="0"/>
                        <a:t>Résumé</a:t>
                      </a:r>
                    </a:p>
                  </a:txBody>
                  <a:tcPr marL="99004" marR="99004" marT="49502" marB="49502"/>
                </a:tc>
                <a:extLst>
                  <a:ext uri="{0D108BD9-81ED-4DB2-BD59-A6C34878D82A}">
                    <a16:rowId xmlns:a16="http://schemas.microsoft.com/office/drawing/2014/main" val="3198780024"/>
                  </a:ext>
                </a:extLst>
              </a:tr>
              <a:tr h="990044">
                <a:tc>
                  <a:txBody>
                    <a:bodyPr/>
                    <a:lstStyle/>
                    <a:p>
                      <a:r>
                        <a:rPr lang="en-US" sz="1900" b="1" dirty="0"/>
                        <a:t>Description</a:t>
                      </a:r>
                    </a:p>
                  </a:txBody>
                  <a:tcPr marL="99004" marR="99004" marT="49502" marB="49502"/>
                </a:tc>
                <a:tc>
                  <a:txBody>
                    <a:bodyPr/>
                    <a:lstStyle/>
                    <a:p>
                      <a:r>
                        <a:rPr lang="en-US" sz="1900" dirty="0"/>
                        <a:t>A comprehensive list of your full educational and professional history</a:t>
                      </a:r>
                    </a:p>
                  </a:txBody>
                  <a:tcPr marL="99004" marR="99004" marT="49502" marB="49502"/>
                </a:tc>
                <a:tc>
                  <a:txBody>
                    <a:bodyPr/>
                    <a:lstStyle/>
                    <a:p>
                      <a:r>
                        <a:rPr lang="en-US" sz="1900" dirty="0"/>
                        <a:t>A summary of your qualifications and skills that are relevant to a specific position</a:t>
                      </a:r>
                    </a:p>
                  </a:txBody>
                  <a:tcPr marL="99004" marR="99004" marT="49502" marB="49502"/>
                </a:tc>
                <a:extLst>
                  <a:ext uri="{0D108BD9-81ED-4DB2-BD59-A6C34878D82A}">
                    <a16:rowId xmlns:a16="http://schemas.microsoft.com/office/drawing/2014/main" val="418670824"/>
                  </a:ext>
                </a:extLst>
              </a:tr>
              <a:tr h="990044">
                <a:tc>
                  <a:txBody>
                    <a:bodyPr/>
                    <a:lstStyle/>
                    <a:p>
                      <a:r>
                        <a:rPr lang="en-US" sz="1900" b="1" dirty="0"/>
                        <a:t>Typical use</a:t>
                      </a:r>
                    </a:p>
                  </a:txBody>
                  <a:tcPr marL="99004" marR="99004" marT="49502" marB="49502"/>
                </a:tc>
                <a:tc>
                  <a:txBody>
                    <a:bodyPr/>
                    <a:lstStyle/>
                    <a:p>
                      <a:pPr>
                        <a:buNone/>
                      </a:pPr>
                      <a:r>
                        <a:rPr lang="en-US" sz="1900" dirty="0"/>
                        <a:t>Academic positions, some research positions (government, industry)</a:t>
                      </a:r>
                    </a:p>
                  </a:txBody>
                  <a:tcPr marL="99004" marR="99004" marT="49502" marB="49502"/>
                </a:tc>
                <a:tc>
                  <a:txBody>
                    <a:bodyPr/>
                    <a:lstStyle/>
                    <a:p>
                      <a:pPr>
                        <a:buNone/>
                      </a:pPr>
                      <a:r>
                        <a:rPr lang="en-US" sz="1900" dirty="0"/>
                        <a:t>Some research positions (industry), non-research positions</a:t>
                      </a:r>
                    </a:p>
                  </a:txBody>
                  <a:tcPr marL="99004" marR="99004" marT="49502" marB="49502"/>
                </a:tc>
                <a:extLst>
                  <a:ext uri="{0D108BD9-81ED-4DB2-BD59-A6C34878D82A}">
                    <a16:rowId xmlns:a16="http://schemas.microsoft.com/office/drawing/2014/main" val="3185131927"/>
                  </a:ext>
                </a:extLst>
              </a:tr>
              <a:tr h="693031">
                <a:tc>
                  <a:txBody>
                    <a:bodyPr/>
                    <a:lstStyle/>
                    <a:p>
                      <a:r>
                        <a:rPr lang="en-US" sz="1900" b="1" dirty="0"/>
                        <a:t>Focus</a:t>
                      </a:r>
                    </a:p>
                  </a:txBody>
                  <a:tcPr marL="99004" marR="99004" marT="49502" marB="49502"/>
                </a:tc>
                <a:tc>
                  <a:txBody>
                    <a:bodyPr/>
                    <a:lstStyle/>
                    <a:p>
                      <a:r>
                        <a:rPr lang="en-US" sz="1900" dirty="0"/>
                        <a:t>Academic achievements and experience</a:t>
                      </a:r>
                    </a:p>
                  </a:txBody>
                  <a:tcPr marL="99004" marR="99004" marT="49502" marB="49502"/>
                </a:tc>
                <a:tc>
                  <a:txBody>
                    <a:bodyPr/>
                    <a:lstStyle/>
                    <a:p>
                      <a:r>
                        <a:rPr lang="en-US" sz="1900" dirty="0"/>
                        <a:t>Relevant skills and expertise</a:t>
                      </a:r>
                    </a:p>
                  </a:txBody>
                  <a:tcPr marL="99004" marR="99004" marT="49502" marB="49502"/>
                </a:tc>
                <a:extLst>
                  <a:ext uri="{0D108BD9-81ED-4DB2-BD59-A6C34878D82A}">
                    <a16:rowId xmlns:a16="http://schemas.microsoft.com/office/drawing/2014/main" val="3272870552"/>
                  </a:ext>
                </a:extLst>
              </a:tr>
              <a:tr h="693031">
                <a:tc>
                  <a:txBody>
                    <a:bodyPr/>
                    <a:lstStyle/>
                    <a:p>
                      <a:r>
                        <a:rPr lang="en-US" sz="1900" b="1" dirty="0"/>
                        <a:t>Length</a:t>
                      </a:r>
                    </a:p>
                  </a:txBody>
                  <a:tcPr marL="99004" marR="99004" marT="49502" marB="49502"/>
                </a:tc>
                <a:tc>
                  <a:txBody>
                    <a:bodyPr/>
                    <a:lstStyle/>
                    <a:p>
                      <a:r>
                        <a:rPr lang="en-US" sz="1900" dirty="0"/>
                        <a:t>Dependent on experience; no page limit</a:t>
                      </a:r>
                    </a:p>
                  </a:txBody>
                  <a:tcPr marL="99004" marR="99004" marT="49502" marB="49502"/>
                </a:tc>
                <a:tc>
                  <a:txBody>
                    <a:bodyPr/>
                    <a:lstStyle/>
                    <a:p>
                      <a:r>
                        <a:rPr lang="en-US" sz="1900" dirty="0"/>
                        <a:t>Usually 1-2 pages</a:t>
                      </a:r>
                    </a:p>
                  </a:txBody>
                  <a:tcPr marL="99004" marR="99004" marT="49502" marB="49502"/>
                </a:tc>
                <a:extLst>
                  <a:ext uri="{0D108BD9-81ED-4DB2-BD59-A6C34878D82A}">
                    <a16:rowId xmlns:a16="http://schemas.microsoft.com/office/drawing/2014/main" val="1104741735"/>
                  </a:ext>
                </a:extLst>
              </a:tr>
            </a:tbl>
          </a:graphicData>
        </a:graphic>
      </p:graphicFrame>
    </p:spTree>
    <p:extLst>
      <p:ext uri="{BB962C8B-B14F-4D97-AF65-F5344CB8AC3E}">
        <p14:creationId xmlns:p14="http://schemas.microsoft.com/office/powerpoint/2010/main" val="4066420048"/>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Shape 347"/>
          <p:cNvSpPr>
            <a:spLocks noGrp="1"/>
          </p:cNvSpPr>
          <p:nvPr>
            <p:ph type="title"/>
          </p:nvPr>
        </p:nvSpPr>
        <p:spPr>
          <a:xfrm>
            <a:off x="478972" y="636485"/>
            <a:ext cx="6858000" cy="457200"/>
          </a:xfrm>
          <a:prstGeom prst="rect">
            <a:avLst/>
          </a:prstGeom>
        </p:spPr>
        <p:txBody>
          <a:bodyPr>
            <a:normAutofit/>
          </a:bodyPr>
          <a:lstStyle/>
          <a:p>
            <a:pPr>
              <a:defRPr>
                <a:effectLst/>
              </a:defRPr>
            </a:pPr>
            <a:r>
              <a:rPr sz="2800" dirty="0"/>
              <a:t>Highlight Your Strengths in Writing </a:t>
            </a:r>
          </a:p>
        </p:txBody>
      </p:sp>
      <p:sp>
        <p:nvSpPr>
          <p:cNvPr id="348" name="Shape 348"/>
          <p:cNvSpPr>
            <a:spLocks noGrp="1"/>
          </p:cNvSpPr>
          <p:nvPr>
            <p:ph type="body" idx="1"/>
          </p:nvPr>
        </p:nvSpPr>
        <p:spPr>
          <a:xfrm>
            <a:off x="515982" y="1565995"/>
            <a:ext cx="8112035" cy="2912955"/>
          </a:xfrm>
          <a:prstGeom prst="rect">
            <a:avLst/>
          </a:prstGeom>
        </p:spPr>
        <p:txBody>
          <a:bodyPr>
            <a:normAutofit lnSpcReduction="10000"/>
          </a:bodyPr>
          <a:lstStyle/>
          <a:p>
            <a:pPr>
              <a:defRPr>
                <a:effectLst/>
              </a:defRPr>
            </a:pPr>
            <a:r>
              <a:rPr sz="2000" dirty="0"/>
              <a:t>A résumé is an opportunity to effectively advertise your experience and expertise for a particular position</a:t>
            </a:r>
            <a:r>
              <a:rPr lang="en-US" sz="2000" dirty="0"/>
              <a:t>.</a:t>
            </a:r>
          </a:p>
          <a:p>
            <a:pPr>
              <a:defRPr>
                <a:effectLst/>
              </a:defRPr>
            </a:pPr>
            <a:endParaRPr lang="en-US" sz="800" dirty="0"/>
          </a:p>
          <a:p>
            <a:pPr>
              <a:defRPr>
                <a:effectLst/>
              </a:defRPr>
            </a:pPr>
            <a:r>
              <a:rPr lang="en-US" sz="2000" dirty="0"/>
              <a:t>Highlight both technical and transferable skills in an easy to read format.</a:t>
            </a:r>
          </a:p>
          <a:p>
            <a:pPr>
              <a:defRPr>
                <a:effectLst/>
              </a:defRPr>
            </a:pPr>
            <a:endParaRPr lang="en-US" sz="800" dirty="0"/>
          </a:p>
          <a:p>
            <a:pPr>
              <a:defRPr>
                <a:effectLst/>
              </a:defRPr>
            </a:pPr>
            <a:r>
              <a:rPr lang="en-US" sz="2000" dirty="0"/>
              <a:t>Tailor your application material to the specific job. Clearly explain why they need you and why you are choosing them.</a:t>
            </a:r>
          </a:p>
          <a:p>
            <a:pPr>
              <a:defRPr>
                <a:effectLst/>
              </a:defRPr>
            </a:pPr>
            <a:endParaRPr lang="en-US" sz="800" dirty="0"/>
          </a:p>
          <a:p>
            <a:pPr>
              <a:buFont typeface="Arial" charset="0"/>
              <a:buChar char="•"/>
              <a:defRPr sz="2000">
                <a:effectLst/>
              </a:defRPr>
            </a:pPr>
            <a:r>
              <a:rPr lang="en-US" dirty="0"/>
              <a:t>Have someone in that field read your application materials before you send them.</a:t>
            </a:r>
          </a:p>
        </p:txBody>
      </p:sp>
      <p:sp>
        <p:nvSpPr>
          <p:cNvPr id="349" name="Shape 349"/>
          <p:cNvSpPr/>
          <p:nvPr/>
        </p:nvSpPr>
        <p:spPr>
          <a:xfrm>
            <a:off x="-1" y="6248400"/>
            <a:ext cx="6406858" cy="335250"/>
          </a:xfrm>
          <a:prstGeom prst="rect">
            <a:avLst/>
          </a:prstGeom>
          <a:ln w="12700">
            <a:miter lim="400000"/>
          </a:ln>
          <a:extLst>
            <a:ext uri="{C572A759-6A51-4108-AA02-DFA0A04FC94B}">
              <ma14:wrappingTextBoxFlag xmlns="" xmlns:ma14="http://schemas.microsoft.com/office/mac/drawingml/2011/main" val="1"/>
            </a:ext>
          </a:extLst>
        </p:spPr>
        <p:txBody>
          <a:bodyPr lIns="91424" tIns="91424" rIns="91424" bIns="91424">
            <a:spAutoFit/>
          </a:bodyPr>
          <a:lstStyle>
            <a:lvl1pPr>
              <a:defRPr sz="1000">
                <a:solidFill>
                  <a:srgbClr val="7F7F7F"/>
                </a:solidFill>
                <a:latin typeface="Montserrat"/>
                <a:ea typeface="Montserrat"/>
                <a:cs typeface="Montserrat"/>
                <a:sym typeface="Montserrat"/>
              </a:defRPr>
            </a:lvl1pPr>
          </a:lstStyle>
          <a:p>
            <a:r>
              <a:rPr dirty="0"/>
              <a:t>Adapted from “Transforming your CV or Resume: Insider Tips for Any Position,” SfN Webinar, 2015</a:t>
            </a:r>
          </a:p>
        </p:txBody>
      </p:sp>
      <p:sp>
        <p:nvSpPr>
          <p:cNvPr id="350" name="Shape 350"/>
          <p:cNvSpPr/>
          <p:nvPr/>
        </p:nvSpPr>
        <p:spPr>
          <a:xfrm>
            <a:off x="2480600" y="4905147"/>
            <a:ext cx="579179" cy="579179"/>
          </a:xfrm>
          <a:custGeom>
            <a:avLst/>
            <a:gdLst/>
            <a:ahLst/>
            <a:cxnLst>
              <a:cxn ang="0">
                <a:pos x="wd2" y="hd2"/>
              </a:cxn>
              <a:cxn ang="5400000">
                <a:pos x="wd2" y="hd2"/>
              </a:cxn>
              <a:cxn ang="10800000">
                <a:pos x="wd2" y="hd2"/>
              </a:cxn>
              <a:cxn ang="16200000">
                <a:pos x="wd2" y="hd2"/>
              </a:cxn>
            </a:cxnLst>
            <a:rect l="0" t="0" r="r" b="b"/>
            <a:pathLst>
              <a:path w="21600" h="21600" extrusionOk="0">
                <a:moveTo>
                  <a:pt x="0" y="7344"/>
                </a:moveTo>
                <a:lnTo>
                  <a:pt x="7344" y="7344"/>
                </a:lnTo>
                <a:lnTo>
                  <a:pt x="7344" y="0"/>
                </a:lnTo>
                <a:lnTo>
                  <a:pt x="14256" y="0"/>
                </a:lnTo>
                <a:lnTo>
                  <a:pt x="14256" y="7344"/>
                </a:lnTo>
                <a:lnTo>
                  <a:pt x="21600" y="7344"/>
                </a:lnTo>
                <a:lnTo>
                  <a:pt x="21600" y="14256"/>
                </a:lnTo>
                <a:lnTo>
                  <a:pt x="14256" y="14256"/>
                </a:lnTo>
                <a:lnTo>
                  <a:pt x="14256" y="21600"/>
                </a:lnTo>
                <a:lnTo>
                  <a:pt x="7344" y="21600"/>
                </a:lnTo>
                <a:lnTo>
                  <a:pt x="7344" y="14256"/>
                </a:lnTo>
                <a:lnTo>
                  <a:pt x="0" y="14256"/>
                </a:lnTo>
                <a:close/>
              </a:path>
            </a:pathLst>
          </a:custGeom>
          <a:solidFill>
            <a:srgbClr val="A9AFBE"/>
          </a:solidFill>
          <a:ln w="12700">
            <a:miter lim="400000"/>
          </a:ln>
          <a:effectLst>
            <a:outerShdw blurRad="38100" dist="20000" dir="5400000" rotWithShape="0">
              <a:srgbClr val="000000">
                <a:alpha val="38000"/>
              </a:srgbClr>
            </a:outerShdw>
          </a:effectLst>
        </p:spPr>
        <p:txBody>
          <a:bodyPr lIns="45719" rIns="45719"/>
          <a:lstStyle/>
          <a:p>
            <a:endParaRPr/>
          </a:p>
        </p:txBody>
      </p:sp>
      <p:sp>
        <p:nvSpPr>
          <p:cNvPr id="351" name="Shape 351"/>
          <p:cNvSpPr/>
          <p:nvPr/>
        </p:nvSpPr>
        <p:spPr>
          <a:xfrm>
            <a:off x="5985370" y="4963033"/>
            <a:ext cx="579179" cy="4634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8640"/>
                </a:lnTo>
                <a:lnTo>
                  <a:pt x="0" y="8640"/>
                </a:lnTo>
                <a:close/>
                <a:moveTo>
                  <a:pt x="0" y="12960"/>
                </a:moveTo>
                <a:lnTo>
                  <a:pt x="21600" y="12960"/>
                </a:lnTo>
                <a:lnTo>
                  <a:pt x="21600" y="21600"/>
                </a:lnTo>
                <a:lnTo>
                  <a:pt x="0" y="21600"/>
                </a:lnTo>
                <a:close/>
              </a:path>
            </a:pathLst>
          </a:custGeom>
          <a:solidFill>
            <a:srgbClr val="A9AFBE"/>
          </a:solidFill>
          <a:ln w="12700">
            <a:miter lim="400000"/>
          </a:ln>
          <a:effectLst>
            <a:outerShdw blurRad="38100" dist="20000" dir="5400000" rotWithShape="0">
              <a:srgbClr val="000000">
                <a:alpha val="38000"/>
              </a:srgbClr>
            </a:outerShdw>
          </a:effectLst>
        </p:spPr>
        <p:txBody>
          <a:bodyPr lIns="45719" rIns="45719"/>
          <a:lstStyle/>
          <a:p>
            <a:endParaRPr/>
          </a:p>
        </p:txBody>
      </p:sp>
      <p:sp>
        <p:nvSpPr>
          <p:cNvPr id="352" name="Shape 352"/>
          <p:cNvSpPr/>
          <p:nvPr/>
        </p:nvSpPr>
        <p:spPr>
          <a:xfrm>
            <a:off x="704584" y="4458861"/>
            <a:ext cx="1886838" cy="134316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4400" b="1">
                <a:ln w="12700">
                  <a:solidFill>
                    <a:srgbClr val="17375E"/>
                  </a:solidFill>
                </a:ln>
                <a:solidFill>
                  <a:srgbClr val="7391B7"/>
                </a:solidFill>
                <a:effectLst>
                  <a:outerShdw dist="38100" dir="2640000" rotWithShape="0">
                    <a:srgbClr val="17375E"/>
                  </a:outerShdw>
                </a:effectLst>
              </a:defRPr>
            </a:lvl1pPr>
          </a:lstStyle>
          <a:p>
            <a:r>
              <a:rPr dirty="0"/>
              <a:t>Your Skills</a:t>
            </a:r>
          </a:p>
        </p:txBody>
      </p:sp>
      <p:sp>
        <p:nvSpPr>
          <p:cNvPr id="353" name="Shape 353"/>
          <p:cNvSpPr/>
          <p:nvPr/>
        </p:nvSpPr>
        <p:spPr>
          <a:xfrm>
            <a:off x="3102698" y="4463680"/>
            <a:ext cx="2860228" cy="134315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4400" b="1">
                <a:ln w="12700">
                  <a:solidFill>
                    <a:srgbClr val="17375E"/>
                  </a:solidFill>
                </a:ln>
                <a:solidFill>
                  <a:srgbClr val="7391B7"/>
                </a:solidFill>
                <a:effectLst>
                  <a:outerShdw dist="38100" dir="2640000" rotWithShape="0">
                    <a:srgbClr val="17375E"/>
                  </a:outerShdw>
                </a:effectLst>
              </a:defRPr>
            </a:lvl1pPr>
          </a:lstStyle>
          <a:p>
            <a:r>
              <a:t>Employer Need</a:t>
            </a:r>
          </a:p>
        </p:txBody>
      </p:sp>
      <p:sp>
        <p:nvSpPr>
          <p:cNvPr id="354" name="Shape 354"/>
          <p:cNvSpPr/>
          <p:nvPr/>
        </p:nvSpPr>
        <p:spPr>
          <a:xfrm>
            <a:off x="6474202" y="4471460"/>
            <a:ext cx="1886840" cy="134316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4400" b="1">
                <a:ln w="12700">
                  <a:solidFill>
                    <a:srgbClr val="17375E"/>
                  </a:solidFill>
                </a:ln>
                <a:solidFill>
                  <a:srgbClr val="7391B7"/>
                </a:solidFill>
                <a:effectLst>
                  <a:outerShdw dist="38100" dir="2640000" rotWithShape="0">
                    <a:srgbClr val="17375E"/>
                  </a:outerShdw>
                </a:effectLst>
              </a:defRPr>
            </a:lvl1pPr>
          </a:lstStyle>
          <a:p>
            <a:r>
              <a:rPr dirty="0"/>
              <a:t>Your Value</a:t>
            </a:r>
          </a:p>
        </p:txBody>
      </p:sp>
    </p:spTree>
    <p:extLst>
      <p:ext uri="{BB962C8B-B14F-4D97-AF65-F5344CB8AC3E}">
        <p14:creationId xmlns:p14="http://schemas.microsoft.com/office/powerpoint/2010/main" val="2054601017"/>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Shape 256"/>
          <p:cNvSpPr>
            <a:spLocks noGrp="1"/>
          </p:cNvSpPr>
          <p:nvPr>
            <p:ph type="body" idx="1"/>
          </p:nvPr>
        </p:nvSpPr>
        <p:spPr>
          <a:xfrm>
            <a:off x="464554" y="1252521"/>
            <a:ext cx="8214892" cy="4820021"/>
          </a:xfrm>
          <a:prstGeom prst="rect">
            <a:avLst/>
          </a:prstGeom>
        </p:spPr>
        <p:txBody>
          <a:bodyPr lIns="50800" tIns="50800" rIns="50800" bIns="50800" anchor="ctr">
            <a:normAutofit/>
          </a:bodyPr>
          <a:lstStyle/>
          <a:p>
            <a:pPr>
              <a:buSzTx/>
              <a:defRPr sz="2000">
                <a:effectLst/>
              </a:defRPr>
            </a:pPr>
            <a:r>
              <a:rPr lang="en-US" sz="2000" dirty="0">
                <a:effectLst/>
              </a:rPr>
              <a:t>In a fast paced job environment, resilience and adaptability to rapidly learn new skills may be more important than what you know.</a:t>
            </a:r>
          </a:p>
          <a:p>
            <a:pPr>
              <a:buSzTx/>
              <a:defRPr sz="2000">
                <a:effectLst/>
              </a:defRPr>
            </a:pPr>
            <a:endParaRPr lang="en-US" sz="1000" dirty="0">
              <a:effectLst/>
            </a:endParaRPr>
          </a:p>
          <a:p>
            <a:pPr>
              <a:buSzTx/>
              <a:defRPr sz="2000">
                <a:effectLst/>
              </a:defRPr>
            </a:pPr>
            <a:r>
              <a:rPr lang="en-US" sz="2000" dirty="0">
                <a:effectLst/>
              </a:rPr>
              <a:t>An employer may be looking for someone who’s smart, adaptable and a good team player. Apply for jobs even if you do not feel qualified.</a:t>
            </a:r>
          </a:p>
          <a:p>
            <a:pPr>
              <a:buSzTx/>
              <a:defRPr sz="2000">
                <a:effectLst/>
              </a:defRPr>
            </a:pPr>
            <a:endParaRPr lang="en-US" sz="1000" dirty="0">
              <a:effectLst/>
            </a:endParaRPr>
          </a:p>
          <a:p>
            <a:pPr>
              <a:buSzTx/>
              <a:defRPr sz="2000">
                <a:effectLst/>
              </a:defRPr>
            </a:pPr>
            <a:r>
              <a:rPr lang="en-US" sz="2000" dirty="0">
                <a:effectLst/>
              </a:rPr>
              <a:t>Always be professional. Even if you do not get a specific job, hiring managers may keep your CV on file for the future and call you later.</a:t>
            </a:r>
          </a:p>
          <a:p>
            <a:pPr>
              <a:buSzTx/>
              <a:defRPr sz="2000">
                <a:effectLst/>
              </a:defRPr>
            </a:pPr>
            <a:endParaRPr lang="en-US" sz="1000" dirty="0">
              <a:effectLst/>
            </a:endParaRPr>
          </a:p>
          <a:p>
            <a:pPr>
              <a:buSzTx/>
              <a:defRPr sz="2000">
                <a:effectLst/>
              </a:defRPr>
            </a:pPr>
            <a:r>
              <a:rPr lang="en-US" sz="2000" dirty="0">
                <a:effectLst/>
              </a:rPr>
              <a:t>Remember you are interviewing them as much as they are interviewing you. You want to determine whether this job will be right for you and a stepping stone to other positions in the future.</a:t>
            </a:r>
          </a:p>
          <a:p>
            <a:pPr marL="457200" lvl="1" indent="0">
              <a:buSzTx/>
              <a:buNone/>
              <a:defRPr sz="2000">
                <a:effectLst/>
              </a:defRPr>
            </a:pPr>
            <a:endParaRPr lang="en-US" sz="2000" dirty="0">
              <a:effectLst/>
            </a:endParaRPr>
          </a:p>
        </p:txBody>
      </p:sp>
      <p:sp>
        <p:nvSpPr>
          <p:cNvPr id="257" name="Shape 257"/>
          <p:cNvSpPr/>
          <p:nvPr/>
        </p:nvSpPr>
        <p:spPr>
          <a:xfrm>
            <a:off x="481837" y="631369"/>
            <a:ext cx="7808026" cy="453762"/>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lvl1pPr>
              <a:defRPr sz="2900" b="1">
                <a:solidFill>
                  <a:srgbClr val="782327"/>
                </a:solidFill>
              </a:defRPr>
            </a:lvl1pPr>
          </a:lstStyle>
          <a:p>
            <a:r>
              <a:rPr lang="en-US" sz="2800" dirty="0"/>
              <a:t>Some Tips for the Interview Process</a:t>
            </a:r>
            <a:endParaRPr sz="2800" dirty="0"/>
          </a:p>
        </p:txBody>
      </p:sp>
    </p:spTree>
    <p:extLst>
      <p:ext uri="{BB962C8B-B14F-4D97-AF65-F5344CB8AC3E}">
        <p14:creationId xmlns:p14="http://schemas.microsoft.com/office/powerpoint/2010/main" val="24064903"/>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Shape 256"/>
          <p:cNvSpPr>
            <a:spLocks noGrp="1"/>
          </p:cNvSpPr>
          <p:nvPr>
            <p:ph type="body" idx="1"/>
          </p:nvPr>
        </p:nvSpPr>
        <p:spPr>
          <a:xfrm>
            <a:off x="476263" y="1569429"/>
            <a:ext cx="8508670" cy="3512141"/>
          </a:xfrm>
          <a:prstGeom prst="rect">
            <a:avLst/>
          </a:prstGeom>
        </p:spPr>
        <p:txBody>
          <a:bodyPr lIns="50800" tIns="50800" rIns="50800" bIns="50800" anchor="t"/>
          <a:lstStyle/>
          <a:p>
            <a:pPr>
              <a:buSzTx/>
              <a:defRPr sz="2000">
                <a:effectLst/>
              </a:defRPr>
            </a:pPr>
            <a:r>
              <a:rPr lang="en-US" sz="2000" dirty="0">
                <a:effectLst/>
              </a:rPr>
              <a:t>Have an idea of what kind of salary and benefits package you’d be willing to take. Many places will ask for your salary requirements. </a:t>
            </a:r>
          </a:p>
          <a:p>
            <a:pPr lvl="1">
              <a:buSzTx/>
              <a:defRPr sz="2000">
                <a:effectLst/>
              </a:defRPr>
            </a:pPr>
            <a:r>
              <a:rPr lang="en-US" sz="2000" dirty="0">
                <a:effectLst/>
              </a:rPr>
              <a:t>Use </a:t>
            </a:r>
            <a:r>
              <a:rPr lang="en-US" sz="2000" dirty="0" err="1">
                <a:effectLst/>
              </a:rPr>
              <a:t>Glassdoor</a:t>
            </a:r>
            <a:r>
              <a:rPr lang="en-US" sz="2000" dirty="0">
                <a:effectLst/>
              </a:rPr>
              <a:t> or salary surveys from professional organizations</a:t>
            </a:r>
          </a:p>
          <a:p>
            <a:pPr>
              <a:buSzTx/>
              <a:defRPr sz="2000">
                <a:effectLst/>
              </a:defRPr>
            </a:pPr>
            <a:endParaRPr lang="en-US" sz="2000" dirty="0">
              <a:effectLst/>
            </a:endParaRPr>
          </a:p>
          <a:p>
            <a:pPr>
              <a:buSzTx/>
              <a:defRPr sz="2000">
                <a:effectLst/>
              </a:defRPr>
            </a:pPr>
            <a:r>
              <a:rPr lang="en-US" sz="2000" dirty="0">
                <a:effectLst/>
              </a:rPr>
              <a:t>You should also negotiate things outside of salary (like time off). </a:t>
            </a:r>
          </a:p>
          <a:p>
            <a:pPr lvl="1">
              <a:buSzTx/>
              <a:defRPr sz="2000">
                <a:effectLst/>
              </a:defRPr>
            </a:pPr>
            <a:r>
              <a:rPr lang="en-US" sz="2000" dirty="0">
                <a:effectLst/>
              </a:rPr>
              <a:t>Time off</a:t>
            </a:r>
          </a:p>
          <a:p>
            <a:pPr lvl="1">
              <a:buSzTx/>
              <a:defRPr sz="2000">
                <a:effectLst/>
              </a:defRPr>
            </a:pPr>
            <a:r>
              <a:rPr lang="en-US" sz="2000" dirty="0">
                <a:effectLst/>
              </a:rPr>
              <a:t>Relocation expenses</a:t>
            </a:r>
          </a:p>
          <a:p>
            <a:pPr lvl="1">
              <a:buSzTx/>
              <a:defRPr sz="2000">
                <a:effectLst/>
              </a:defRPr>
            </a:pPr>
            <a:r>
              <a:rPr lang="en-US" sz="2000" dirty="0">
                <a:effectLst/>
              </a:rPr>
              <a:t>Career development opportunities in leadership and management</a:t>
            </a:r>
          </a:p>
          <a:p>
            <a:pPr lvl="1">
              <a:buSzTx/>
              <a:defRPr sz="2000">
                <a:effectLst/>
              </a:defRPr>
            </a:pPr>
            <a:r>
              <a:rPr lang="en-US" sz="2000" dirty="0">
                <a:effectLst/>
              </a:rPr>
              <a:t>Tuition remission for further training (MBA, Law degree, </a:t>
            </a:r>
            <a:r>
              <a:rPr lang="en-US" sz="2000" dirty="0" err="1">
                <a:effectLst/>
              </a:rPr>
              <a:t>etc</a:t>
            </a:r>
            <a:r>
              <a:rPr lang="en-US" sz="2000" dirty="0">
                <a:effectLst/>
              </a:rPr>
              <a:t>)</a:t>
            </a:r>
          </a:p>
          <a:p>
            <a:pPr marL="457200" lvl="1" indent="0">
              <a:buSzTx/>
              <a:buNone/>
              <a:defRPr sz="2000">
                <a:effectLst/>
              </a:defRPr>
            </a:pPr>
            <a:endParaRPr lang="en-US" sz="2000" dirty="0">
              <a:effectLst/>
            </a:endParaRPr>
          </a:p>
        </p:txBody>
      </p:sp>
      <p:sp>
        <p:nvSpPr>
          <p:cNvPr id="257" name="Shape 257"/>
          <p:cNvSpPr/>
          <p:nvPr/>
        </p:nvSpPr>
        <p:spPr>
          <a:xfrm>
            <a:off x="463559" y="598716"/>
            <a:ext cx="7808026" cy="468739"/>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lvl1pPr>
              <a:defRPr sz="2900" b="1">
                <a:solidFill>
                  <a:srgbClr val="782327"/>
                </a:solidFill>
              </a:defRPr>
            </a:lvl1pPr>
          </a:lstStyle>
          <a:p>
            <a:r>
              <a:rPr lang="en-US" sz="2800" dirty="0"/>
              <a:t>What to Negotiate</a:t>
            </a:r>
            <a:endParaRPr sz="2800" dirty="0"/>
          </a:p>
        </p:txBody>
      </p:sp>
    </p:spTree>
    <p:extLst>
      <p:ext uri="{BB962C8B-B14F-4D97-AF65-F5344CB8AC3E}">
        <p14:creationId xmlns:p14="http://schemas.microsoft.com/office/powerpoint/2010/main" val="56042450"/>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Shape 256"/>
          <p:cNvSpPr>
            <a:spLocks noGrp="1"/>
          </p:cNvSpPr>
          <p:nvPr>
            <p:ph type="body" idx="1"/>
          </p:nvPr>
        </p:nvSpPr>
        <p:spPr>
          <a:xfrm>
            <a:off x="491369" y="1570252"/>
            <a:ext cx="8508670" cy="4820021"/>
          </a:xfrm>
          <a:prstGeom prst="rect">
            <a:avLst/>
          </a:prstGeom>
        </p:spPr>
        <p:txBody>
          <a:bodyPr lIns="50800" tIns="50800" rIns="50800" bIns="50800" anchor="t"/>
          <a:lstStyle/>
          <a:p>
            <a:pPr>
              <a:buSzTx/>
              <a:defRPr sz="2000">
                <a:effectLst/>
              </a:defRPr>
            </a:pPr>
            <a:r>
              <a:rPr lang="en-US" sz="2000" dirty="0">
                <a:effectLst/>
              </a:rPr>
              <a:t>Start early to explore different careers to find the path that is right for you and to prepare for it.</a:t>
            </a:r>
          </a:p>
          <a:p>
            <a:pPr>
              <a:buSzTx/>
              <a:defRPr sz="2000">
                <a:effectLst/>
              </a:defRPr>
            </a:pPr>
            <a:endParaRPr lang="en-US" sz="2000" dirty="0">
              <a:effectLst/>
            </a:endParaRPr>
          </a:p>
          <a:p>
            <a:pPr>
              <a:buSzTx/>
              <a:defRPr sz="2000">
                <a:effectLst/>
              </a:defRPr>
            </a:pPr>
            <a:r>
              <a:rPr lang="en-US" sz="2000" dirty="0">
                <a:effectLst/>
              </a:rPr>
              <a:t>Remember that there are many choices in academia and other industries that could be a good fit.</a:t>
            </a:r>
          </a:p>
          <a:p>
            <a:pPr>
              <a:buSzTx/>
              <a:defRPr sz="2000">
                <a:effectLst/>
              </a:defRPr>
            </a:pPr>
            <a:endParaRPr lang="en-US" sz="2000" dirty="0">
              <a:effectLst/>
            </a:endParaRPr>
          </a:p>
          <a:p>
            <a:pPr>
              <a:buSzTx/>
              <a:defRPr sz="2000">
                <a:effectLst/>
              </a:defRPr>
            </a:pPr>
            <a:r>
              <a:rPr lang="en-US" sz="2000" dirty="0">
                <a:effectLst/>
              </a:rPr>
              <a:t>Build a strong network of mentors, sponsors and peers to guide you and assist in your transition.</a:t>
            </a:r>
          </a:p>
          <a:p>
            <a:pPr>
              <a:buSzTx/>
              <a:defRPr sz="2000">
                <a:effectLst/>
              </a:defRPr>
            </a:pPr>
            <a:endParaRPr lang="en-US" sz="2000" dirty="0">
              <a:effectLst/>
            </a:endParaRPr>
          </a:p>
          <a:p>
            <a:pPr>
              <a:buSzTx/>
              <a:defRPr sz="2000">
                <a:effectLst/>
              </a:defRPr>
            </a:pPr>
            <a:r>
              <a:rPr lang="en-US" sz="2000" dirty="0">
                <a:effectLst/>
              </a:rPr>
              <a:t>Know your worth and ask for it.</a:t>
            </a:r>
          </a:p>
          <a:p>
            <a:pPr>
              <a:buSzTx/>
              <a:defRPr sz="2000">
                <a:effectLst/>
              </a:defRPr>
            </a:pPr>
            <a:endParaRPr lang="en-US" sz="2000" dirty="0">
              <a:effectLst/>
            </a:endParaRPr>
          </a:p>
          <a:p>
            <a:pPr>
              <a:buSzTx/>
              <a:defRPr sz="2000">
                <a:effectLst/>
              </a:defRPr>
            </a:pPr>
            <a:r>
              <a:rPr lang="en-US" sz="2000" dirty="0">
                <a:effectLst/>
              </a:rPr>
              <a:t>No job has to be your last. You can use these tips to move freely between different academic and non academic options.</a:t>
            </a:r>
          </a:p>
          <a:p>
            <a:pPr marL="457200" lvl="1" indent="0">
              <a:buSzTx/>
              <a:buNone/>
              <a:defRPr sz="2000">
                <a:effectLst/>
              </a:defRPr>
            </a:pPr>
            <a:endParaRPr lang="en-US" sz="2000" dirty="0">
              <a:effectLst/>
            </a:endParaRPr>
          </a:p>
        </p:txBody>
      </p:sp>
      <p:sp>
        <p:nvSpPr>
          <p:cNvPr id="257" name="Shape 257"/>
          <p:cNvSpPr/>
          <p:nvPr/>
        </p:nvSpPr>
        <p:spPr>
          <a:xfrm>
            <a:off x="477974" y="631368"/>
            <a:ext cx="7808026" cy="33613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Autofit/>
          </a:bodyPr>
          <a:lstStyle>
            <a:lvl1pPr>
              <a:defRPr sz="2900" b="1">
                <a:solidFill>
                  <a:srgbClr val="782327"/>
                </a:solidFill>
              </a:defRPr>
            </a:lvl1pPr>
          </a:lstStyle>
          <a:p>
            <a:r>
              <a:rPr lang="en-US" sz="2800" dirty="0"/>
              <a:t>Summary and Conclusions</a:t>
            </a:r>
            <a:endParaRPr sz="2800" dirty="0"/>
          </a:p>
        </p:txBody>
      </p:sp>
    </p:spTree>
    <p:extLst>
      <p:ext uri="{BB962C8B-B14F-4D97-AF65-F5344CB8AC3E}">
        <p14:creationId xmlns:p14="http://schemas.microsoft.com/office/powerpoint/2010/main" val="709319167"/>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p:nvPr/>
        </p:nvSpPr>
        <p:spPr>
          <a:xfrm>
            <a:off x="350321" y="1396064"/>
            <a:ext cx="8211788" cy="633404"/>
          </a:xfrm>
          <a:prstGeom prst="rect">
            <a:avLst/>
          </a:prstGeom>
          <a:ln w="12700">
            <a:miter lim="400000"/>
          </a:ln>
          <a:extLst>
            <a:ext uri="{C572A759-6A51-4108-AA02-DFA0A04FC94B}">
              <ma14:wrappingTextBoxFlag xmlns="" xmlns:ma14="http://schemas.microsoft.com/office/mac/drawingml/2011/main" val="1"/>
            </a:ext>
          </a:extLst>
        </p:spPr>
        <p:txBody>
          <a:bodyPr lIns="91424" tIns="91424" rIns="91424" bIns="91424">
            <a:normAutofit/>
          </a:bodyPr>
          <a:lstStyle/>
          <a:p>
            <a:pPr>
              <a:defRPr sz="1600"/>
            </a:pPr>
            <a:endParaRPr/>
          </a:p>
        </p:txBody>
      </p:sp>
      <p:sp>
        <p:nvSpPr>
          <p:cNvPr id="151" name="Shape 151"/>
          <p:cNvSpPr/>
          <p:nvPr/>
        </p:nvSpPr>
        <p:spPr>
          <a:xfrm>
            <a:off x="469177" y="582730"/>
            <a:ext cx="8467876" cy="46529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Autofit/>
          </a:bodyPr>
          <a:lstStyle>
            <a:lvl1pPr>
              <a:defRPr sz="3000" b="1">
                <a:solidFill>
                  <a:srgbClr val="782327"/>
                </a:solidFill>
              </a:defRPr>
            </a:lvl1pPr>
          </a:lstStyle>
          <a:p>
            <a:r>
              <a:rPr lang="en-US" sz="2800" dirty="0"/>
              <a:t>1. Considering A</a:t>
            </a:r>
            <a:r>
              <a:rPr sz="2800" dirty="0"/>
              <a:t>cademic </a:t>
            </a:r>
            <a:r>
              <a:rPr lang="en-US" sz="2800" dirty="0"/>
              <a:t>and Non-Academic J</a:t>
            </a:r>
            <a:r>
              <a:rPr sz="2800" dirty="0"/>
              <a:t>obs</a:t>
            </a:r>
          </a:p>
        </p:txBody>
      </p:sp>
      <p:sp>
        <p:nvSpPr>
          <p:cNvPr id="2" name="TextBox 1"/>
          <p:cNvSpPr txBox="1"/>
          <p:nvPr/>
        </p:nvSpPr>
        <p:spPr>
          <a:xfrm>
            <a:off x="502052" y="1552401"/>
            <a:ext cx="8060057" cy="1015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914400" rtl="0" fontAlgn="auto" latinLnBrk="0" hangingPunct="0">
              <a:lnSpc>
                <a:spcPct val="100000"/>
              </a:lnSpc>
              <a:spcBef>
                <a:spcPts val="0"/>
              </a:spcBef>
              <a:spcAft>
                <a:spcPts val="0"/>
              </a:spcAft>
              <a:buClrTx/>
              <a:buSzTx/>
              <a:buFont typeface="Arial"/>
              <a:buChar char="•"/>
              <a:tabLst/>
            </a:pPr>
            <a:r>
              <a:rPr lang="en-US" sz="2000" dirty="0"/>
              <a:t>Think</a:t>
            </a:r>
            <a:r>
              <a:rPr kumimoji="0" lang="en-US" sz="2000" b="0" i="0" u="none" strike="noStrike" cap="none" spc="0" normalizeH="0" baseline="0" dirty="0">
                <a:ln>
                  <a:noFill/>
                </a:ln>
                <a:solidFill>
                  <a:srgbClr val="000000"/>
                </a:solidFill>
                <a:effectLst/>
                <a:uFillTx/>
                <a:latin typeface="Arial"/>
                <a:ea typeface="Arial"/>
                <a:cs typeface="Arial"/>
                <a:sym typeface="Arial"/>
              </a:rPr>
              <a:t> about career advancement as</a:t>
            </a:r>
            <a:r>
              <a:rPr kumimoji="0" lang="en-US" sz="2000" b="0" i="0" u="none" strike="noStrike" cap="none" spc="0" normalizeH="0" dirty="0">
                <a:ln>
                  <a:noFill/>
                </a:ln>
                <a:solidFill>
                  <a:srgbClr val="000000"/>
                </a:solidFill>
                <a:effectLst/>
                <a:uFillTx/>
                <a:latin typeface="Arial"/>
                <a:ea typeface="Arial"/>
                <a:cs typeface="Arial"/>
                <a:sym typeface="Arial"/>
              </a:rPr>
              <a:t> early as possible</a:t>
            </a:r>
            <a:endParaRPr kumimoji="0" lang="en-US" sz="2000" b="0" i="0" u="none" strike="noStrike" cap="none" spc="0" normalizeH="0" baseline="0" dirty="0">
              <a:ln>
                <a:noFill/>
              </a:ln>
              <a:solidFill>
                <a:srgbClr val="000000"/>
              </a:solidFill>
              <a:effectLst/>
              <a:uFillTx/>
              <a:latin typeface="Arial"/>
              <a:ea typeface="Arial"/>
              <a:cs typeface="Arial"/>
              <a:sym typeface="Arial"/>
            </a:endParaRPr>
          </a:p>
          <a:p>
            <a:pPr marL="285750" marR="0" indent="-285750" algn="l" defTabSz="914400" rtl="0" fontAlgn="auto" latinLnBrk="0" hangingPunct="0">
              <a:lnSpc>
                <a:spcPct val="100000"/>
              </a:lnSpc>
              <a:spcBef>
                <a:spcPts val="0"/>
              </a:spcBef>
              <a:spcAft>
                <a:spcPts val="0"/>
              </a:spcAft>
              <a:buClrTx/>
              <a:buSzTx/>
              <a:buFont typeface="Arial"/>
              <a:buChar char="•"/>
              <a:tabLst/>
            </a:pPr>
            <a:r>
              <a:rPr kumimoji="0" lang="en-US" sz="2000" b="0" i="0" u="none" strike="noStrike" cap="none" spc="0" normalizeH="0" baseline="0" dirty="0">
                <a:ln>
                  <a:noFill/>
                </a:ln>
                <a:solidFill>
                  <a:srgbClr val="000000"/>
                </a:solidFill>
                <a:effectLst/>
                <a:uFillTx/>
                <a:latin typeface="Arial"/>
                <a:ea typeface="Arial"/>
                <a:cs typeface="Arial"/>
                <a:sym typeface="Arial"/>
              </a:rPr>
              <a:t>Explore</a:t>
            </a:r>
            <a:r>
              <a:rPr kumimoji="0" lang="en-US" sz="2000" b="0" i="0" u="none" strike="noStrike" cap="none" spc="0" normalizeH="0" dirty="0">
                <a:ln>
                  <a:noFill/>
                </a:ln>
                <a:solidFill>
                  <a:srgbClr val="000000"/>
                </a:solidFill>
                <a:effectLst/>
                <a:uFillTx/>
                <a:latin typeface="Arial"/>
                <a:ea typeface="Arial"/>
                <a:cs typeface="Arial"/>
                <a:sym typeface="Arial"/>
              </a:rPr>
              <a:t> your career options</a:t>
            </a:r>
          </a:p>
          <a:p>
            <a:pPr marL="285750" lvl="5" indent="-285750">
              <a:buFont typeface="Arial"/>
              <a:buChar char="•"/>
            </a:pPr>
            <a:r>
              <a:rPr kumimoji="0" lang="en-US" sz="2000" b="0" i="0" u="none" strike="noStrike" cap="none" spc="0" normalizeH="0" baseline="0" dirty="0">
                <a:ln>
                  <a:noFill/>
                </a:ln>
                <a:solidFill>
                  <a:srgbClr val="000000"/>
                </a:solidFill>
                <a:effectLst/>
                <a:uFillTx/>
                <a:latin typeface="Arial"/>
                <a:ea typeface="Arial"/>
                <a:cs typeface="Arial"/>
                <a:sym typeface="Arial"/>
              </a:rPr>
              <a:t>Choose what best fits your interests, skills and values</a:t>
            </a:r>
          </a:p>
        </p:txBody>
      </p:sp>
      <p:sp>
        <p:nvSpPr>
          <p:cNvPr id="3" name="Oval 2"/>
          <p:cNvSpPr/>
          <p:nvPr/>
        </p:nvSpPr>
        <p:spPr>
          <a:xfrm>
            <a:off x="2554560" y="2983179"/>
            <a:ext cx="2111574" cy="2111574"/>
          </a:xfrm>
          <a:prstGeom prst="ellipse">
            <a:avLst/>
          </a:prstGeom>
          <a:solidFill>
            <a:srgbClr val="008000">
              <a:alpha val="10000"/>
            </a:srgbClr>
          </a:solidFill>
          <a:ln w="25400" cap="flat">
            <a:solidFill>
              <a:srgbClr val="008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9" name="Oval 8"/>
          <p:cNvSpPr/>
          <p:nvPr/>
        </p:nvSpPr>
        <p:spPr>
          <a:xfrm>
            <a:off x="4052781" y="2992615"/>
            <a:ext cx="2111574" cy="2111574"/>
          </a:xfrm>
          <a:prstGeom prst="ellipse">
            <a:avLst/>
          </a:prstGeom>
          <a:solidFill>
            <a:srgbClr val="3366FF">
              <a:alpha val="10000"/>
            </a:srgbClr>
          </a:solidFill>
          <a:ln w="25400" cap="flat">
            <a:solidFill>
              <a:srgbClr val="3366FF"/>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10" name="Oval 9"/>
          <p:cNvSpPr/>
          <p:nvPr/>
        </p:nvSpPr>
        <p:spPr>
          <a:xfrm>
            <a:off x="3324497" y="4262684"/>
            <a:ext cx="2111574" cy="2111574"/>
          </a:xfrm>
          <a:prstGeom prst="ellipse">
            <a:avLst/>
          </a:prstGeom>
          <a:solidFill>
            <a:srgbClr val="FF6600">
              <a:alpha val="7000"/>
            </a:srgbClr>
          </a:solidFill>
          <a:ln w="25400" cap="flat">
            <a:solidFill>
              <a:srgbClr val="FF66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4" name="TextBox 3"/>
          <p:cNvSpPr txBox="1"/>
          <p:nvPr/>
        </p:nvSpPr>
        <p:spPr>
          <a:xfrm>
            <a:off x="3056613" y="3559141"/>
            <a:ext cx="849299"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Arial"/>
                <a:ea typeface="Arial"/>
                <a:cs typeface="Arial"/>
                <a:sym typeface="Arial"/>
              </a:rPr>
              <a:t>Talents</a:t>
            </a:r>
          </a:p>
          <a:p>
            <a:pPr marL="0" marR="0" indent="0" algn="ctr" defTabSz="914400" rtl="0" fontAlgn="auto" latinLnBrk="0" hangingPunct="0">
              <a:lnSpc>
                <a:spcPct val="100000"/>
              </a:lnSpc>
              <a:spcBef>
                <a:spcPts val="0"/>
              </a:spcBef>
              <a:spcAft>
                <a:spcPts val="0"/>
              </a:spcAft>
              <a:buClrTx/>
              <a:buSzTx/>
              <a:buFontTx/>
              <a:buNone/>
              <a:tabLst/>
            </a:pPr>
            <a:r>
              <a:rPr lang="en-US" dirty="0"/>
              <a:t>Skills</a:t>
            </a:r>
            <a:endParaRPr kumimoji="0" lang="en-US" sz="1800" b="0" i="0" u="none" strike="noStrike" cap="none" spc="0" normalizeH="0" baseline="0" dirty="0">
              <a:ln>
                <a:noFill/>
              </a:ln>
              <a:solidFill>
                <a:srgbClr val="000000"/>
              </a:solidFill>
              <a:effectLst/>
              <a:uFillTx/>
              <a:latin typeface="Arial"/>
              <a:ea typeface="Arial"/>
              <a:cs typeface="Arial"/>
              <a:sym typeface="Arial"/>
            </a:endParaRPr>
          </a:p>
        </p:txBody>
      </p:sp>
      <p:sp>
        <p:nvSpPr>
          <p:cNvPr id="12" name="TextBox 11"/>
          <p:cNvSpPr txBox="1"/>
          <p:nvPr/>
        </p:nvSpPr>
        <p:spPr>
          <a:xfrm>
            <a:off x="4788696" y="3559141"/>
            <a:ext cx="1028961"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Arial"/>
                <a:ea typeface="Arial"/>
                <a:cs typeface="Arial"/>
                <a:sym typeface="Arial"/>
              </a:rPr>
              <a:t>Passions</a:t>
            </a:r>
          </a:p>
          <a:p>
            <a:pPr marL="0" marR="0" indent="0" algn="ctr" defTabSz="914400" rtl="0" fontAlgn="auto" latinLnBrk="0" hangingPunct="0">
              <a:lnSpc>
                <a:spcPct val="100000"/>
              </a:lnSpc>
              <a:spcBef>
                <a:spcPts val="0"/>
              </a:spcBef>
              <a:spcAft>
                <a:spcPts val="0"/>
              </a:spcAft>
              <a:buClrTx/>
              <a:buSzTx/>
              <a:buFontTx/>
              <a:buNone/>
              <a:tabLst/>
            </a:pPr>
            <a:r>
              <a:rPr lang="en-US" dirty="0"/>
              <a:t>Interests</a:t>
            </a:r>
            <a:endParaRPr kumimoji="0" lang="en-US" sz="1800" b="0" i="0" u="none" strike="noStrike" cap="none" spc="0" normalizeH="0" baseline="0" dirty="0">
              <a:ln>
                <a:noFill/>
              </a:ln>
              <a:solidFill>
                <a:srgbClr val="000000"/>
              </a:solidFill>
              <a:effectLst/>
              <a:uFillTx/>
              <a:latin typeface="Arial"/>
              <a:ea typeface="Arial"/>
              <a:cs typeface="Arial"/>
              <a:sym typeface="Arial"/>
            </a:endParaRPr>
          </a:p>
        </p:txBody>
      </p:sp>
      <p:sp>
        <p:nvSpPr>
          <p:cNvPr id="13" name="TextBox 12"/>
          <p:cNvSpPr txBox="1"/>
          <p:nvPr/>
        </p:nvSpPr>
        <p:spPr>
          <a:xfrm>
            <a:off x="3941086" y="5247439"/>
            <a:ext cx="810952"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Arial"/>
                <a:ea typeface="Arial"/>
                <a:cs typeface="Arial"/>
                <a:sym typeface="Arial"/>
              </a:rPr>
              <a:t>Values</a:t>
            </a:r>
          </a:p>
        </p:txBody>
      </p:sp>
      <p:sp>
        <p:nvSpPr>
          <p:cNvPr id="8" name="Rectangle 7"/>
          <p:cNvSpPr/>
          <p:nvPr/>
        </p:nvSpPr>
        <p:spPr>
          <a:xfrm>
            <a:off x="4126988" y="4065603"/>
            <a:ext cx="514045" cy="1107996"/>
          </a:xfrm>
          <a:prstGeom prst="rect">
            <a:avLst/>
          </a:prstGeom>
          <a:noFill/>
        </p:spPr>
        <p:txBody>
          <a:bodyPr wrap="none" lIns="91440" tIns="45720" rIns="91440" bIns="45720">
            <a:spAutoFit/>
          </a:bodyPr>
          <a:lstStyle/>
          <a:p>
            <a:pPr algn="ctr"/>
            <a:r>
              <a:rPr lang="en-US" sz="66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rPr>
              <a:t>*</a:t>
            </a:r>
          </a:p>
        </p:txBody>
      </p:sp>
      <p:sp>
        <p:nvSpPr>
          <p:cNvPr id="11" name="TextBox 10"/>
          <p:cNvSpPr txBox="1"/>
          <p:nvPr/>
        </p:nvSpPr>
        <p:spPr>
          <a:xfrm>
            <a:off x="350321" y="3145627"/>
            <a:ext cx="2220994"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0000"/>
                </a:solidFill>
                <a:effectLst/>
                <a:uFillTx/>
                <a:latin typeface="Arial"/>
                <a:ea typeface="Arial"/>
                <a:cs typeface="Arial"/>
                <a:sym typeface="Arial"/>
              </a:rPr>
              <a:t>What am I good at?</a:t>
            </a:r>
          </a:p>
        </p:txBody>
      </p:sp>
      <p:sp>
        <p:nvSpPr>
          <p:cNvPr id="17" name="TextBox 16"/>
          <p:cNvSpPr txBox="1"/>
          <p:nvPr/>
        </p:nvSpPr>
        <p:spPr>
          <a:xfrm>
            <a:off x="6341115" y="3075260"/>
            <a:ext cx="2452164"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0000"/>
                </a:solidFill>
                <a:effectLst/>
                <a:uFillTx/>
                <a:latin typeface="Arial"/>
                <a:ea typeface="Arial"/>
                <a:cs typeface="Arial"/>
                <a:sym typeface="Arial"/>
              </a:rPr>
              <a:t>What do I like/not like</a:t>
            </a:r>
          </a:p>
          <a:p>
            <a:pPr marL="0" marR="0" indent="0" algn="l" defTabSz="914400" rtl="0" fontAlgn="auto" latinLnBrk="0" hangingPunct="0">
              <a:lnSpc>
                <a:spcPct val="100000"/>
              </a:lnSpc>
              <a:spcBef>
                <a:spcPts val="0"/>
              </a:spcBef>
              <a:spcAft>
                <a:spcPts val="0"/>
              </a:spcAft>
              <a:buClrTx/>
              <a:buSzTx/>
              <a:buFontTx/>
              <a:buNone/>
              <a:tabLst/>
            </a:pPr>
            <a:r>
              <a:rPr lang="en-US" b="1" dirty="0"/>
              <a:t>to do</a:t>
            </a:r>
            <a:r>
              <a:rPr kumimoji="0" lang="en-US" sz="1800" b="1" i="0" u="none" strike="noStrike" cap="none" spc="0" normalizeH="0" baseline="0" dirty="0">
                <a:ln>
                  <a:noFill/>
                </a:ln>
                <a:solidFill>
                  <a:srgbClr val="000000"/>
                </a:solidFill>
                <a:effectLst/>
                <a:uFillTx/>
                <a:latin typeface="Arial"/>
                <a:ea typeface="Arial"/>
                <a:cs typeface="Arial"/>
                <a:sym typeface="Arial"/>
              </a:rPr>
              <a:t>?</a:t>
            </a:r>
          </a:p>
        </p:txBody>
      </p:sp>
      <p:sp>
        <p:nvSpPr>
          <p:cNvPr id="18" name="TextBox 17"/>
          <p:cNvSpPr txBox="1"/>
          <p:nvPr/>
        </p:nvSpPr>
        <p:spPr>
          <a:xfrm>
            <a:off x="1282914" y="5945018"/>
            <a:ext cx="2041583"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0000"/>
                </a:solidFill>
                <a:effectLst/>
                <a:uFillTx/>
                <a:latin typeface="Arial"/>
                <a:ea typeface="Arial"/>
                <a:cs typeface="Arial"/>
                <a:sym typeface="Arial"/>
              </a:rPr>
              <a:t>What is important </a:t>
            </a:r>
          </a:p>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0000"/>
                </a:solidFill>
                <a:effectLst/>
                <a:uFillTx/>
                <a:latin typeface="Arial"/>
                <a:ea typeface="Arial"/>
                <a:cs typeface="Arial"/>
                <a:sym typeface="Arial"/>
              </a:rPr>
              <a:t>in my life?</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p:cNvSpPr>
          <p:nvPr>
            <p:ph type="title"/>
          </p:nvPr>
        </p:nvSpPr>
        <p:spPr>
          <a:xfrm>
            <a:off x="460665" y="627308"/>
            <a:ext cx="6496050" cy="457200"/>
          </a:xfrm>
          <a:prstGeom prst="rect">
            <a:avLst/>
          </a:prstGeom>
        </p:spPr>
        <p:txBody>
          <a:bodyPr>
            <a:normAutofit/>
          </a:bodyPr>
          <a:lstStyle/>
          <a:p>
            <a:pPr>
              <a:defRPr>
                <a:effectLst/>
              </a:defRPr>
            </a:pPr>
            <a:r>
              <a:rPr sz="2800" dirty="0"/>
              <a:t>What are Employed PhDs Doing?</a:t>
            </a:r>
          </a:p>
        </p:txBody>
      </p:sp>
      <p:sp>
        <p:nvSpPr>
          <p:cNvPr id="156" name="Shape 156"/>
          <p:cNvSpPr/>
          <p:nvPr/>
        </p:nvSpPr>
        <p:spPr>
          <a:xfrm>
            <a:off x="457200" y="1496767"/>
            <a:ext cx="8062453" cy="667331"/>
          </a:xfrm>
          <a:prstGeom prst="rect">
            <a:avLst/>
          </a:prstGeom>
          <a:ln w="12700">
            <a:miter lim="400000"/>
          </a:ln>
          <a:extLst>
            <a:ext uri="{C572A759-6A51-4108-AA02-DFA0A04FC94B}">
              <ma14:wrappingTextBoxFlag xmlns="" xmlns:ma14="http://schemas.microsoft.com/office/mac/drawingml/2011/main" val="1"/>
            </a:ext>
          </a:extLst>
        </p:spPr>
        <p:txBody>
          <a:bodyPr lIns="45719" rIns="45719">
            <a:noAutofit/>
          </a:bodyPr>
          <a:lstStyle>
            <a:lvl1pPr>
              <a:defRPr sz="2000"/>
            </a:lvl1pPr>
          </a:lstStyle>
          <a:p>
            <a:r>
              <a:rPr dirty="0"/>
              <a:t>Of 787,000 employed scientists and engineers surveyed in 2015</a:t>
            </a:r>
            <a:r>
              <a:rPr lang="en-US" dirty="0"/>
              <a:t> in the USA</a:t>
            </a:r>
            <a:r>
              <a:rPr dirty="0"/>
              <a:t>, 41% were primarily doing Research and Development in: </a:t>
            </a:r>
          </a:p>
        </p:txBody>
      </p:sp>
      <p:sp>
        <p:nvSpPr>
          <p:cNvPr id="157" name="Shape 157"/>
          <p:cNvSpPr/>
          <p:nvPr/>
        </p:nvSpPr>
        <p:spPr>
          <a:xfrm>
            <a:off x="-1" y="6248400"/>
            <a:ext cx="4559873" cy="335250"/>
          </a:xfrm>
          <a:prstGeom prst="rect">
            <a:avLst/>
          </a:prstGeom>
          <a:ln w="12700">
            <a:miter lim="400000"/>
          </a:ln>
          <a:extLst>
            <a:ext uri="{C572A759-6A51-4108-AA02-DFA0A04FC94B}">
              <ma14:wrappingTextBoxFlag xmlns="" xmlns:ma14="http://schemas.microsoft.com/office/mac/drawingml/2011/main" val="1"/>
            </a:ext>
          </a:extLst>
        </p:spPr>
        <p:txBody>
          <a:bodyPr lIns="91424" tIns="91424" rIns="91424" bIns="91424">
            <a:spAutoFit/>
          </a:bodyPr>
          <a:lstStyle>
            <a:lvl1pPr>
              <a:defRPr sz="1000">
                <a:solidFill>
                  <a:srgbClr val="7F7F7F"/>
                </a:solidFill>
                <a:latin typeface="Montserrat"/>
                <a:ea typeface="Montserrat"/>
                <a:cs typeface="Montserrat"/>
                <a:sym typeface="Montserrat"/>
              </a:defRPr>
            </a:lvl1pPr>
          </a:lstStyle>
          <a:p>
            <a:r>
              <a:t>Source: National Science Foundation, Survey of Doctorate Recipients, 2015</a:t>
            </a:r>
          </a:p>
        </p:txBody>
      </p:sp>
      <p:graphicFrame>
        <p:nvGraphicFramePr>
          <p:cNvPr id="158" name="Chart 158"/>
          <p:cNvGraphicFramePr/>
          <p:nvPr>
            <p:extLst>
              <p:ext uri="{D42A27DB-BD31-4B8C-83A1-F6EECF244321}">
                <p14:modId xmlns:p14="http://schemas.microsoft.com/office/powerpoint/2010/main" val="3250260729"/>
              </p:ext>
            </p:extLst>
          </p:nvPr>
        </p:nvGraphicFramePr>
        <p:xfrm>
          <a:off x="2918890" y="2792007"/>
          <a:ext cx="3438482" cy="3438483"/>
        </p:xfrm>
        <a:graphic>
          <a:graphicData uri="http://schemas.openxmlformats.org/drawingml/2006/chart">
            <c:chart xmlns:c="http://schemas.openxmlformats.org/drawingml/2006/chart" xmlns:r="http://schemas.openxmlformats.org/officeDocument/2006/relationships" r:id="rId3"/>
          </a:graphicData>
        </a:graphic>
      </p:graphicFrame>
      <p:sp>
        <p:nvSpPr>
          <p:cNvPr id="159" name="Shape 159"/>
          <p:cNvSpPr/>
          <p:nvPr/>
        </p:nvSpPr>
        <p:spPr>
          <a:xfrm>
            <a:off x="3750109" y="4018800"/>
            <a:ext cx="1589929" cy="91438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5400" b="1">
                <a:solidFill>
                  <a:srgbClr val="808080"/>
                </a:solidFill>
                <a:latin typeface="Agency FB"/>
                <a:ea typeface="Agency FB"/>
                <a:cs typeface="Agency FB"/>
                <a:sym typeface="Agency FB"/>
              </a:defRPr>
            </a:lvl1pPr>
          </a:lstStyle>
          <a:p>
            <a:r>
              <a:rPr dirty="0"/>
              <a:t>R&amp;D</a:t>
            </a:r>
          </a:p>
        </p:txBody>
      </p:sp>
      <p:sp>
        <p:nvSpPr>
          <p:cNvPr id="160" name="Shape 160"/>
          <p:cNvSpPr/>
          <p:nvPr/>
        </p:nvSpPr>
        <p:spPr>
          <a:xfrm>
            <a:off x="1649933" y="2164098"/>
            <a:ext cx="2362201" cy="754351"/>
          </a:xfrm>
          <a:prstGeom prst="rect">
            <a:avLst/>
          </a:prstGeom>
          <a:ln w="12700">
            <a:miter lim="400000"/>
          </a:ln>
          <a:extLst>
            <a:ext uri="{C572A759-6A51-4108-AA02-DFA0A04FC94B}">
              <ma14:wrappingTextBoxFlag xmlns="" xmlns:ma14="http://schemas.microsoft.com/office/mac/drawingml/2011/main" val="1"/>
            </a:ext>
          </a:extLst>
        </p:spPr>
        <p:txBody>
          <a:bodyPr lIns="91424" tIns="91424" rIns="91424" bIns="91424" anchor="ctr">
            <a:normAutofit lnSpcReduction="10000"/>
          </a:bodyPr>
          <a:lstStyle/>
          <a:p>
            <a:pPr algn="ctr">
              <a:defRPr sz="2200">
                <a:solidFill>
                  <a:srgbClr val="808080"/>
                </a:solidFill>
              </a:defRPr>
            </a:pPr>
            <a:r>
              <a:rPr dirty="0"/>
              <a:t>government</a:t>
            </a:r>
            <a:endParaRPr dirty="0">
              <a:solidFill>
                <a:srgbClr val="38761D"/>
              </a:solidFill>
              <a:latin typeface="Montserrat"/>
              <a:ea typeface="Montserrat"/>
              <a:cs typeface="Montserrat"/>
              <a:sym typeface="Montserrat"/>
            </a:endParaRPr>
          </a:p>
          <a:p>
            <a:pPr algn="ctr">
              <a:defRPr sz="1600" b="1">
                <a:solidFill>
                  <a:srgbClr val="558ED5"/>
                </a:solidFill>
                <a:latin typeface="Agency FB"/>
                <a:ea typeface="Agency FB"/>
                <a:cs typeface="Agency FB"/>
                <a:sym typeface="Agency FB"/>
              </a:defRPr>
            </a:pPr>
            <a:r>
              <a:rPr dirty="0"/>
              <a:t>31,000 </a:t>
            </a:r>
          </a:p>
        </p:txBody>
      </p:sp>
      <p:sp>
        <p:nvSpPr>
          <p:cNvPr id="161" name="Shape 161"/>
          <p:cNvSpPr/>
          <p:nvPr/>
        </p:nvSpPr>
        <p:spPr>
          <a:xfrm>
            <a:off x="5816501" y="3595277"/>
            <a:ext cx="2362201" cy="754351"/>
          </a:xfrm>
          <a:prstGeom prst="rect">
            <a:avLst/>
          </a:prstGeom>
          <a:ln w="12700">
            <a:miter lim="400000"/>
          </a:ln>
          <a:extLst>
            <a:ext uri="{C572A759-6A51-4108-AA02-DFA0A04FC94B}">
              <ma14:wrappingTextBoxFlag xmlns="" xmlns:ma14="http://schemas.microsoft.com/office/mac/drawingml/2011/main" val="1"/>
            </a:ext>
          </a:extLst>
        </p:spPr>
        <p:txBody>
          <a:bodyPr lIns="91424" tIns="91424" rIns="91424" bIns="91424" anchor="ctr">
            <a:normAutofit lnSpcReduction="10000"/>
          </a:bodyPr>
          <a:lstStyle/>
          <a:p>
            <a:pPr algn="ctr">
              <a:defRPr sz="2200">
                <a:solidFill>
                  <a:srgbClr val="808080"/>
                </a:solidFill>
              </a:defRPr>
            </a:pPr>
            <a:r>
              <a:t>academia</a:t>
            </a:r>
            <a:endParaRPr>
              <a:solidFill>
                <a:srgbClr val="38761D"/>
              </a:solidFill>
              <a:latin typeface="Montserrat"/>
              <a:ea typeface="Montserrat"/>
              <a:cs typeface="Montserrat"/>
              <a:sym typeface="Montserrat"/>
            </a:endParaRPr>
          </a:p>
          <a:p>
            <a:pPr algn="ctr">
              <a:defRPr sz="1600" b="1">
                <a:solidFill>
                  <a:srgbClr val="558ED5"/>
                </a:solidFill>
                <a:latin typeface="Agency FB"/>
                <a:ea typeface="Agency FB"/>
                <a:cs typeface="Agency FB"/>
                <a:sym typeface="Agency FB"/>
              </a:defRPr>
            </a:pPr>
            <a:r>
              <a:t>137,000 </a:t>
            </a:r>
          </a:p>
        </p:txBody>
      </p:sp>
      <p:sp>
        <p:nvSpPr>
          <p:cNvPr id="162" name="Shape 162"/>
          <p:cNvSpPr/>
          <p:nvPr/>
        </p:nvSpPr>
        <p:spPr>
          <a:xfrm>
            <a:off x="471660" y="4547039"/>
            <a:ext cx="2362201" cy="1020339"/>
          </a:xfrm>
          <a:prstGeom prst="rect">
            <a:avLst/>
          </a:prstGeom>
          <a:ln w="12700">
            <a:miter lim="400000"/>
          </a:ln>
          <a:extLst>
            <a:ext uri="{C572A759-6A51-4108-AA02-DFA0A04FC94B}">
              <ma14:wrappingTextBoxFlag xmlns="" xmlns:ma14="http://schemas.microsoft.com/office/mac/drawingml/2011/main" val="1"/>
            </a:ext>
          </a:extLst>
        </p:spPr>
        <p:txBody>
          <a:bodyPr lIns="91424" tIns="91424" rIns="91424" bIns="91424" anchor="ctr">
            <a:normAutofit/>
          </a:bodyPr>
          <a:lstStyle/>
          <a:p>
            <a:pPr algn="ctr">
              <a:lnSpc>
                <a:spcPct val="90000"/>
              </a:lnSpc>
              <a:defRPr sz="2200">
                <a:solidFill>
                  <a:srgbClr val="808080"/>
                </a:solidFill>
              </a:defRPr>
            </a:pPr>
            <a:r>
              <a:t>private sector, for-profit</a:t>
            </a:r>
            <a:endParaRPr>
              <a:solidFill>
                <a:srgbClr val="38761D"/>
              </a:solidFill>
            </a:endParaRPr>
          </a:p>
          <a:p>
            <a:pPr algn="ctr">
              <a:lnSpc>
                <a:spcPct val="90000"/>
              </a:lnSpc>
              <a:defRPr sz="1600" b="1">
                <a:solidFill>
                  <a:srgbClr val="558ED5"/>
                </a:solidFill>
                <a:latin typeface="Agency FB"/>
                <a:ea typeface="Agency FB"/>
                <a:cs typeface="Agency FB"/>
                <a:sym typeface="Agency FB"/>
              </a:defRPr>
            </a:pPr>
            <a:r>
              <a:t>124,000</a:t>
            </a:r>
          </a:p>
        </p:txBody>
      </p:sp>
      <p:sp>
        <p:nvSpPr>
          <p:cNvPr id="10" name="TextBox 9"/>
          <p:cNvSpPr txBox="1"/>
          <p:nvPr/>
        </p:nvSpPr>
        <p:spPr>
          <a:xfrm>
            <a:off x="6595603" y="4313184"/>
            <a:ext cx="1004814" cy="646331"/>
          </a:xfrm>
          <a:prstGeom prst="rect">
            <a:avLst/>
          </a:prstGeom>
          <a:noFill/>
        </p:spPr>
        <p:txBody>
          <a:bodyPr wrap="square" rtlCol="0">
            <a:spAutoFit/>
          </a:bodyPr>
          <a:lstStyle/>
          <a:p>
            <a:r>
              <a:rPr lang="en-US" dirty="0"/>
              <a:t>17.4% of total</a:t>
            </a:r>
          </a:p>
        </p:txBody>
      </p:sp>
      <p:sp>
        <p:nvSpPr>
          <p:cNvPr id="11" name="TextBox 10"/>
          <p:cNvSpPr txBox="1"/>
          <p:nvPr/>
        </p:nvSpPr>
        <p:spPr>
          <a:xfrm>
            <a:off x="1247511" y="5477197"/>
            <a:ext cx="1004814" cy="646331"/>
          </a:xfrm>
          <a:prstGeom prst="rect">
            <a:avLst/>
          </a:prstGeom>
          <a:noFill/>
        </p:spPr>
        <p:txBody>
          <a:bodyPr wrap="square" rtlCol="0">
            <a:spAutoFit/>
          </a:bodyPr>
          <a:lstStyle/>
          <a:p>
            <a:r>
              <a:rPr lang="en-US" dirty="0"/>
              <a:t>15.8% of total</a:t>
            </a:r>
          </a:p>
        </p:txBody>
      </p:sp>
      <p:sp>
        <p:nvSpPr>
          <p:cNvPr id="12" name="TextBox 11"/>
          <p:cNvSpPr txBox="1"/>
          <p:nvPr/>
        </p:nvSpPr>
        <p:spPr>
          <a:xfrm>
            <a:off x="2340474" y="2805571"/>
            <a:ext cx="1004814" cy="646331"/>
          </a:xfrm>
          <a:prstGeom prst="rect">
            <a:avLst/>
          </a:prstGeom>
          <a:noFill/>
        </p:spPr>
        <p:txBody>
          <a:bodyPr wrap="square" rtlCol="0">
            <a:spAutoFit/>
          </a:bodyPr>
          <a:lstStyle/>
          <a:p>
            <a:pPr algn="ctr"/>
            <a:r>
              <a:rPr lang="en-US" dirty="0"/>
              <a:t>3.9% </a:t>
            </a:r>
          </a:p>
          <a:p>
            <a:pPr algn="ctr"/>
            <a:r>
              <a:rPr lang="en-US" dirty="0"/>
              <a:t>of total</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p:cNvSpPr>
          <p:nvPr>
            <p:ph type="title"/>
          </p:nvPr>
        </p:nvSpPr>
        <p:spPr>
          <a:xfrm>
            <a:off x="454838" y="629885"/>
            <a:ext cx="6477000" cy="457200"/>
          </a:xfrm>
          <a:prstGeom prst="rect">
            <a:avLst/>
          </a:prstGeom>
        </p:spPr>
        <p:txBody>
          <a:bodyPr>
            <a:normAutofit/>
          </a:bodyPr>
          <a:lstStyle/>
          <a:p>
            <a:pPr>
              <a:defRPr>
                <a:effectLst/>
              </a:defRPr>
            </a:pPr>
            <a:r>
              <a:rPr sz="2800" dirty="0"/>
              <a:t>What are Employed PhDs Doing?</a:t>
            </a:r>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939" y="1585913"/>
            <a:ext cx="8283249" cy="4350776"/>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14" name="Text Box 3"/>
          <p:cNvSpPr txBox="1">
            <a:spLocks noChangeArrowheads="1"/>
          </p:cNvSpPr>
          <p:nvPr/>
        </p:nvSpPr>
        <p:spPr bwMode="auto">
          <a:xfrm>
            <a:off x="110448" y="6169800"/>
            <a:ext cx="8255000" cy="2270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0"/>
                <a:cs typeface="ＭＳ Ｐゴシック"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0"/>
                <a:cs typeface="ＭＳ Ｐゴシック"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0"/>
                <a:cs typeface="ＭＳ Ｐゴシック"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0"/>
                <a:cs typeface="ＭＳ Ｐゴシック"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charset="0"/>
                <a:ea typeface="ＭＳ Ｐゴシック" charset="0"/>
                <a:cs typeface="ＭＳ Ｐゴシック" charset="0"/>
              </a:defRPr>
            </a:lvl9pPr>
          </a:lstStyle>
          <a:p>
            <a:r>
              <a:rPr lang="en-US" sz="900" i="1" dirty="0">
                <a:solidFill>
                  <a:schemeClr val="tx1"/>
                </a:solidFill>
              </a:rPr>
              <a:t>Trends in Biochemical Sciences</a:t>
            </a:r>
            <a:r>
              <a:rPr lang="en-US" sz="900" dirty="0">
                <a:solidFill>
                  <a:schemeClr val="tx1"/>
                </a:solidFill>
              </a:rPr>
              <a:t> 2014 39, 571-573DOI: (10.1016/j.tibs.2014.09.006) </a:t>
            </a:r>
          </a:p>
        </p:txBody>
      </p:sp>
      <p:sp>
        <p:nvSpPr>
          <p:cNvPr id="15" name="Text Box 4"/>
          <p:cNvSpPr txBox="1">
            <a:spLocks noChangeArrowheads="1"/>
          </p:cNvSpPr>
          <p:nvPr/>
        </p:nvSpPr>
        <p:spPr bwMode="auto">
          <a:xfrm>
            <a:off x="110448" y="6317438"/>
            <a:ext cx="5556250" cy="2317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nchor="ctr"/>
          <a:lstStyle>
            <a:lvl1pPr>
              <a:tabLst>
                <a:tab pos="723900" algn="l"/>
                <a:tab pos="1447800" algn="l"/>
                <a:tab pos="2171700" algn="l"/>
                <a:tab pos="2895600" algn="l"/>
                <a:tab pos="3619500" algn="l"/>
                <a:tab pos="4343400" algn="l"/>
                <a:tab pos="5067300" algn="l"/>
              </a:tabLst>
              <a:defRPr sz="1400">
                <a:solidFill>
                  <a:srgbClr val="FFFFFF"/>
                </a:solidFill>
                <a:latin typeface="Arial" charset="0"/>
                <a:ea typeface="ＭＳ Ｐゴシック" charset="0"/>
                <a:cs typeface="ＭＳ Ｐゴシック" charset="0"/>
              </a:defRPr>
            </a:lvl1pPr>
            <a:lvl2pPr>
              <a:tabLst>
                <a:tab pos="723900" algn="l"/>
                <a:tab pos="1447800" algn="l"/>
                <a:tab pos="2171700" algn="l"/>
                <a:tab pos="2895600" algn="l"/>
                <a:tab pos="3619500" algn="l"/>
                <a:tab pos="4343400" algn="l"/>
                <a:tab pos="5067300" algn="l"/>
              </a:tabLst>
              <a:defRPr sz="1400">
                <a:solidFill>
                  <a:srgbClr val="FFFFFF"/>
                </a:solidFill>
                <a:latin typeface="Arial" charset="0"/>
                <a:ea typeface="ＭＳ Ｐゴシック" charset="0"/>
                <a:cs typeface="ＭＳ Ｐゴシック" charset="0"/>
              </a:defRPr>
            </a:lvl2pPr>
            <a:lvl3pPr>
              <a:tabLst>
                <a:tab pos="723900" algn="l"/>
                <a:tab pos="1447800" algn="l"/>
                <a:tab pos="2171700" algn="l"/>
                <a:tab pos="2895600" algn="l"/>
                <a:tab pos="3619500" algn="l"/>
                <a:tab pos="4343400" algn="l"/>
                <a:tab pos="5067300" algn="l"/>
              </a:tabLst>
              <a:defRPr sz="1400">
                <a:solidFill>
                  <a:srgbClr val="FFFFFF"/>
                </a:solidFill>
                <a:latin typeface="Arial" charset="0"/>
                <a:ea typeface="ＭＳ Ｐゴシック" charset="0"/>
                <a:cs typeface="ＭＳ Ｐゴシック" charset="0"/>
              </a:defRPr>
            </a:lvl3pPr>
            <a:lvl4pPr>
              <a:tabLst>
                <a:tab pos="723900" algn="l"/>
                <a:tab pos="1447800" algn="l"/>
                <a:tab pos="2171700" algn="l"/>
                <a:tab pos="2895600" algn="l"/>
                <a:tab pos="3619500" algn="l"/>
                <a:tab pos="4343400" algn="l"/>
                <a:tab pos="5067300" algn="l"/>
              </a:tabLst>
              <a:defRPr sz="1400">
                <a:solidFill>
                  <a:srgbClr val="FFFFFF"/>
                </a:solidFill>
                <a:latin typeface="Arial" charset="0"/>
                <a:ea typeface="ＭＳ Ｐゴシック" charset="0"/>
                <a:cs typeface="ＭＳ Ｐゴシック" charset="0"/>
              </a:defRPr>
            </a:lvl4pPr>
            <a:lvl5pPr>
              <a:tabLst>
                <a:tab pos="723900" algn="l"/>
                <a:tab pos="1447800" algn="l"/>
                <a:tab pos="2171700" algn="l"/>
                <a:tab pos="2895600" algn="l"/>
                <a:tab pos="3619500" algn="l"/>
                <a:tab pos="4343400" algn="l"/>
                <a:tab pos="5067300" algn="l"/>
              </a:tabLst>
              <a:defRPr sz="1400">
                <a:solidFill>
                  <a:srgbClr val="FFFFFF"/>
                </a:solidFill>
                <a:latin typeface="Arial"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400">
                <a:solidFill>
                  <a:srgbClr val="FFFFFF"/>
                </a:solidFill>
                <a:latin typeface="Arial"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400">
                <a:solidFill>
                  <a:srgbClr val="FFFFFF"/>
                </a:solidFill>
                <a:latin typeface="Arial"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400">
                <a:solidFill>
                  <a:srgbClr val="FFFFFF"/>
                </a:solidFill>
                <a:latin typeface="Arial"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400">
                <a:solidFill>
                  <a:srgbClr val="FFFFFF"/>
                </a:solidFill>
                <a:latin typeface="Arial" charset="0"/>
                <a:ea typeface="ＭＳ Ｐゴシック" charset="0"/>
                <a:cs typeface="ＭＳ Ｐゴシック" charset="0"/>
              </a:defRPr>
            </a:lvl9pPr>
          </a:lstStyle>
          <a:p>
            <a:r>
              <a:rPr lang="en-US" sz="900">
                <a:solidFill>
                  <a:schemeClr val="tx1"/>
                </a:solidFill>
              </a:rPr>
              <a:t>Copyright © 2014 Elsevier Ltd</a:t>
            </a:r>
            <a:r>
              <a:rPr lang="en-US" sz="900">
                <a:solidFill>
                  <a:schemeClr val="tx1"/>
                </a:solidFill>
                <a:hlinkClick r:id="rId4"/>
              </a:rPr>
              <a:t> Terms and Conditions</a:t>
            </a:r>
          </a:p>
        </p:txBody>
      </p:sp>
    </p:spTree>
    <p:extLst>
      <p:ext uri="{BB962C8B-B14F-4D97-AF65-F5344CB8AC3E}">
        <p14:creationId xmlns:p14="http://schemas.microsoft.com/office/powerpoint/2010/main" val="275172701"/>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745087B-F323-4360-9584-DA70EA2ECA86}"/>
              </a:ext>
            </a:extLst>
          </p:cNvPr>
          <p:cNvPicPr>
            <a:picLocks noChangeAspect="1"/>
          </p:cNvPicPr>
          <p:nvPr/>
        </p:nvPicPr>
        <p:blipFill>
          <a:blip r:embed="rId3"/>
          <a:stretch>
            <a:fillRect/>
          </a:stretch>
        </p:blipFill>
        <p:spPr>
          <a:xfrm>
            <a:off x="754594" y="2068286"/>
            <a:ext cx="6773706" cy="4542367"/>
          </a:xfrm>
          <a:prstGeom prst="rect">
            <a:avLst/>
          </a:prstGeom>
        </p:spPr>
      </p:pic>
      <p:sp>
        <p:nvSpPr>
          <p:cNvPr id="198" name="Shape 198"/>
          <p:cNvSpPr>
            <a:spLocks noGrp="1"/>
          </p:cNvSpPr>
          <p:nvPr>
            <p:ph type="title"/>
          </p:nvPr>
        </p:nvSpPr>
        <p:spPr>
          <a:xfrm>
            <a:off x="456064" y="643945"/>
            <a:ext cx="7370766" cy="457201"/>
          </a:xfrm>
          <a:prstGeom prst="rect">
            <a:avLst/>
          </a:prstGeom>
        </p:spPr>
        <p:txBody>
          <a:bodyPr>
            <a:normAutofit/>
          </a:bodyPr>
          <a:lstStyle>
            <a:lvl1pPr defTabSz="832104">
              <a:defRPr sz="2730"/>
            </a:lvl1pPr>
          </a:lstStyle>
          <a:p>
            <a:pPr>
              <a:defRPr>
                <a:effectLst/>
              </a:defRPr>
            </a:pPr>
            <a:r>
              <a:rPr sz="2800" dirty="0"/>
              <a:t>The R&amp;D sector in the European Union</a:t>
            </a:r>
          </a:p>
        </p:txBody>
      </p:sp>
      <p:sp>
        <p:nvSpPr>
          <p:cNvPr id="199" name="Shape 199"/>
          <p:cNvSpPr/>
          <p:nvPr/>
        </p:nvSpPr>
        <p:spPr>
          <a:xfrm>
            <a:off x="456064" y="1588670"/>
            <a:ext cx="7524782" cy="667331"/>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lnSpcReduction="10000"/>
          </a:bodyPr>
          <a:lstStyle>
            <a:lvl1pPr>
              <a:defRPr sz="2000"/>
            </a:lvl1pPr>
          </a:lstStyle>
          <a:p>
            <a:r>
              <a:rPr dirty="0"/>
              <a:t>One-third of the employed population in EU work in knowledge-intensive businesses.</a:t>
            </a:r>
          </a:p>
        </p:txBody>
      </p:sp>
      <p:pic>
        <p:nvPicPr>
          <p:cNvPr id="4" name="Picture 3">
            <a:extLst>
              <a:ext uri="{FF2B5EF4-FFF2-40B4-BE49-F238E27FC236}">
                <a16:creationId xmlns:a16="http://schemas.microsoft.com/office/drawing/2014/main" id="{F3B97170-7BDD-4BB7-9E35-B21E7B063B45}"/>
              </a:ext>
            </a:extLst>
          </p:cNvPr>
          <p:cNvPicPr>
            <a:picLocks noChangeAspect="1"/>
          </p:cNvPicPr>
          <p:nvPr/>
        </p:nvPicPr>
        <p:blipFill>
          <a:blip r:embed="rId4"/>
          <a:stretch>
            <a:fillRect/>
          </a:stretch>
        </p:blipFill>
        <p:spPr>
          <a:xfrm>
            <a:off x="28574" y="6308118"/>
            <a:ext cx="2143125" cy="297656"/>
          </a:xfrm>
          <a:prstGeom prst="rect">
            <a:avLst/>
          </a:prstGeom>
        </p:spPr>
      </p:pic>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Shape 205"/>
          <p:cNvSpPr>
            <a:spLocks noGrp="1"/>
          </p:cNvSpPr>
          <p:nvPr>
            <p:ph type="title"/>
          </p:nvPr>
        </p:nvSpPr>
        <p:spPr>
          <a:xfrm>
            <a:off x="468083" y="640276"/>
            <a:ext cx="8045533" cy="513080"/>
          </a:xfrm>
          <a:prstGeom prst="rect">
            <a:avLst/>
          </a:prstGeom>
        </p:spPr>
        <p:txBody>
          <a:bodyPr>
            <a:normAutofit/>
          </a:bodyPr>
          <a:lstStyle/>
          <a:p>
            <a:pPr>
              <a:defRPr>
                <a:effectLst/>
              </a:defRPr>
            </a:pPr>
            <a:r>
              <a:rPr sz="2800" dirty="0"/>
              <a:t>To Consider</a:t>
            </a:r>
            <a:r>
              <a:rPr lang="en-US" sz="2800" dirty="0"/>
              <a:t> for Career Advancement</a:t>
            </a:r>
            <a:endParaRPr sz="2800" dirty="0"/>
          </a:p>
        </p:txBody>
      </p:sp>
      <p:sp>
        <p:nvSpPr>
          <p:cNvPr id="206" name="Shape 206"/>
          <p:cNvSpPr>
            <a:spLocks noGrp="1"/>
          </p:cNvSpPr>
          <p:nvPr>
            <p:ph type="body" idx="1"/>
          </p:nvPr>
        </p:nvSpPr>
        <p:spPr>
          <a:xfrm>
            <a:off x="468083" y="1559195"/>
            <a:ext cx="8045533" cy="4522858"/>
          </a:xfrm>
          <a:prstGeom prst="rect">
            <a:avLst/>
          </a:prstGeom>
        </p:spPr>
        <p:txBody>
          <a:bodyPr/>
          <a:lstStyle/>
          <a:p>
            <a:pPr>
              <a:defRPr>
                <a:effectLst/>
              </a:defRPr>
            </a:pPr>
            <a:r>
              <a:rPr sz="1900" dirty="0"/>
              <a:t>What type of work do you want to do? </a:t>
            </a:r>
          </a:p>
          <a:p>
            <a:pPr marL="742950" lvl="1" indent="-285750">
              <a:spcBef>
                <a:spcPts val="300"/>
              </a:spcBef>
              <a:defRPr sz="1600">
                <a:effectLst/>
              </a:defRPr>
            </a:pPr>
            <a:r>
              <a:rPr dirty="0"/>
              <a:t>Research, teaching, intellectual property, technology transfer, policy…</a:t>
            </a:r>
          </a:p>
          <a:p>
            <a:pPr marL="742950" lvl="1" indent="-285750">
              <a:spcBef>
                <a:spcPts val="300"/>
              </a:spcBef>
              <a:defRPr sz="1000">
                <a:effectLst/>
              </a:defRPr>
            </a:pPr>
            <a:endParaRPr dirty="0"/>
          </a:p>
          <a:p>
            <a:pPr>
              <a:defRPr>
                <a:effectLst/>
              </a:defRPr>
            </a:pPr>
            <a:r>
              <a:rPr sz="1900" dirty="0"/>
              <a:t>In what area/sector do you want to do this work? </a:t>
            </a:r>
          </a:p>
          <a:p>
            <a:pPr marL="742950" lvl="1" indent="-285750">
              <a:spcBef>
                <a:spcPts val="300"/>
              </a:spcBef>
              <a:defRPr sz="1600">
                <a:effectLst/>
              </a:defRPr>
            </a:pPr>
            <a:r>
              <a:rPr dirty="0"/>
              <a:t>Academia, pharma, government, non-profit…</a:t>
            </a:r>
          </a:p>
          <a:p>
            <a:pPr marL="742950" lvl="1" indent="-285750">
              <a:spcBef>
                <a:spcPts val="300"/>
              </a:spcBef>
              <a:defRPr sz="1000">
                <a:effectLst/>
              </a:defRPr>
            </a:pPr>
            <a:endParaRPr dirty="0"/>
          </a:p>
          <a:p>
            <a:pPr>
              <a:defRPr>
                <a:effectLst/>
              </a:defRPr>
            </a:pPr>
            <a:r>
              <a:rPr sz="1900" dirty="0"/>
              <a:t>What is your professional brand – what area(s) of expertise do you want to be known for? </a:t>
            </a:r>
          </a:p>
          <a:p>
            <a:pPr marL="742950" lvl="1" indent="-285750">
              <a:spcBef>
                <a:spcPts val="300"/>
              </a:spcBef>
              <a:defRPr sz="1600">
                <a:effectLst/>
              </a:defRPr>
            </a:pPr>
            <a:r>
              <a:rPr dirty="0"/>
              <a:t>Technical abilities, science writing, advocacy, outreach…</a:t>
            </a:r>
          </a:p>
          <a:p>
            <a:pPr marL="742950" lvl="1" indent="-285750">
              <a:spcBef>
                <a:spcPts val="300"/>
              </a:spcBef>
              <a:defRPr sz="1000">
                <a:effectLst/>
              </a:defRPr>
            </a:pPr>
            <a:endParaRPr dirty="0"/>
          </a:p>
          <a:p>
            <a:pPr>
              <a:defRPr>
                <a:effectLst/>
              </a:defRPr>
            </a:pPr>
            <a:r>
              <a:rPr sz="1900" dirty="0"/>
              <a:t>What do you have to offer in terms of expertise, skills, ability?</a:t>
            </a:r>
          </a:p>
          <a:p>
            <a:pPr>
              <a:defRPr sz="1000">
                <a:effectLst/>
              </a:defRPr>
            </a:pPr>
            <a:endParaRPr dirty="0"/>
          </a:p>
          <a:p>
            <a:pPr>
              <a:defRPr>
                <a:effectLst/>
              </a:defRPr>
            </a:pPr>
            <a:r>
              <a:rPr sz="1900" dirty="0"/>
              <a:t>What additional skills do you need to develop to land your preferred job? Do you need to stay in the academic ladder or do you need to step outside that career path to gain them?</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p:nvPr/>
        </p:nvSpPr>
        <p:spPr>
          <a:xfrm>
            <a:off x="350321" y="1396064"/>
            <a:ext cx="8211788" cy="633404"/>
          </a:xfrm>
          <a:prstGeom prst="rect">
            <a:avLst/>
          </a:prstGeom>
          <a:ln w="12700">
            <a:miter lim="400000"/>
          </a:ln>
          <a:extLst>
            <a:ext uri="{C572A759-6A51-4108-AA02-DFA0A04FC94B}">
              <ma14:wrappingTextBoxFlag xmlns="" xmlns:ma14="http://schemas.microsoft.com/office/mac/drawingml/2011/main" val="1"/>
            </a:ext>
          </a:extLst>
        </p:spPr>
        <p:txBody>
          <a:bodyPr lIns="91424" tIns="91424" rIns="91424" bIns="91424">
            <a:normAutofit/>
          </a:bodyPr>
          <a:lstStyle/>
          <a:p>
            <a:pPr>
              <a:defRPr sz="1600"/>
            </a:pPr>
            <a:endParaRPr/>
          </a:p>
        </p:txBody>
      </p:sp>
      <p:sp>
        <p:nvSpPr>
          <p:cNvPr id="151" name="Shape 151"/>
          <p:cNvSpPr/>
          <p:nvPr/>
        </p:nvSpPr>
        <p:spPr>
          <a:xfrm>
            <a:off x="480953" y="393917"/>
            <a:ext cx="8637815" cy="8255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Autofit/>
          </a:bodyPr>
          <a:lstStyle>
            <a:lvl1pPr>
              <a:defRPr sz="3000" b="1">
                <a:solidFill>
                  <a:srgbClr val="782327"/>
                </a:solidFill>
              </a:defRPr>
            </a:lvl1pPr>
          </a:lstStyle>
          <a:p>
            <a:r>
              <a:rPr lang="en-US" sz="2800" dirty="0"/>
              <a:t>Tools You Can Use to Begin Your </a:t>
            </a:r>
            <a:br>
              <a:rPr lang="en-US" sz="2800" dirty="0"/>
            </a:br>
            <a:r>
              <a:rPr lang="en-US" sz="2800" dirty="0"/>
              <a:t>Career Exploration</a:t>
            </a:r>
            <a:endParaRPr sz="2800" dirty="0"/>
          </a:p>
        </p:txBody>
      </p:sp>
      <p:sp>
        <p:nvSpPr>
          <p:cNvPr id="2" name="TextBox 1"/>
          <p:cNvSpPr txBox="1"/>
          <p:nvPr/>
        </p:nvSpPr>
        <p:spPr>
          <a:xfrm>
            <a:off x="502052" y="1578038"/>
            <a:ext cx="8060057" cy="40934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914400" rtl="0" fontAlgn="auto" latinLnBrk="0" hangingPunct="0">
              <a:lnSpc>
                <a:spcPct val="100000"/>
              </a:lnSpc>
              <a:spcBef>
                <a:spcPts val="0"/>
              </a:spcBef>
              <a:spcAft>
                <a:spcPts val="0"/>
              </a:spcAft>
              <a:buClrTx/>
              <a:buSzTx/>
              <a:buFont typeface="Arial"/>
              <a:buChar char="•"/>
              <a:tabLst/>
            </a:pPr>
            <a:r>
              <a:rPr kumimoji="0" lang="en-US" sz="2000" b="0" i="0" u="none" strike="noStrike" cap="none" spc="0" normalizeH="0" baseline="0" dirty="0">
                <a:ln>
                  <a:noFill/>
                </a:ln>
                <a:solidFill>
                  <a:srgbClr val="000000"/>
                </a:solidFill>
                <a:effectLst/>
                <a:uFillTx/>
                <a:latin typeface="Arial"/>
                <a:ea typeface="Arial"/>
                <a:cs typeface="Arial"/>
                <a:sym typeface="Arial"/>
              </a:rPr>
              <a:t>Individual Development Plan (IDP)</a:t>
            </a:r>
          </a:p>
          <a:p>
            <a:pPr marL="285750" marR="0" indent="-285750" algn="l" defTabSz="914400" rtl="0" fontAlgn="auto" latinLnBrk="0" hangingPunct="0">
              <a:lnSpc>
                <a:spcPct val="100000"/>
              </a:lnSpc>
              <a:spcBef>
                <a:spcPts val="0"/>
              </a:spcBef>
              <a:spcAft>
                <a:spcPts val="0"/>
              </a:spcAft>
              <a:buClrTx/>
              <a:buSzTx/>
              <a:buFont typeface="Arial"/>
              <a:buChar char="•"/>
              <a:tabLst/>
            </a:pPr>
            <a:endParaRPr lang="en-US" sz="2000" dirty="0"/>
          </a:p>
          <a:p>
            <a:pPr marL="285750" marR="0" indent="-285750" algn="l" defTabSz="914400" rtl="0" fontAlgn="auto" latinLnBrk="0" hangingPunct="0">
              <a:lnSpc>
                <a:spcPct val="100000"/>
              </a:lnSpc>
              <a:spcBef>
                <a:spcPts val="0"/>
              </a:spcBef>
              <a:spcAft>
                <a:spcPts val="0"/>
              </a:spcAft>
              <a:buClrTx/>
              <a:buSzTx/>
              <a:buFont typeface="Arial"/>
              <a:buChar char="•"/>
              <a:tabLst/>
            </a:pPr>
            <a:r>
              <a:rPr kumimoji="0" lang="en-US" sz="2000" b="0" i="0" u="none" strike="noStrike" cap="none" spc="0" normalizeH="0" baseline="0" dirty="0">
                <a:ln>
                  <a:noFill/>
                </a:ln>
                <a:solidFill>
                  <a:srgbClr val="000000"/>
                </a:solidFill>
                <a:effectLst/>
                <a:uFillTx/>
                <a:latin typeface="Arial"/>
                <a:ea typeface="Arial"/>
                <a:cs typeface="Arial"/>
                <a:sym typeface="Arial"/>
              </a:rPr>
              <a:t>Informational</a:t>
            </a:r>
            <a:r>
              <a:rPr kumimoji="0" lang="en-US" sz="2000" b="0" i="0" u="none" strike="noStrike" cap="none" spc="0" normalizeH="0" dirty="0">
                <a:ln>
                  <a:noFill/>
                </a:ln>
                <a:solidFill>
                  <a:srgbClr val="000000"/>
                </a:solidFill>
                <a:effectLst/>
                <a:uFillTx/>
                <a:latin typeface="Arial"/>
                <a:ea typeface="Arial"/>
                <a:cs typeface="Arial"/>
                <a:sym typeface="Arial"/>
              </a:rPr>
              <a:t> interviews</a:t>
            </a:r>
            <a:r>
              <a:rPr lang="en-US" sz="2000" dirty="0"/>
              <a:t> (meetings with experts in different careers)</a:t>
            </a:r>
          </a:p>
          <a:p>
            <a:pPr marL="285750" marR="0" indent="-285750" algn="l" defTabSz="914400" rtl="0" fontAlgn="auto" latinLnBrk="0" hangingPunct="0">
              <a:lnSpc>
                <a:spcPct val="100000"/>
              </a:lnSpc>
              <a:spcBef>
                <a:spcPts val="0"/>
              </a:spcBef>
              <a:spcAft>
                <a:spcPts val="0"/>
              </a:spcAft>
              <a:buClrTx/>
              <a:buSzTx/>
              <a:buFont typeface="Arial"/>
              <a:buChar char="•"/>
              <a:tabLst/>
            </a:pPr>
            <a:endParaRPr kumimoji="0" lang="en-US" sz="2000" b="0" i="0" u="none" strike="noStrike" cap="none" spc="0" normalizeH="0" dirty="0">
              <a:ln>
                <a:noFill/>
              </a:ln>
              <a:solidFill>
                <a:srgbClr val="000000"/>
              </a:solidFill>
              <a:effectLst/>
              <a:uFillTx/>
              <a:latin typeface="Arial"/>
              <a:ea typeface="Arial"/>
              <a:cs typeface="Arial"/>
              <a:sym typeface="Arial"/>
            </a:endParaRPr>
          </a:p>
          <a:p>
            <a:pPr marL="285750" marR="0" indent="-285750" algn="l" defTabSz="914400" rtl="0" fontAlgn="auto" latinLnBrk="0" hangingPunct="0">
              <a:lnSpc>
                <a:spcPct val="100000"/>
              </a:lnSpc>
              <a:spcBef>
                <a:spcPts val="0"/>
              </a:spcBef>
              <a:spcAft>
                <a:spcPts val="0"/>
              </a:spcAft>
              <a:buClrTx/>
              <a:buSzTx/>
              <a:buFont typeface="Arial"/>
              <a:buChar char="•"/>
              <a:tabLst/>
            </a:pPr>
            <a:r>
              <a:rPr lang="en-US" sz="2000" dirty="0"/>
              <a:t>Career counselors/ University Trainee Office</a:t>
            </a:r>
          </a:p>
          <a:p>
            <a:pPr marL="285750" marR="0" indent="-285750" algn="l" defTabSz="914400" rtl="0" fontAlgn="auto" latinLnBrk="0" hangingPunct="0">
              <a:lnSpc>
                <a:spcPct val="100000"/>
              </a:lnSpc>
              <a:spcBef>
                <a:spcPts val="0"/>
              </a:spcBef>
              <a:spcAft>
                <a:spcPts val="0"/>
              </a:spcAft>
              <a:buClrTx/>
              <a:buSzTx/>
              <a:buFont typeface="Arial"/>
              <a:buChar char="•"/>
              <a:tabLst/>
            </a:pPr>
            <a:endParaRPr lang="en-US" sz="2000" dirty="0"/>
          </a:p>
          <a:p>
            <a:pPr marL="285750" marR="0" indent="-285750" algn="l" defTabSz="914400" rtl="0" fontAlgn="auto" latinLnBrk="0" hangingPunct="0">
              <a:lnSpc>
                <a:spcPct val="100000"/>
              </a:lnSpc>
              <a:spcBef>
                <a:spcPts val="0"/>
              </a:spcBef>
              <a:spcAft>
                <a:spcPts val="0"/>
              </a:spcAft>
              <a:buClrTx/>
              <a:buSzTx/>
              <a:buFont typeface="Arial"/>
              <a:buChar char="•"/>
              <a:tabLst/>
            </a:pPr>
            <a:r>
              <a:rPr lang="en-US" sz="2000" dirty="0"/>
              <a:t>Career fairs at conferences or university</a:t>
            </a:r>
          </a:p>
          <a:p>
            <a:pPr marL="285750" marR="0" indent="-285750" algn="l" defTabSz="914400" rtl="0" fontAlgn="auto" latinLnBrk="0" hangingPunct="0">
              <a:lnSpc>
                <a:spcPct val="100000"/>
              </a:lnSpc>
              <a:spcBef>
                <a:spcPts val="0"/>
              </a:spcBef>
              <a:spcAft>
                <a:spcPts val="0"/>
              </a:spcAft>
              <a:buClrTx/>
              <a:buSzTx/>
              <a:buFont typeface="Arial"/>
              <a:buChar char="•"/>
              <a:tabLst/>
            </a:pPr>
            <a:endParaRPr kumimoji="0" lang="en-US" sz="2000" b="0" i="0" u="none" strike="noStrike" cap="none" spc="0" normalizeH="0" dirty="0">
              <a:ln>
                <a:noFill/>
              </a:ln>
              <a:solidFill>
                <a:srgbClr val="000000"/>
              </a:solidFill>
              <a:effectLst/>
              <a:uFillTx/>
              <a:latin typeface="Arial"/>
              <a:ea typeface="Arial"/>
              <a:cs typeface="Arial"/>
              <a:sym typeface="Arial"/>
            </a:endParaRPr>
          </a:p>
          <a:p>
            <a:pPr marL="285750" marR="0" indent="-285750" algn="l" defTabSz="914400" rtl="0" fontAlgn="auto" latinLnBrk="0" hangingPunct="0">
              <a:lnSpc>
                <a:spcPct val="100000"/>
              </a:lnSpc>
              <a:spcBef>
                <a:spcPts val="0"/>
              </a:spcBef>
              <a:spcAft>
                <a:spcPts val="0"/>
              </a:spcAft>
              <a:buClrTx/>
              <a:buSzTx/>
              <a:buFont typeface="Arial"/>
              <a:buChar char="•"/>
              <a:tabLst/>
            </a:pPr>
            <a:r>
              <a:rPr lang="en-US" sz="2000" dirty="0"/>
              <a:t>Science Careers (from AAAS)</a:t>
            </a:r>
          </a:p>
          <a:p>
            <a:pPr marL="285750" marR="0" indent="-285750" algn="l" defTabSz="914400" rtl="0" fontAlgn="auto" latinLnBrk="0" hangingPunct="0">
              <a:lnSpc>
                <a:spcPct val="100000"/>
              </a:lnSpc>
              <a:spcBef>
                <a:spcPts val="0"/>
              </a:spcBef>
              <a:spcAft>
                <a:spcPts val="0"/>
              </a:spcAft>
              <a:buClrTx/>
              <a:buSzTx/>
              <a:buFont typeface="Arial"/>
              <a:buChar char="•"/>
              <a:tabLst/>
            </a:pPr>
            <a:endParaRPr kumimoji="0" lang="en-US" sz="2000" b="0" i="0" u="none" strike="noStrike" cap="none" spc="0" normalizeH="0" dirty="0">
              <a:ln>
                <a:noFill/>
              </a:ln>
              <a:solidFill>
                <a:srgbClr val="000000"/>
              </a:solidFill>
              <a:effectLst/>
              <a:uFillTx/>
              <a:latin typeface="Arial"/>
              <a:ea typeface="Arial"/>
              <a:cs typeface="Arial"/>
              <a:sym typeface="Arial"/>
            </a:endParaRPr>
          </a:p>
          <a:p>
            <a:pPr marL="285750" marR="0" indent="-285750" algn="l" defTabSz="914400" rtl="0" fontAlgn="auto" latinLnBrk="0" hangingPunct="0">
              <a:lnSpc>
                <a:spcPct val="100000"/>
              </a:lnSpc>
              <a:spcBef>
                <a:spcPts val="0"/>
              </a:spcBef>
              <a:spcAft>
                <a:spcPts val="0"/>
              </a:spcAft>
              <a:buClrTx/>
              <a:buSzTx/>
              <a:buFont typeface="Arial"/>
              <a:buChar char="•"/>
              <a:tabLst/>
            </a:pPr>
            <a:r>
              <a:rPr lang="en-US" sz="2000" dirty="0" err="1"/>
              <a:t>InterSECT</a:t>
            </a:r>
            <a:r>
              <a:rPr lang="en-US" sz="2000" dirty="0"/>
              <a:t> (Job simulation website)</a:t>
            </a:r>
          </a:p>
          <a:p>
            <a:pPr marL="285750" marR="0" indent="-285750" algn="l" defTabSz="914400" rtl="0" fontAlgn="auto" latinLnBrk="0" hangingPunct="0">
              <a:lnSpc>
                <a:spcPct val="100000"/>
              </a:lnSpc>
              <a:spcBef>
                <a:spcPts val="0"/>
              </a:spcBef>
              <a:spcAft>
                <a:spcPts val="0"/>
              </a:spcAft>
              <a:buClrTx/>
              <a:buSzTx/>
              <a:buFont typeface="Arial"/>
              <a:buChar char="•"/>
              <a:tabLst/>
            </a:pPr>
            <a:endParaRPr kumimoji="0" lang="en-US" sz="2000" b="0" i="0" u="none" strike="noStrike" cap="none" spc="0" normalizeH="0" dirty="0">
              <a:ln>
                <a:noFill/>
              </a:ln>
              <a:solidFill>
                <a:srgbClr val="000000"/>
              </a:solidFill>
              <a:effectLst/>
              <a:uFillTx/>
              <a:latin typeface="Arial"/>
              <a:ea typeface="Arial"/>
              <a:cs typeface="Arial"/>
              <a:sym typeface="Arial"/>
            </a:endParaRPr>
          </a:p>
          <a:p>
            <a:pPr marL="285750" marR="0" indent="-285750" algn="l" defTabSz="914400" rtl="0" fontAlgn="auto" latinLnBrk="0" hangingPunct="0">
              <a:lnSpc>
                <a:spcPct val="100000"/>
              </a:lnSpc>
              <a:spcBef>
                <a:spcPts val="0"/>
              </a:spcBef>
              <a:spcAft>
                <a:spcPts val="0"/>
              </a:spcAft>
              <a:buClrTx/>
              <a:buSzTx/>
              <a:buFont typeface="Arial"/>
              <a:buChar char="•"/>
              <a:tabLst/>
            </a:pPr>
            <a:r>
              <a:rPr lang="en-US" sz="2000" dirty="0"/>
              <a:t>Internship programs in different companies and sectors</a:t>
            </a:r>
            <a:endParaRPr kumimoji="0" lang="en-US" sz="2000" b="0" i="0" u="none" strike="noStrike" cap="none" spc="0" normalizeH="0" dirty="0">
              <a:ln>
                <a:noFill/>
              </a:ln>
              <a:solidFill>
                <a:srgbClr val="000000"/>
              </a:solidFill>
              <a:effectLst/>
              <a:uFillTx/>
              <a:latin typeface="Arial"/>
              <a:ea typeface="Arial"/>
              <a:cs typeface="Arial"/>
              <a:sym typeface="Arial"/>
            </a:endParaRPr>
          </a:p>
        </p:txBody>
      </p:sp>
    </p:spTree>
    <p:extLst>
      <p:ext uri="{BB962C8B-B14F-4D97-AF65-F5344CB8AC3E}">
        <p14:creationId xmlns:p14="http://schemas.microsoft.com/office/powerpoint/2010/main" val="1782082136"/>
      </p:ext>
    </p:extLst>
  </p:cSld>
  <p:clrMapOvr>
    <a:masterClrMapping/>
  </p:clrMapOvr>
  <p:transition spd="slow"/>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E90B0801C6CBFA40B84FE15CEF3FB468" ma:contentTypeVersion="11" ma:contentTypeDescription="Create a new document." ma:contentTypeScope="" ma:versionID="67befbe5646652eced71b8d8413fe42f">
  <xsd:schema xmlns:xsd="http://www.w3.org/2001/XMLSchema" xmlns:xs="http://www.w3.org/2001/XMLSchema" xmlns:p="http://schemas.microsoft.com/office/2006/metadata/properties" xmlns:ns1="http://schemas.microsoft.com/sharepoint/v3" xmlns:ns2="529ccce0-d01a-44eb-8f6d-fcfce274c37a" targetNamespace="http://schemas.microsoft.com/office/2006/metadata/properties" ma:root="true" ma:fieldsID="d902d2bb344a29efa6013af578915a54" ns1:_="" ns2:_="">
    <xsd:import namespace="http://schemas.microsoft.com/sharepoint/v3"/>
    <xsd:import namespace="529ccce0-d01a-44eb-8f6d-fcfce274c37a"/>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2:TypeOfContent" minOccurs="0"/>
                <xsd:element ref="ns2:DocumentType" minOccurs="0"/>
                <xsd:element ref="ns2:f35ca5f0ee694cfd9c7653895a2c7dca" minOccurs="0"/>
                <xsd:element ref="ns2:TaxCatchAll" minOccurs="0"/>
                <xsd:element ref="ns2:TaxCatchAllLabel" minOccurs="0"/>
                <xsd:element ref="ns2:TaxKeywordTaxHTField" minOccurs="0"/>
                <xsd:element ref="ns2:LastReviewedDate" minOccurs="0"/>
                <xsd:element ref="ns2:DocumentStatus" minOccurs="0"/>
                <xsd:element ref="ns2:db0dfd8ecf6c4fc28d538b1ac635d8b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7" nillable="true" ma:displayName="Scheduling Start Date" ma:description="Scheduling Start Date is a site column created by the Publishing feature. It is used to specify the date and time on which this page will first appear to site visitors." ma:hidden="true" ma:internalName="PublishingStartDate" ma:readOnly="false">
      <xsd:simpleType>
        <xsd:restriction base="dms:Unknown"/>
      </xsd:simpleType>
    </xsd:element>
    <xsd:element name="PublishingExpirationDate" ma:index="8"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29ccce0-d01a-44eb-8f6d-fcfce274c37a"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false">
      <xsd:simpleType>
        <xsd:restriction base="dms:Boolean"/>
      </xsd:simpleType>
    </xsd:element>
    <xsd:element name="TypeOfContent" ma:index="13" nillable="true" ma:displayName="Type of Content" ma:format="Dropdown" ma:internalName="TypeOfContent" ma:readOnly="false">
      <xsd:simpleType>
        <xsd:restriction base="dms:Choice">
          <xsd:enumeration value="Template"/>
          <xsd:enumeration value="Policy"/>
          <xsd:enumeration value="Form"/>
          <xsd:enumeration value="Documentation"/>
          <xsd:enumeration value="Press Release"/>
          <xsd:enumeration value="Unclassified"/>
        </xsd:restriction>
      </xsd:simpleType>
    </xsd:element>
    <xsd:element name="DocumentType" ma:index="14" nillable="true" ma:displayName="Document Type" ma:format="Dropdown" ma:internalName="DocumentType" ma:readOnly="false">
      <xsd:simpleType>
        <xsd:restriction base="dms:Choice">
          <xsd:enumeration value="Checklist"/>
          <xsd:enumeration value="Contract"/>
          <xsd:enumeration value="Floor Plan"/>
          <xsd:enumeration value="Form"/>
          <xsd:enumeration value="Grant"/>
          <xsd:enumeration value="Graphic"/>
          <xsd:enumeration value="Invoice"/>
          <xsd:enumeration value="Manual"/>
          <xsd:enumeration value="Meeting Notes"/>
          <xsd:enumeration value="Memo"/>
          <xsd:enumeration value="Photo"/>
          <xsd:enumeration value="Policy"/>
          <xsd:enumeration value="Presentation"/>
          <xsd:enumeration value="Process"/>
          <xsd:enumeration value="Report"/>
          <xsd:enumeration value="Template"/>
          <xsd:enumeration value="User Guide"/>
          <xsd:enumeration value="Unclassified"/>
          <xsd:enumeration value="Video"/>
        </xsd:restriction>
      </xsd:simpleType>
    </xsd:element>
    <xsd:element name="f35ca5f0ee694cfd9c7653895a2c7dca" ma:index="15" nillable="true" ma:taxonomy="true" ma:internalName="f35ca5f0ee694cfd9c7653895a2c7dca" ma:taxonomyFieldName="Function" ma:displayName="Function" ma:readOnly="false" ma:fieldId="{f35ca5f0-ee69-4cfd-9c76-53895a2c7dca}" ma:taxonomyMulti="true" ma:sspId="797d636a-0608-4240-bc17-84bd244307a5" ma:termSetId="feffb8c1-e6ea-432e-a7e0-ce911a1d98c4" ma:anchorId="00000000-0000-0000-0000-000000000000" ma:open="false" ma:isKeyword="false">
      <xsd:complexType>
        <xsd:sequence>
          <xsd:element ref="pc:Terms" minOccurs="0" maxOccurs="1"/>
        </xsd:sequence>
      </xsd:complexType>
    </xsd:element>
    <xsd:element name="TaxCatchAll" ma:index="16" nillable="true" ma:displayName="Taxonomy Catch All Column" ma:hidden="true" ma:list="{70a1ea77-b44d-40b8-a9b7-c7fa1c8b6a48}" ma:internalName="TaxCatchAll" ma:showField="CatchAllData" ma:web="529ccce0-d01a-44eb-8f6d-fcfce274c37a">
      <xsd:complexType>
        <xsd:complexContent>
          <xsd:extension base="dms:MultiChoiceLookup">
            <xsd:sequence>
              <xsd:element name="Value" type="dms:Lookup" maxOccurs="unbounded" minOccurs="0" nillable="true"/>
            </xsd:sequence>
          </xsd:extension>
        </xsd:complexContent>
      </xsd:complexType>
    </xsd:element>
    <xsd:element name="TaxCatchAllLabel" ma:index="17" nillable="true" ma:displayName="Taxonomy Catch All Column1" ma:hidden="true" ma:list="{70a1ea77-b44d-40b8-a9b7-c7fa1c8b6a48}" ma:internalName="TaxCatchAllLabel" ma:readOnly="true" ma:showField="CatchAllDataLabel" ma:web="529ccce0-d01a-44eb-8f6d-fcfce274c37a">
      <xsd:complexType>
        <xsd:complexContent>
          <xsd:extension base="dms:MultiChoiceLookup">
            <xsd:sequence>
              <xsd:element name="Value" type="dms:Lookup" maxOccurs="unbounded" minOccurs="0" nillable="true"/>
            </xsd:sequence>
          </xsd:extension>
        </xsd:complexContent>
      </xsd:complexType>
    </xsd:element>
    <xsd:element name="TaxKeywordTaxHTField" ma:index="19" nillable="true" ma:taxonomy="true" ma:internalName="TaxKeywordTaxHTField" ma:taxonomyFieldName="TaxKeyword" ma:displayName="Enterprise Keywords" ma:readOnly="false" ma:fieldId="{23f27201-bee3-471e-b2e7-b64fd8b7ca38}" ma:taxonomyMulti="true" ma:sspId="797d636a-0608-4240-bc17-84bd244307a5" ma:termSetId="00000000-0000-0000-0000-000000000000" ma:anchorId="00000000-0000-0000-0000-000000000000" ma:open="true" ma:isKeyword="true">
      <xsd:complexType>
        <xsd:sequence>
          <xsd:element ref="pc:Terms" minOccurs="0" maxOccurs="1"/>
        </xsd:sequence>
      </xsd:complexType>
    </xsd:element>
    <xsd:element name="LastReviewedDate" ma:index="21" nillable="true" ma:displayName="Last Reviewed Date" ma:default="[today]" ma:format="DateOnly" ma:internalName="LastReviewedDate" ma:readOnly="false">
      <xsd:simpleType>
        <xsd:restriction base="dms:DateTime"/>
      </xsd:simpleType>
    </xsd:element>
    <xsd:element name="DocumentStatus" ma:index="22" nillable="true" ma:displayName="Document Status" ma:default="Draft" ma:format="Dropdown" ma:internalName="DocumentStatus" ma:readOnly="false">
      <xsd:simpleType>
        <xsd:restriction base="dms:Choice">
          <xsd:enumeration value="Draft"/>
          <xsd:enumeration value="Final"/>
        </xsd:restriction>
      </xsd:simpleType>
    </xsd:element>
    <xsd:element name="db0dfd8ecf6c4fc28d538b1ac635d8be" ma:index="23" nillable="true" ma:taxonomy="true" ma:internalName="db0dfd8ecf6c4fc28d538b1ac635d8be" ma:taxonomyFieldName="Program" ma:displayName="Program" ma:readOnly="false" ma:fieldId="{db0dfd8e-cf6c-4fc2-8d53-8b1ac635d8be}" ma:taxonomyMulti="true" ma:sspId="797d636a-0608-4240-bc17-84bd244307a5" ma:termSetId="bf9a34c8-30e7-41cf-bc26-8cf2b79c8fd0"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529ccce0-d01a-44eb-8f6d-fcfce274c37a"/>
    <LastReviewedDate xmlns="529ccce0-d01a-44eb-8f6d-fcfce274c37a">2019-01-09T18:10:32+00:00</LastReviewedDate>
    <f35ca5f0ee694cfd9c7653895a2c7dca xmlns="529ccce0-d01a-44eb-8f6d-fcfce274c37a">
      <Terms xmlns="http://schemas.microsoft.com/office/infopath/2007/PartnerControls"/>
    </f35ca5f0ee694cfd9c7653895a2c7dca>
    <db0dfd8ecf6c4fc28d538b1ac635d8be xmlns="529ccce0-d01a-44eb-8f6d-fcfce274c37a">
      <Terms xmlns="http://schemas.microsoft.com/office/infopath/2007/PartnerControls"/>
    </db0dfd8ecf6c4fc28d538b1ac635d8be>
    <_dlc_DocIdPersistId xmlns="529ccce0-d01a-44eb-8f6d-fcfce274c37a" xsi:nil="true"/>
    <DocumentType xmlns="529ccce0-d01a-44eb-8f6d-fcfce274c37a" xsi:nil="true"/>
    <DocumentStatus xmlns="529ccce0-d01a-44eb-8f6d-fcfce274c37a">Draft</DocumentStatus>
    <PublishingExpirationDate xmlns="http://schemas.microsoft.com/sharepoint/v3" xsi:nil="true"/>
    <PublishingStartDate xmlns="http://schemas.microsoft.com/sharepoint/v3" xsi:nil="true"/>
    <TypeOfContent xmlns="529ccce0-d01a-44eb-8f6d-fcfce274c37a" xsi:nil="true"/>
    <TaxKeywordTaxHTField xmlns="529ccce0-d01a-44eb-8f6d-fcfce274c37a">
      <Terms xmlns="http://schemas.microsoft.com/office/infopath/2007/PartnerControls"/>
    </TaxKeywordTaxHTField>
    <_dlc_DocId xmlns="529ccce0-d01a-44eb-8f6d-fcfce274c37a">DXK3VZ7EW6WC-1129388224-9887</_dlc_DocId>
    <_dlc_DocIdUrl xmlns="529ccce0-d01a-44eb-8f6d-fcfce274c37a">
      <Url>https://sharepoint.sfn.org/departments/MPD/_layouts/15/DocIdRedir.aspx?ID=DXK3VZ7EW6WC-1129388224-9887</Url>
      <Description>DXK3VZ7EW6WC-1129388224-9887</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F1C837-9B39-41AB-966D-173C714CBDA1}">
  <ds:schemaRefs>
    <ds:schemaRef ds:uri="http://schemas.microsoft.com/sharepoint/events"/>
  </ds:schemaRefs>
</ds:datastoreItem>
</file>

<file path=customXml/itemProps2.xml><?xml version="1.0" encoding="utf-8"?>
<ds:datastoreItem xmlns:ds="http://schemas.openxmlformats.org/officeDocument/2006/customXml" ds:itemID="{432C2FDE-6181-4E7A-B952-B28474C066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29ccce0-d01a-44eb-8f6d-fcfce274c3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AAA035-4032-43A2-ACB6-4473E30E6779}">
  <ds:schemaRefs>
    <ds:schemaRef ds:uri="http://schemas.microsoft.com/sharepoint/v3"/>
    <ds:schemaRef ds:uri="http://purl.org/dc/terms/"/>
    <ds:schemaRef ds:uri="http://schemas.openxmlformats.org/package/2006/metadata/core-properties"/>
    <ds:schemaRef ds:uri="http://schemas.microsoft.com/office/2006/documentManagement/types"/>
    <ds:schemaRef ds:uri="529ccce0-d01a-44eb-8f6d-fcfce274c37a"/>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4.xml><?xml version="1.0" encoding="utf-8"?>
<ds:datastoreItem xmlns:ds="http://schemas.openxmlformats.org/officeDocument/2006/customXml" ds:itemID="{0FAD13A6-7FDA-4028-B757-7C88F415051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13892</TotalTime>
  <Words>5655</Words>
  <Application>Microsoft Office PowerPoint</Application>
  <PresentationFormat>On-screen Show (4:3)</PresentationFormat>
  <Paragraphs>515</Paragraphs>
  <Slides>38</Slides>
  <Notes>37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Agency FB</vt:lpstr>
      <vt:lpstr>Arial</vt:lpstr>
      <vt:lpstr>Calibri</vt:lpstr>
      <vt:lpstr>Lucida Grande</vt:lpstr>
      <vt:lpstr>Montserrat</vt:lpstr>
      <vt:lpstr>Quicksand</vt:lpstr>
      <vt:lpstr>Wingdings</vt:lpstr>
      <vt:lpstr>Office Theme</vt:lpstr>
      <vt:lpstr>Transitioning Out of Your Postdoc: A Toolkit</vt:lpstr>
      <vt:lpstr>How to Navigate the Toolkit</vt:lpstr>
      <vt:lpstr>A Post-doc is a Temporary Position.  What’s Next?</vt:lpstr>
      <vt:lpstr>PowerPoint Presentation</vt:lpstr>
      <vt:lpstr>What are Employed PhDs Doing?</vt:lpstr>
      <vt:lpstr>What are Employed PhDs Doing?</vt:lpstr>
      <vt:lpstr>The R&amp;D sector in the European Union</vt:lpstr>
      <vt:lpstr>To Consider for Career Advancement</vt:lpstr>
      <vt:lpstr>PowerPoint Presentation</vt:lpstr>
      <vt:lpstr>Individual Development Plan</vt:lpstr>
      <vt:lpstr>PowerPoint Presentation</vt:lpstr>
      <vt:lpstr>PowerPoint Presentation</vt:lpstr>
      <vt:lpstr>PowerPoint Presentation</vt:lpstr>
      <vt:lpstr>Transferable Skills…</vt:lpstr>
      <vt:lpstr>Assess Your Skills in These Domains</vt:lpstr>
      <vt:lpstr>PowerPoint Presentation</vt:lpstr>
      <vt:lpstr>PowerPoint Presentation</vt:lpstr>
      <vt:lpstr>PowerPoint Presentation</vt:lpstr>
      <vt:lpstr>Developing Teaching Skills</vt:lpstr>
      <vt:lpstr>Why would you want to be a professor?</vt:lpstr>
      <vt:lpstr>PowerPoint Presentation</vt:lpstr>
      <vt:lpstr>Job Description and Skills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Networking for Job Transitions</vt:lpstr>
      <vt:lpstr>PowerPoint Presentation</vt:lpstr>
      <vt:lpstr>Using a Résumé vs a CV</vt:lpstr>
      <vt:lpstr>Highlight Your Strengths in Writing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post-doc is a temporary position. What’s next?</dc:title>
  <dc:creator>Kelsey King</dc:creator>
  <cp:lastModifiedBy>Kelsey King</cp:lastModifiedBy>
  <cp:revision>182</cp:revision>
  <dcterms:modified xsi:type="dcterms:W3CDTF">2019-01-09T19:37:35Z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0x010100E90B0801C6CBFA40B84FE15CEF3FB468</vt:lpwstr>
  </property>
  <property fmtid="{D5CDD505-2E9C-101B-9397-08002B2CF9AE}" pid="3" name="Function">
    <vt:lpwstr/>
  </property>
  <property fmtid="{D5CDD505-2E9C-101B-9397-08002B2CF9AE}" pid="4" name="TaxKeyword">
    <vt:lpwstr/>
  </property>
  <property fmtid="{D5CDD505-2E9C-101B-9397-08002B2CF9AE}" pid="5" name="Program">
    <vt:lpwstr/>
  </property>
  <property fmtid="{D5CDD505-2E9C-101B-9397-08002B2CF9AE}" pid="6" name="_dlc_DocIdItemGuid">
    <vt:lpwstr>8022cd49-6705-4799-b21d-c0d6d03a5586</vt:lpwstr>
  </property>
</Properties>
</file>