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handoutMasterIdLst>
    <p:handoutMasterId r:id="rId43"/>
  </p:handoutMasterIdLst>
  <p:sldIdLst>
    <p:sldId id="287" r:id="rId6"/>
    <p:sldId id="316" r:id="rId7"/>
    <p:sldId id="318" r:id="rId8"/>
    <p:sldId id="328" r:id="rId9"/>
    <p:sldId id="282" r:id="rId10"/>
    <p:sldId id="324" r:id="rId11"/>
    <p:sldId id="317" r:id="rId12"/>
    <p:sldId id="281" r:id="rId13"/>
    <p:sldId id="332" r:id="rId14"/>
    <p:sldId id="273" r:id="rId15"/>
    <p:sldId id="329" r:id="rId16"/>
    <p:sldId id="326" r:id="rId17"/>
    <p:sldId id="291" r:id="rId18"/>
    <p:sldId id="295" r:id="rId19"/>
    <p:sldId id="293" r:id="rId20"/>
    <p:sldId id="292" r:id="rId21"/>
    <p:sldId id="283" r:id="rId22"/>
    <p:sldId id="322" r:id="rId23"/>
    <p:sldId id="303" r:id="rId24"/>
    <p:sldId id="284" r:id="rId25"/>
    <p:sldId id="280" r:id="rId26"/>
    <p:sldId id="285" r:id="rId27"/>
    <p:sldId id="319" r:id="rId28"/>
    <p:sldId id="320" r:id="rId29"/>
    <p:sldId id="305" r:id="rId30"/>
    <p:sldId id="321" r:id="rId31"/>
    <p:sldId id="313" r:id="rId32"/>
    <p:sldId id="331" r:id="rId33"/>
    <p:sldId id="307" r:id="rId34"/>
    <p:sldId id="308" r:id="rId35"/>
    <p:sldId id="309" r:id="rId36"/>
    <p:sldId id="290" r:id="rId37"/>
    <p:sldId id="310" r:id="rId38"/>
    <p:sldId id="312" r:id="rId39"/>
    <p:sldId id="323" r:id="rId40"/>
    <p:sldId id="330" r:id="rId41"/>
  </p:sldIdLst>
  <p:sldSz cx="9144000" cy="6858000" type="screen4x3"/>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pos="431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16521">
          <p15:clr>
            <a:srgbClr val="A4A3A4"/>
          </p15:clr>
        </p15:guide>
        <p15:guide id="4" pos="314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bb" initials="" lastIdx="6" clrIdx="0"/>
  <p:cmAuthor id="7" name="Kelsey King" initials="KK" lastIdx="10" clrIdx="7">
    <p:extLst/>
  </p:cmAuthor>
  <p:cmAuthor id="1" name="Marguerite Matthews" initials="MM" lastIdx="2" clrIdx="1"/>
  <p:cmAuthor id="2" name="Microsoft Office User" initials="MOU" lastIdx="12" clrIdx="2">
    <p:extLst/>
  </p:cmAuthor>
  <p:cmAuthor id="3" name="Chiara Manzini" initials="CM" lastIdx="4" clrIdx="3">
    <p:extLst/>
  </p:cmAuthor>
  <p:cmAuthor id="4" name="Chiara Manzini" initials="CM [2]" lastIdx="1" clrIdx="4">
    <p:extLst/>
  </p:cmAuthor>
  <p:cmAuthor id="5" name="Chiara Manzini" initials="CM [3]" lastIdx="1" clrIdx="5">
    <p:extLst/>
  </p:cmAuthor>
  <p:cmAuthor id="6" name="clarkjan" initials="c" lastIdx="9" clrIdx="6"/>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82327"/>
    <a:srgbClr val="3070BE"/>
    <a:srgbClr val="265A9A"/>
    <a:srgbClr val="4A88D2"/>
    <a:srgbClr val="4081D0"/>
    <a:srgbClr val="3276C8"/>
    <a:srgbClr val="22518A"/>
    <a:srgbClr val="104B7D"/>
    <a:srgbClr val="8C8D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530" autoAdjust="0"/>
    <p:restoredTop sz="74279" autoAdjust="0"/>
  </p:normalViewPr>
  <p:slideViewPr>
    <p:cSldViewPr snapToGrid="0" showGuides="1">
      <p:cViewPr varScale="1">
        <p:scale>
          <a:sx n="54" d="100"/>
          <a:sy n="54" d="100"/>
        </p:scale>
        <p:origin x="90" y="744"/>
      </p:cViewPr>
      <p:guideLst>
        <p:guide orient="horz" pos="432"/>
        <p:guide pos="4318"/>
      </p:guideLst>
    </p:cSldViewPr>
  </p:slideViewPr>
  <p:outlineViewPr>
    <p:cViewPr>
      <p:scale>
        <a:sx n="33" d="100"/>
        <a:sy n="33" d="100"/>
      </p:scale>
      <p:origin x="36" y="53088"/>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18" d="100"/>
          <a:sy n="118" d="100"/>
        </p:scale>
        <p:origin x="-3618" y="-96"/>
      </p:cViewPr>
      <p:guideLst>
        <p:guide orient="horz" pos="3024"/>
        <p:guide pos="2304"/>
        <p:guide orient="horz" pos="16521"/>
        <p:guide pos="314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R&amp;D</c:v>
                </c:pt>
              </c:strCache>
            </c:strRef>
          </c:tx>
          <c:dPt>
            <c:idx val="0"/>
            <c:bubble3D val="0"/>
            <c:spPr>
              <a:solidFill>
                <a:schemeClr val="tx2">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BAE-4C46-A1FA-2C9F244080F6}"/>
              </c:ext>
            </c:extLst>
          </c:dPt>
          <c:dPt>
            <c:idx val="1"/>
            <c:bubble3D val="0"/>
            <c:spPr>
              <a:solidFill>
                <a:srgbClr val="265A9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BAE-4C46-A1FA-2C9F244080F6}"/>
              </c:ext>
            </c:extLst>
          </c:dPt>
          <c:dPt>
            <c:idx val="2"/>
            <c:bubble3D val="0"/>
            <c:spPr>
              <a:solidFill>
                <a:schemeClr val="tx2">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0BAE-4C46-A1FA-2C9F244080F6}"/>
              </c:ext>
            </c:extLst>
          </c:dPt>
          <c:dLbls>
            <c:delete val="1"/>
          </c:dLbls>
          <c:cat>
            <c:strRef>
              <c:f>Sheet1!$A$2:$A$4</c:f>
              <c:strCache>
                <c:ptCount val="3"/>
                <c:pt idx="0">
                  <c:v>Academia</c:v>
                </c:pt>
                <c:pt idx="1">
                  <c:v>Private, for-profit</c:v>
                </c:pt>
                <c:pt idx="2">
                  <c:v>Government</c:v>
                </c:pt>
              </c:strCache>
            </c:strRef>
          </c:cat>
          <c:val>
            <c:numRef>
              <c:f>Sheet1!$B$2:$B$4</c:f>
              <c:numCache>
                <c:formatCode>General</c:formatCode>
                <c:ptCount val="3"/>
                <c:pt idx="0">
                  <c:v>137000</c:v>
                </c:pt>
                <c:pt idx="1">
                  <c:v>124000</c:v>
                </c:pt>
                <c:pt idx="2">
                  <c:v>31000</c:v>
                </c:pt>
              </c:numCache>
            </c:numRef>
          </c:val>
          <c:extLst>
            <c:ext xmlns:c16="http://schemas.microsoft.com/office/drawing/2014/chart" uri="{C3380CC4-5D6E-409C-BE32-E72D297353CC}">
              <c16:uniqueId val="{00000000-0BAE-4C46-A1FA-2C9F244080F6}"/>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0.33967</cdr:x>
      <cdr:y>0.36838</cdr:y>
    </cdr:from>
    <cdr:to>
      <cdr:x>0.52196</cdr:x>
      <cdr:y>0.62367</cdr:y>
    </cdr:to>
    <cdr:sp macro="" textlink="">
      <cdr:nvSpPr>
        <cdr:cNvPr id="2" name="TextBox 1">
          <a:extLst xmlns:a="http://schemas.openxmlformats.org/drawingml/2006/main">
            <a:ext uri="{FF2B5EF4-FFF2-40B4-BE49-F238E27FC236}">
              <a16:creationId xmlns:a16="http://schemas.microsoft.com/office/drawing/2014/main" id="{38AA5A9E-04A5-46A6-968A-4CA23C14E685}"/>
            </a:ext>
          </a:extLst>
        </cdr:cNvPr>
        <cdr:cNvSpPr txBox="1"/>
      </cdr:nvSpPr>
      <cdr:spPr>
        <a:xfrm xmlns:a="http://schemas.openxmlformats.org/drawingml/2006/main">
          <a:off x="1703852" y="1319455"/>
          <a:ext cx="914407" cy="9143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5400" b="1" dirty="0">
              <a:solidFill>
                <a:schemeClr val="bg1">
                  <a:lumMod val="50000"/>
                </a:schemeClr>
              </a:solidFill>
              <a:latin typeface="Agency FB" panose="020B0503020202020204" pitchFamily="34" charset="0"/>
            </a:rPr>
            <a:t>R&amp;D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27821" cy="2622681"/>
          </a:xfrm>
          <a:prstGeom prst="rect">
            <a:avLst/>
          </a:prstGeom>
        </p:spPr>
        <p:txBody>
          <a:bodyPr vert="horz" lIns="194898" tIns="97450" rIns="194898" bIns="97450" rtlCol="0"/>
          <a:lstStyle>
            <a:lvl1pPr algn="l">
              <a:defRPr sz="2600"/>
            </a:lvl1pPr>
          </a:lstStyle>
          <a:p>
            <a:endParaRPr lang="en-US"/>
          </a:p>
        </p:txBody>
      </p:sp>
      <p:sp>
        <p:nvSpPr>
          <p:cNvPr id="3" name="Date Placeholder 2"/>
          <p:cNvSpPr>
            <a:spLocks noGrp="1"/>
          </p:cNvSpPr>
          <p:nvPr>
            <p:ph type="dt" sz="quarter" idx="1"/>
          </p:nvPr>
        </p:nvSpPr>
        <p:spPr>
          <a:xfrm>
            <a:off x="5657147" y="0"/>
            <a:ext cx="4327821" cy="2622681"/>
          </a:xfrm>
          <a:prstGeom prst="rect">
            <a:avLst/>
          </a:prstGeom>
        </p:spPr>
        <p:txBody>
          <a:bodyPr vert="horz" lIns="194898" tIns="97450" rIns="194898" bIns="97450" rtlCol="0"/>
          <a:lstStyle>
            <a:lvl1pPr algn="r">
              <a:defRPr sz="2600"/>
            </a:lvl1pPr>
          </a:lstStyle>
          <a:p>
            <a:fld id="{9FD53AC1-BC5D-4638-B7FE-2C1FE0B3F7BA}" type="datetimeFigureOut">
              <a:rPr lang="en-US" smtClean="0"/>
              <a:pPr/>
              <a:t>10/22/2018</a:t>
            </a:fld>
            <a:endParaRPr lang="en-US"/>
          </a:p>
        </p:txBody>
      </p:sp>
      <p:sp>
        <p:nvSpPr>
          <p:cNvPr id="4" name="Footer Placeholder 3"/>
          <p:cNvSpPr>
            <a:spLocks noGrp="1"/>
          </p:cNvSpPr>
          <p:nvPr>
            <p:ph type="ftr" sz="quarter" idx="2"/>
          </p:nvPr>
        </p:nvSpPr>
        <p:spPr>
          <a:xfrm>
            <a:off x="0" y="49821832"/>
            <a:ext cx="4327821" cy="2622681"/>
          </a:xfrm>
          <a:prstGeom prst="rect">
            <a:avLst/>
          </a:prstGeom>
        </p:spPr>
        <p:txBody>
          <a:bodyPr vert="horz" lIns="194898" tIns="97450" rIns="194898" bIns="97450" rtlCol="0" anchor="b"/>
          <a:lstStyle>
            <a:lvl1pPr algn="l">
              <a:defRPr sz="2600"/>
            </a:lvl1pPr>
          </a:lstStyle>
          <a:p>
            <a:endParaRPr lang="en-US"/>
          </a:p>
        </p:txBody>
      </p:sp>
      <p:sp>
        <p:nvSpPr>
          <p:cNvPr id="5" name="Slide Number Placeholder 4"/>
          <p:cNvSpPr>
            <a:spLocks noGrp="1"/>
          </p:cNvSpPr>
          <p:nvPr>
            <p:ph type="sldNum" sz="quarter" idx="3"/>
          </p:nvPr>
        </p:nvSpPr>
        <p:spPr>
          <a:xfrm>
            <a:off x="5657147" y="49821832"/>
            <a:ext cx="4327821" cy="2622681"/>
          </a:xfrm>
          <a:prstGeom prst="rect">
            <a:avLst/>
          </a:prstGeom>
        </p:spPr>
        <p:txBody>
          <a:bodyPr vert="horz" lIns="194898" tIns="97450" rIns="194898" bIns="97450" rtlCol="0" anchor="b"/>
          <a:lstStyle>
            <a:lvl1pPr algn="r">
              <a:defRPr sz="2600"/>
            </a:lvl1pPr>
          </a:lstStyle>
          <a:p>
            <a:fld id="{A52E3F0A-5BD5-4C18-9EBD-E5974577C4D7}" type="slidenum">
              <a:rPr lang="en-US" smtClean="0"/>
              <a:pPr/>
              <a:t>‹#›</a:t>
            </a:fld>
            <a:endParaRPr lang="en-US"/>
          </a:p>
        </p:txBody>
      </p:sp>
    </p:spTree>
    <p:extLst>
      <p:ext uri="{BB962C8B-B14F-4D97-AF65-F5344CB8AC3E}">
        <p14:creationId xmlns:p14="http://schemas.microsoft.com/office/powerpoint/2010/main" val="110278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328255" cy="2619212"/>
          </a:xfrm>
          <a:prstGeom prst="rect">
            <a:avLst/>
          </a:prstGeom>
        </p:spPr>
        <p:txBody>
          <a:bodyPr vert="horz" lIns="184370" tIns="92185" rIns="184370" bIns="92185" rtlCol="0"/>
          <a:lstStyle>
            <a:lvl1pPr algn="l">
              <a:defRPr sz="2400"/>
            </a:lvl1pPr>
          </a:lstStyle>
          <a:p>
            <a:endParaRPr lang="en-US"/>
          </a:p>
        </p:txBody>
      </p:sp>
      <p:sp>
        <p:nvSpPr>
          <p:cNvPr id="3" name="Date Placeholder 2"/>
          <p:cNvSpPr>
            <a:spLocks noGrp="1"/>
          </p:cNvSpPr>
          <p:nvPr>
            <p:ph type="dt" idx="1"/>
          </p:nvPr>
        </p:nvSpPr>
        <p:spPr>
          <a:xfrm>
            <a:off x="5656858" y="3"/>
            <a:ext cx="4328255" cy="2619212"/>
          </a:xfrm>
          <a:prstGeom prst="rect">
            <a:avLst/>
          </a:prstGeom>
        </p:spPr>
        <p:txBody>
          <a:bodyPr vert="horz" lIns="184370" tIns="92185" rIns="184370" bIns="92185" rtlCol="0"/>
          <a:lstStyle>
            <a:lvl1pPr algn="r">
              <a:defRPr sz="2400"/>
            </a:lvl1pPr>
          </a:lstStyle>
          <a:p>
            <a:fld id="{2F47865E-4B71-45AD-A509-D995E80B3837}" type="datetimeFigureOut">
              <a:rPr lang="en-US" smtClean="0"/>
              <a:pPr/>
              <a:t>10/22/2018</a:t>
            </a:fld>
            <a:endParaRPr lang="en-US"/>
          </a:p>
        </p:txBody>
      </p:sp>
      <p:sp>
        <p:nvSpPr>
          <p:cNvPr id="4" name="Slide Image Placeholder 3"/>
          <p:cNvSpPr>
            <a:spLocks noGrp="1" noRot="1" noChangeAspect="1"/>
          </p:cNvSpPr>
          <p:nvPr>
            <p:ph type="sldImg" idx="2"/>
          </p:nvPr>
        </p:nvSpPr>
        <p:spPr>
          <a:xfrm>
            <a:off x="-8120063" y="3937000"/>
            <a:ext cx="26227088" cy="19670713"/>
          </a:xfrm>
          <a:prstGeom prst="rect">
            <a:avLst/>
          </a:prstGeom>
          <a:noFill/>
          <a:ln w="12700">
            <a:solidFill>
              <a:prstClr val="black"/>
            </a:solidFill>
          </a:ln>
        </p:spPr>
        <p:txBody>
          <a:bodyPr vert="horz" lIns="184370" tIns="92185" rIns="184370" bIns="92185" rtlCol="0" anchor="ctr"/>
          <a:lstStyle/>
          <a:p>
            <a:endParaRPr lang="en-US"/>
          </a:p>
        </p:txBody>
      </p:sp>
      <p:sp>
        <p:nvSpPr>
          <p:cNvPr id="5" name="Notes Placeholder 4"/>
          <p:cNvSpPr>
            <a:spLocks noGrp="1"/>
          </p:cNvSpPr>
          <p:nvPr>
            <p:ph type="body" sz="quarter" idx="3"/>
          </p:nvPr>
        </p:nvSpPr>
        <p:spPr>
          <a:xfrm>
            <a:off x="999163" y="24917207"/>
            <a:ext cx="7988957" cy="23598920"/>
          </a:xfrm>
          <a:prstGeom prst="rect">
            <a:avLst/>
          </a:prstGeom>
        </p:spPr>
        <p:txBody>
          <a:bodyPr vert="horz" lIns="184370" tIns="92185" rIns="184370" bIns="921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9825735"/>
            <a:ext cx="4328255" cy="2619212"/>
          </a:xfrm>
          <a:prstGeom prst="rect">
            <a:avLst/>
          </a:prstGeom>
        </p:spPr>
        <p:txBody>
          <a:bodyPr vert="horz" lIns="184370" tIns="92185" rIns="184370" bIns="92185" rtlCol="0" anchor="b"/>
          <a:lstStyle>
            <a:lvl1pPr algn="l">
              <a:defRPr sz="2400"/>
            </a:lvl1pPr>
          </a:lstStyle>
          <a:p>
            <a:endParaRPr lang="en-US"/>
          </a:p>
        </p:txBody>
      </p:sp>
      <p:sp>
        <p:nvSpPr>
          <p:cNvPr id="7" name="Slide Number Placeholder 6"/>
          <p:cNvSpPr>
            <a:spLocks noGrp="1"/>
          </p:cNvSpPr>
          <p:nvPr>
            <p:ph type="sldNum" sz="quarter" idx="5"/>
          </p:nvPr>
        </p:nvSpPr>
        <p:spPr>
          <a:xfrm>
            <a:off x="5656858" y="49825735"/>
            <a:ext cx="4328255" cy="2619212"/>
          </a:xfrm>
          <a:prstGeom prst="rect">
            <a:avLst/>
          </a:prstGeom>
        </p:spPr>
        <p:txBody>
          <a:bodyPr vert="horz" lIns="184370" tIns="92185" rIns="184370" bIns="92185" rtlCol="0" anchor="b"/>
          <a:lstStyle>
            <a:lvl1pPr algn="r">
              <a:defRPr sz="2400"/>
            </a:lvl1pPr>
          </a:lstStyle>
          <a:p>
            <a:fld id="{3B6AB882-9C02-4820-80F5-7B1FBE3FDD66}" type="slidenum">
              <a:rPr lang="en-US" smtClean="0"/>
              <a:pPr/>
              <a:t>‹#›</a:t>
            </a:fld>
            <a:endParaRPr lang="en-US"/>
          </a:p>
        </p:txBody>
      </p:sp>
    </p:spTree>
    <p:extLst>
      <p:ext uri="{BB962C8B-B14F-4D97-AF65-F5344CB8AC3E}">
        <p14:creationId xmlns:p14="http://schemas.microsoft.com/office/powerpoint/2010/main" val="241558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jobs.ac.uk/careers-advice/working-in-higher-education/573/how-to-develop-successful-networking-skills-in-academi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obs.ac.uk/careers-advice/working-in-higher-education/573/how-to-develop-successful-networking-skills-in-academi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fn.org/Careers/Higher-Education-and-Training/Core-Competenci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fn.org/Careers/Higher-Education-and-Training/Core-Competenci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dirty="0"/>
              <a:t>Visit </a:t>
            </a:r>
            <a:r>
              <a:rPr lang="en-US" u="sng" dirty="0"/>
              <a:t>http://myidp.sciencecareers.org </a:t>
            </a:r>
            <a:r>
              <a:rPr lang="en-US" dirty="0"/>
              <a:t>for</a:t>
            </a:r>
            <a:r>
              <a:rPr lang="en-US" sz="1200" b="0" i="0" kern="1200" dirty="0">
                <a:solidFill>
                  <a:schemeClr val="tx1"/>
                </a:solidFill>
                <a:effectLst/>
                <a:latin typeface="+mn-lt"/>
                <a:ea typeface="+mn-ea"/>
                <a:cs typeface="+mn-cs"/>
              </a:rPr>
              <a:t> exercises to help you examine your skills, interests, and values; a list of 20 scientific career paths with a prediction of which ones best fit your skills and interests; a tool for setting strategic goals for the coming year, with optional reminders to keep you on track; and articles and resources to guide you through the process.</a:t>
            </a:r>
          </a:p>
          <a:p>
            <a:pPr marL="171450" indent="-171450" fontAlgn="base">
              <a:buFont typeface="Arial" panose="020B0604020202020204" pitchFamily="34" charset="0"/>
              <a:buChar char="•"/>
            </a:pPr>
            <a:r>
              <a:rPr lang="en-US" dirty="0"/>
              <a:t>Informational interviews can stem from your network</a:t>
            </a:r>
            <a:r>
              <a:rPr lang="en-US" baseline="0" dirty="0"/>
              <a:t> or by participating at expo events and career fairs, such as </a:t>
            </a:r>
            <a:r>
              <a:rPr lang="en-US" u="sng" baseline="0" dirty="0"/>
              <a:t>https://www.nature.com/naturecareers/career-expo </a:t>
            </a:r>
            <a:r>
              <a:rPr lang="en-US" baseline="0" dirty="0"/>
              <a:t>or the NeuroJobs Career Center at the </a:t>
            </a:r>
            <a:r>
              <a:rPr lang="en-US" baseline="0" dirty="0" err="1"/>
              <a:t>SfN</a:t>
            </a:r>
            <a:r>
              <a:rPr lang="en-US" baseline="0" dirty="0"/>
              <a:t> annual meeting. </a:t>
            </a:r>
          </a:p>
          <a:p>
            <a:pPr marL="171450" indent="-171450" fontAlgn="base">
              <a:buFont typeface="Arial" panose="020B0604020202020204" pitchFamily="34" charset="0"/>
              <a:buChar char="•"/>
            </a:pPr>
            <a:r>
              <a:rPr lang="en-US" baseline="0" dirty="0"/>
              <a:t>Additional resources can be found through </a:t>
            </a:r>
            <a:r>
              <a:rPr lang="en-US" dirty="0"/>
              <a:t>Science Careers, AAAS at this link:</a:t>
            </a:r>
            <a:r>
              <a:rPr lang="en-US" baseline="0" dirty="0"/>
              <a:t> </a:t>
            </a:r>
            <a:r>
              <a:rPr lang="en-US" u="sng" baseline="0" dirty="0"/>
              <a:t>http://www.sciencemag.org/careers/career-resources</a:t>
            </a:r>
            <a:r>
              <a:rPr lang="en-US" u="none" baseline="0" dirty="0"/>
              <a:t>. </a:t>
            </a:r>
          </a:p>
          <a:p>
            <a:pPr marL="171450" indent="-171450" fontAlgn="base">
              <a:buFont typeface="Arial" panose="020B0604020202020204" pitchFamily="34" charset="0"/>
              <a:buChar char="•"/>
            </a:pPr>
            <a:r>
              <a:rPr lang="en-US" u="none" baseline="0" dirty="0"/>
              <a:t>In addition, </a:t>
            </a:r>
            <a:r>
              <a:rPr lang="en-US" u="none" baseline="0" dirty="0" err="1"/>
              <a:t>InterSECT</a:t>
            </a:r>
            <a:r>
              <a:rPr lang="en-US" u="none" baseline="0" dirty="0"/>
              <a:t> is a job simulator which will give you an idea of what working in different sectors is like </a:t>
            </a:r>
            <a:r>
              <a:rPr lang="en-US" u="sng" baseline="0" dirty="0"/>
              <a:t>https://intersectjobsims.com/library/</a:t>
            </a:r>
            <a:r>
              <a:rPr lang="en-US" u="none" baseline="0" dirty="0"/>
              <a:t>. </a:t>
            </a:r>
            <a:endParaRPr lang="en-US" u="none" dirty="0"/>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3</a:t>
            </a:fld>
            <a:endParaRPr lang="en-US"/>
          </a:p>
        </p:txBody>
      </p:sp>
    </p:spTree>
    <p:extLst>
      <p:ext uri="{BB962C8B-B14F-4D97-AF65-F5344CB8AC3E}">
        <p14:creationId xmlns:p14="http://schemas.microsoft.com/office/powerpoint/2010/main" val="981310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a:t>
            </a:r>
            <a:r>
              <a:rPr lang="en-US" baseline="0" dirty="0"/>
              <a:t> can assess your transferable skills using </a:t>
            </a:r>
            <a:r>
              <a:rPr lang="en-US" baseline="0" dirty="0" err="1"/>
              <a:t>myIDP</a:t>
            </a:r>
            <a:r>
              <a:rPr lang="en-US" baseline="0" dirty="0"/>
              <a:t> (</a:t>
            </a:r>
            <a:r>
              <a:rPr lang="en-US" u="sng" dirty="0"/>
              <a:t>http://</a:t>
            </a:r>
            <a:r>
              <a:rPr lang="en-US" u="sng" dirty="0" err="1"/>
              <a:t>myidp.sciencecareers.org</a:t>
            </a:r>
            <a:r>
              <a:rPr lang="en-US" u="sng" dirty="0"/>
              <a:t>/</a:t>
            </a:r>
            <a:r>
              <a:rPr lang="en-US" u="none" dirty="0"/>
              <a:t>), </a:t>
            </a:r>
            <a:r>
              <a:rPr lang="en-US" dirty="0"/>
              <a:t>other online resources, or with the support of a career coach.</a:t>
            </a:r>
          </a:p>
        </p:txBody>
      </p:sp>
      <p:sp>
        <p:nvSpPr>
          <p:cNvPr id="4" name="Slide Number Placeholder 3"/>
          <p:cNvSpPr>
            <a:spLocks noGrp="1"/>
          </p:cNvSpPr>
          <p:nvPr>
            <p:ph type="sldNum" sz="quarter" idx="10"/>
          </p:nvPr>
        </p:nvSpPr>
        <p:spPr/>
        <p:txBody>
          <a:bodyPr/>
          <a:lstStyle/>
          <a:p>
            <a:fld id="{3B6AB882-9C02-4820-80F5-7B1FBE3FDD66}" type="slidenum">
              <a:rPr lang="en-US" smtClean="0"/>
              <a:pPr/>
              <a:t>12</a:t>
            </a:fld>
            <a:endParaRPr lang="en-US"/>
          </a:p>
        </p:txBody>
      </p:sp>
    </p:spTree>
    <p:extLst>
      <p:ext uri="{BB962C8B-B14F-4D97-AF65-F5344CB8AC3E}">
        <p14:creationId xmlns:p14="http://schemas.microsoft.com/office/powerpoint/2010/main" val="407311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multiple opportunities online</a:t>
            </a:r>
            <a:r>
              <a:rPr lang="en-US" baseline="0" dirty="0"/>
              <a:t> and in person to develop new skills. Look at some of these options and start identifying people that can help you in your career advancement either by teaching you new skills or by introducing you to their contacts.</a:t>
            </a:r>
          </a:p>
          <a:p>
            <a:pPr marL="171450" indent="-171450">
              <a:buFont typeface="Arial" panose="020B0604020202020204" pitchFamily="34" charset="0"/>
              <a:buChar char="•"/>
            </a:pPr>
            <a:r>
              <a:rPr lang="en-US" baseline="0" dirty="0"/>
              <a:t>You can learn more by viewing the video recording of a </a:t>
            </a:r>
            <a:r>
              <a:rPr lang="en-US" baseline="0" dirty="0" err="1"/>
              <a:t>SfN</a:t>
            </a:r>
            <a:r>
              <a:rPr lang="en-US" baseline="0" dirty="0"/>
              <a:t> Professional Development Workshop called “Navigating Career Transitions in Neuroscience”. The video recording can be viewed at this link: </a:t>
            </a:r>
            <a:r>
              <a:rPr lang="en-US" u="sng" baseline="0" dirty="0"/>
              <a:t>https://neuronline.sfn.org/Articles/Career-Paths/2018/How-to-Navigate-Career-Transitions-in-Neuroscience</a:t>
            </a:r>
            <a:r>
              <a:rPr lang="en-US" baseline="0" dirty="0"/>
              <a:t>.  </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13</a:t>
            </a:fld>
            <a:endParaRPr lang="en-US"/>
          </a:p>
        </p:txBody>
      </p:sp>
    </p:spTree>
    <p:extLst>
      <p:ext uri="{BB962C8B-B14F-4D97-AF65-F5344CB8AC3E}">
        <p14:creationId xmlns:p14="http://schemas.microsoft.com/office/powerpoint/2010/main" val="873941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not limit mentorship </a:t>
            </a:r>
            <a:r>
              <a:rPr lang="en-US" baseline="0" dirty="0"/>
              <a:t>to </a:t>
            </a:r>
            <a:r>
              <a:rPr lang="en-US" dirty="0"/>
              <a:t>only your</a:t>
            </a:r>
            <a:r>
              <a:rPr lang="en-US" baseline="0" dirty="0"/>
              <a:t> PhD mentor because one person cannot provide all the insight and training that you need</a:t>
            </a:r>
            <a:r>
              <a:rPr lang="en-US" dirty="0"/>
              <a:t> for career development</a:t>
            </a:r>
            <a:r>
              <a:rPr lang="en-US" baseline="0" dirty="0"/>
              <a:t>. Identify what type of mentoring you need </a:t>
            </a:r>
            <a:r>
              <a:rPr lang="en-US" dirty="0"/>
              <a:t>for the desired skillsets you need/want and</a:t>
            </a:r>
            <a:r>
              <a:rPr lang="en-US" baseline="0" dirty="0"/>
              <a:t> reach out to build a mentoring team.</a:t>
            </a:r>
          </a:p>
          <a:p>
            <a:pPr marL="171450" indent="-171450">
              <a:buFont typeface="Arial" panose="020B0604020202020204" pitchFamily="34" charset="0"/>
              <a:buChar char="•"/>
            </a:pPr>
            <a:r>
              <a:rPr lang="en-US" baseline="0" dirty="0"/>
              <a:t>Additional information can be found within the Neuronline article titled Your Science Avengers: How to Assemble Your Mentoring Team, which is available at this link: </a:t>
            </a:r>
            <a:r>
              <a:rPr lang="en-US" u="sng" dirty="0"/>
              <a:t>http://neuronline.sfn.org/articles/professional-development/2017/your-science-avengers-how-to-assemble-your-mentoring-team</a:t>
            </a:r>
            <a:r>
              <a:rPr lang="en-US" u="none" dirty="0"/>
              <a:t>. </a:t>
            </a:r>
            <a:endParaRPr lang="en-US" u="none" dirty="0">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14</a:t>
            </a:fld>
            <a:endParaRPr lang="en-US"/>
          </a:p>
        </p:txBody>
      </p:sp>
    </p:spTree>
    <p:extLst>
      <p:ext uri="{BB962C8B-B14F-4D97-AF65-F5344CB8AC3E}">
        <p14:creationId xmlns:p14="http://schemas.microsoft.com/office/powerpoint/2010/main" val="79957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Networking</a:t>
            </a:r>
            <a:r>
              <a:rPr lang="en-US" baseline="0" dirty="0"/>
              <a:t> is essential not only to find mentors and sponsors, but also to meet colleagues and collaborators. Networking with your peers is as important as networking with senior scientists and </a:t>
            </a:r>
            <a:r>
              <a:rPr lang="en-US" dirty="0"/>
              <a:t>can be a</a:t>
            </a:r>
            <a:r>
              <a:rPr lang="en-US" baseline="0" dirty="0"/>
              <a:t> lot </a:t>
            </a:r>
            <a:r>
              <a:rPr lang="en-US" dirty="0"/>
              <a:t>more informal and </a:t>
            </a:r>
            <a:r>
              <a:rPr lang="en-US" baseline="0" dirty="0"/>
              <a:t>less stressful.</a:t>
            </a:r>
          </a:p>
          <a:p>
            <a:pPr marL="171450" indent="-171450">
              <a:buFont typeface="Arial" panose="020B0604020202020204" pitchFamily="34" charset="0"/>
              <a:buChar char="•"/>
            </a:pPr>
            <a:r>
              <a:rPr lang="en-US" sz="2400" u="sng" dirty="0">
                <a:solidFill>
                  <a:schemeClr val="tx1"/>
                </a:solidFill>
                <a:hlinkClick r:id="rId3">
                  <a:extLst>
                    <a:ext uri="{A12FA001-AC4F-418D-AE19-62706E023703}">
                      <ahyp:hlinkClr xmlns:ahyp="http://schemas.microsoft.com/office/drawing/2018/hyperlinkcolor" val="tx"/>
                    </a:ext>
                  </a:extLst>
                </a:hlinkClick>
              </a:rPr>
              <a:t>https://medium.com/@samanthazy/10-tips-for-easier-networking-at-scientific-conferences-bde2a8ccc72a</a:t>
            </a:r>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15</a:t>
            </a:fld>
            <a:endParaRPr lang="en-US"/>
          </a:p>
        </p:txBody>
      </p:sp>
    </p:spTree>
    <p:extLst>
      <p:ext uri="{BB962C8B-B14F-4D97-AF65-F5344CB8AC3E}">
        <p14:creationId xmlns:p14="http://schemas.microsoft.com/office/powerpoint/2010/main" val="184709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cs typeface="Calibri"/>
              </a:rPr>
              <a:t>Additional information about how to successfully network can be found at the following links:</a:t>
            </a:r>
          </a:p>
          <a:p>
            <a:pPr marL="800100" lvl="1" indent="-342900">
              <a:buFont typeface="Arial" panose="020B0604020202020204" pitchFamily="34" charset="0"/>
              <a:buChar char="•"/>
            </a:pPr>
            <a:r>
              <a:rPr lang="en-US" sz="2400" u="sng" dirty="0"/>
              <a:t>http://www.utm.utoronto.ca/careers/resources-for-graduate-students/academic-careers/networking-and-developing-your-presence</a:t>
            </a:r>
          </a:p>
          <a:p>
            <a:pPr marL="800100" lvl="1" indent="-342900">
              <a:buFont typeface="Arial" panose="020B0604020202020204" pitchFamily="34" charset="0"/>
              <a:buChar char="•"/>
            </a:pPr>
            <a:r>
              <a:rPr lang="en-US" sz="2400" u="sng" dirty="0">
                <a:solidFill>
                  <a:schemeClr val="tx1"/>
                </a:solidFill>
                <a:hlinkClick r:id="rId3">
                  <a:extLst>
                    <a:ext uri="{A12FA001-AC4F-418D-AE19-62706E023703}">
                      <ahyp:hlinkClr xmlns:ahyp="http://schemas.microsoft.com/office/drawing/2018/hyperlinkcolor" val="tx"/>
                    </a:ext>
                  </a:extLst>
                </a:hlinkClick>
              </a:rPr>
              <a:t>https://www.jobs.ac.uk/careers-advice/working-in-higher-education/573/how-to-develop-successful-networking-skills-in-academia</a:t>
            </a:r>
          </a:p>
          <a:p>
            <a:pPr marL="457200" lvl="1" indent="0">
              <a:buFont typeface="Arial" panose="020B0604020202020204" pitchFamily="34" charset="0"/>
              <a:buNone/>
            </a:pPr>
            <a:endParaRPr lang="en-US" sz="2400" u="sng" dirty="0">
              <a:hlinkClick r:id="rId3">
                <a:extLst>
                  <a:ext uri="{A12FA001-AC4F-418D-AE19-62706E023703}">
                    <ahyp:hlinkClr xmlns:ahyp="http://schemas.microsoft.com/office/drawing/2018/hyperlinkcolor" val="tx"/>
                  </a:ext>
                </a:extLst>
              </a:hlinkClick>
            </a:endParaRPr>
          </a:p>
          <a:p>
            <a:endParaRPr lang="en-US" sz="2400" u="sng" dirty="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10"/>
          </p:nvPr>
        </p:nvSpPr>
        <p:spPr/>
        <p:txBody>
          <a:bodyPr/>
          <a:lstStyle/>
          <a:p>
            <a:fld id="{3B6AB882-9C02-4820-80F5-7B1FBE3FDD66}" type="slidenum">
              <a:rPr lang="en-US" smtClean="0"/>
              <a:pPr/>
              <a:t>16</a:t>
            </a:fld>
            <a:endParaRPr lang="en-US"/>
          </a:p>
        </p:txBody>
      </p:sp>
    </p:spTree>
    <p:extLst>
      <p:ext uri="{BB962C8B-B14F-4D97-AF65-F5344CB8AC3E}">
        <p14:creationId xmlns:p14="http://schemas.microsoft.com/office/powerpoint/2010/main" val="610126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Why do a postdoc? Find out more at this link: </a:t>
            </a:r>
            <a:r>
              <a:rPr lang="en-US" sz="2400" u="sng" dirty="0"/>
              <a:t>http://www.nationalpostdoc.org/page/GradStudentChoose</a:t>
            </a:r>
            <a:r>
              <a:rPr lang="en-US" sz="2400" u="none" dirty="0"/>
              <a:t>.</a:t>
            </a:r>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17</a:t>
            </a:fld>
            <a:endParaRPr lang="en-US"/>
          </a:p>
        </p:txBody>
      </p:sp>
    </p:spTree>
    <p:extLst>
      <p:ext uri="{BB962C8B-B14F-4D97-AF65-F5344CB8AC3E}">
        <p14:creationId xmlns:p14="http://schemas.microsoft.com/office/powerpoint/2010/main" val="361987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is true for any job</a:t>
            </a:r>
            <a:r>
              <a:rPr lang="en-US" baseline="0" dirty="0"/>
              <a:t>, t</a:t>
            </a:r>
            <a:r>
              <a:rPr lang="en-US" dirty="0"/>
              <a:t>here are multiple places to look for a postdoc position and you should explore</a:t>
            </a:r>
            <a:r>
              <a:rPr lang="en-US" baseline="0" dirty="0"/>
              <a:t> different possibilities on job resources like LinkedIn Job Search, but also company and government websites. Remember to look at scientific societies and laboratory websites.</a:t>
            </a:r>
          </a:p>
          <a:p>
            <a:pPr marL="171450" indent="-171450">
              <a:buFont typeface="Arial" panose="020B0604020202020204" pitchFamily="34" charset="0"/>
              <a:buChar char="•"/>
            </a:pPr>
            <a:r>
              <a:rPr lang="en-US" baseline="0" dirty="0"/>
              <a:t>Learn from one trainee’s experience about finding the right position at this link: </a:t>
            </a:r>
            <a:r>
              <a:rPr lang="en-US" u="sng" dirty="0"/>
              <a:t>https://neuronline.sfn.org/Articles/Career-Advice/2017/How-This-Postdoc-Found-a-Position-Right-for-Her</a:t>
            </a:r>
            <a:r>
              <a:rPr lang="en-US" dirty="0"/>
              <a:t>. </a:t>
            </a:r>
          </a:p>
        </p:txBody>
      </p:sp>
      <p:sp>
        <p:nvSpPr>
          <p:cNvPr id="4" name="Slide Number Placeholder 3"/>
          <p:cNvSpPr>
            <a:spLocks noGrp="1"/>
          </p:cNvSpPr>
          <p:nvPr>
            <p:ph type="sldNum" sz="quarter" idx="10"/>
          </p:nvPr>
        </p:nvSpPr>
        <p:spPr/>
        <p:txBody>
          <a:bodyPr/>
          <a:lstStyle/>
          <a:p>
            <a:fld id="{3B6AB882-9C02-4820-80F5-7B1FBE3FDD66}" type="slidenum">
              <a:rPr lang="en-US" smtClean="0"/>
              <a:pPr/>
              <a:t>18</a:t>
            </a:fld>
            <a:endParaRPr lang="en-US"/>
          </a:p>
        </p:txBody>
      </p:sp>
    </p:spTree>
    <p:extLst>
      <p:ext uri="{BB962C8B-B14F-4D97-AF65-F5344CB8AC3E}">
        <p14:creationId xmlns:p14="http://schemas.microsoft.com/office/powerpoint/2010/main" val="496111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Look for the right environment</a:t>
            </a:r>
            <a:r>
              <a:rPr lang="en-US" baseline="0" dirty="0"/>
              <a:t> to fit your career goals.</a:t>
            </a:r>
          </a:p>
          <a:p>
            <a:pPr marL="628650" lvl="1" indent="-171450">
              <a:buFont typeface="Arial" panose="020B0604020202020204" pitchFamily="34" charset="0"/>
              <a:buChar char="•"/>
            </a:pPr>
            <a:r>
              <a:rPr lang="en-US" baseline="0" dirty="0"/>
              <a:t>Do they have a list of alumni</a:t>
            </a:r>
            <a:r>
              <a:rPr lang="en-US" dirty="0">
                <a:cs typeface="Calibri"/>
              </a:rPr>
              <a:t> that you can reach out to?</a:t>
            </a:r>
            <a:endParaRPr lang="en-US" baseline="0" dirty="0">
              <a:cs typeface="Calibri"/>
            </a:endParaRPr>
          </a:p>
          <a:p>
            <a:pPr marL="628650" lvl="1" indent="-171450">
              <a:buFont typeface="Arial" panose="020B0604020202020204" pitchFamily="34" charset="0"/>
              <a:buChar char="•"/>
            </a:pPr>
            <a:r>
              <a:rPr lang="en-US" baseline="0" dirty="0"/>
              <a:t>Do the postdocs usually go on to independent faculty positions or to good industry jobs?</a:t>
            </a:r>
          </a:p>
          <a:p>
            <a:pPr marL="628650" lvl="1" indent="-171450">
              <a:buFont typeface="Arial" panose="020B0604020202020204" pitchFamily="34" charset="0"/>
              <a:buChar char="•"/>
            </a:pPr>
            <a:r>
              <a:rPr lang="en-US" dirty="0">
                <a:cs typeface="Calibri"/>
              </a:rPr>
              <a:t>Does their lab environment suit your needs and style of work?</a:t>
            </a:r>
            <a:endParaRPr lang="en-US" dirty="0"/>
          </a:p>
          <a:p>
            <a:pPr marL="171450" indent="-171450">
              <a:buFont typeface="Arial" panose="020B0604020202020204" pitchFamily="34" charset="0"/>
              <a:buChar char="•"/>
            </a:pPr>
            <a:r>
              <a:rPr lang="en-US" dirty="0"/>
              <a:t>Make contact</a:t>
            </a:r>
            <a:r>
              <a:rPr lang="en-US" baseline="0" dirty="0"/>
              <a:t> before you apply to make sure your application will not be overlooked. If the PI is invited to give a seminar at your institution meet with them with your advisor or go to the trainee lunch. You can also invite them yourself through the seminar committee or schedule a meeting at a conference. Often, getting to know lab members informally at a conference can also help get you an interview and obtain insider information on the lab environment.</a:t>
            </a:r>
            <a:endParaRPr lang="en-US" u="none" baseline="0" dirty="0"/>
          </a:p>
          <a:p>
            <a:pPr marL="171450" indent="-171450">
              <a:buFont typeface="Arial" panose="020B0604020202020204" pitchFamily="34" charset="0"/>
              <a:buChar char="•"/>
            </a:pPr>
            <a:r>
              <a:rPr lang="en-US" dirty="0"/>
              <a:t>Nobel Laureate Martin </a:t>
            </a:r>
            <a:r>
              <a:rPr lang="en-US" dirty="0" err="1"/>
              <a:t>Chalife</a:t>
            </a:r>
            <a:r>
              <a:rPr lang="en-US" dirty="0"/>
              <a:t> provides advice on what makes a good postdoc application at this link: </a:t>
            </a:r>
            <a:r>
              <a:rPr lang="en-US" u="sng" dirty="0"/>
              <a:t>https://www.youtube.com/watch?v=x2fBwH6CupA</a:t>
            </a:r>
            <a:r>
              <a:rPr lang="en-US" dirty="0"/>
              <a:t>. </a:t>
            </a:r>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19</a:t>
            </a:fld>
            <a:endParaRPr lang="en-US"/>
          </a:p>
        </p:txBody>
      </p:sp>
    </p:spTree>
    <p:extLst>
      <p:ext uri="{BB962C8B-B14F-4D97-AF65-F5344CB8AC3E}">
        <p14:creationId xmlns:p14="http://schemas.microsoft.com/office/powerpoint/2010/main" val="179130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 application materials should show that you have the skills to meet the employer's needs and therefore must be tailored to the specific position to</a:t>
            </a:r>
            <a:r>
              <a:rPr lang="en-US" baseline="0" dirty="0"/>
              <a:t> </a:t>
            </a:r>
            <a:r>
              <a:rPr lang="en-US" dirty="0"/>
              <a:t>which you are applying and highlight</a:t>
            </a:r>
            <a:r>
              <a:rPr lang="en-US" baseline="0" dirty="0"/>
              <a:t> the </a:t>
            </a:r>
            <a:r>
              <a:rPr lang="en-US" dirty="0"/>
              <a:t>skills</a:t>
            </a:r>
            <a:r>
              <a:rPr lang="en-US" baseline="0" dirty="0"/>
              <a:t> </a:t>
            </a:r>
            <a:r>
              <a:rPr lang="en-US" dirty="0"/>
              <a:t>the employer wants/needs (meaning, what does their position description say they are looking for in a new hire?).</a:t>
            </a:r>
            <a:r>
              <a:rPr lang="en-US" dirty="0">
                <a:cs typeface="Calibri"/>
              </a:rPr>
              <a:t> </a:t>
            </a:r>
          </a:p>
          <a:p>
            <a:pPr marL="171450" indent="-171450">
              <a:buFont typeface="Arial" panose="020B0604020202020204" pitchFamily="34" charset="0"/>
              <a:buChar char="•"/>
            </a:pPr>
            <a:r>
              <a:rPr lang="en-US" dirty="0">
                <a:cs typeface="Calibri"/>
              </a:rPr>
              <a:t>You may have multiple versions of your CV or </a:t>
            </a:r>
            <a:r>
              <a:rPr lang="en-US" dirty="0"/>
              <a:t>résumé </a:t>
            </a:r>
            <a:r>
              <a:rPr lang="en-US" dirty="0">
                <a:cs typeface="Calibri"/>
              </a:rPr>
              <a:t>, depending on the position you are applying for. </a:t>
            </a:r>
          </a:p>
        </p:txBody>
      </p:sp>
      <p:sp>
        <p:nvSpPr>
          <p:cNvPr id="4" name="Slide Number Placeholder 3"/>
          <p:cNvSpPr>
            <a:spLocks noGrp="1"/>
          </p:cNvSpPr>
          <p:nvPr>
            <p:ph type="sldNum" sz="quarter" idx="10"/>
          </p:nvPr>
        </p:nvSpPr>
        <p:spPr/>
        <p:txBody>
          <a:bodyPr/>
          <a:lstStyle/>
          <a:p>
            <a:fld id="{3B6AB882-9C02-4820-80F5-7B1FBE3FDD66}" type="slidenum">
              <a:rPr lang="en-US" smtClean="0"/>
              <a:pPr/>
              <a:t>20</a:t>
            </a:fld>
            <a:endParaRPr lang="en-US"/>
          </a:p>
        </p:txBody>
      </p:sp>
    </p:spTree>
    <p:extLst>
      <p:ext uri="{BB962C8B-B14F-4D97-AF65-F5344CB8AC3E}">
        <p14:creationId xmlns:p14="http://schemas.microsoft.com/office/powerpoint/2010/main" val="852758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positions will require a more comprehensive</a:t>
            </a:r>
            <a:r>
              <a:rPr lang="en-US" baseline="0" dirty="0"/>
              <a:t> CV</a:t>
            </a:r>
            <a:r>
              <a:rPr lang="en-US" dirty="0"/>
              <a:t> that gives an exhaustive list of your work and achievements</a:t>
            </a:r>
            <a:r>
              <a:rPr lang="en-US" baseline="0" dirty="0"/>
              <a:t>, while </a:t>
            </a:r>
            <a:r>
              <a:rPr lang="en-US" dirty="0"/>
              <a:t>others require a</a:t>
            </a:r>
            <a:r>
              <a:rPr lang="en-US" baseline="0" dirty="0"/>
              <a:t> </a:t>
            </a:r>
            <a:r>
              <a:rPr lang="en-US" dirty="0"/>
              <a:t>résumé that is a summary of your skills and relevant work experience</a:t>
            </a:r>
            <a:r>
              <a:rPr lang="en-US" baseline="0" dirty="0"/>
              <a:t>.</a:t>
            </a:r>
            <a:r>
              <a:rPr lang="en-US" dirty="0">
                <a:cs typeface="Calibri"/>
              </a:rPr>
              <a:t> Know which type of documentation is requested/required. </a:t>
            </a:r>
          </a:p>
          <a:p>
            <a:pPr marL="171450" indent="-171450">
              <a:buFont typeface="Arial" panose="020B0604020202020204" pitchFamily="34" charset="0"/>
              <a:buChar char="•"/>
            </a:pPr>
            <a:r>
              <a:rPr lang="en-US" dirty="0">
                <a:cs typeface="Calibri"/>
              </a:rPr>
              <a:t>Remember, you may have multiple versions of a CV or </a:t>
            </a:r>
            <a:r>
              <a:rPr lang="en-US" dirty="0"/>
              <a:t>résumé depending on the position to which you are applying.</a:t>
            </a:r>
          </a:p>
          <a:p>
            <a:pPr marL="171450" indent="-171450">
              <a:buFont typeface="Arial" panose="020B0604020202020204" pitchFamily="34" charset="0"/>
              <a:buChar char="•"/>
            </a:pPr>
            <a:r>
              <a:rPr lang="en-US" u="none" dirty="0">
                <a:cs typeface="Calibri"/>
              </a:rPr>
              <a:t>Resources:</a:t>
            </a:r>
          </a:p>
          <a:p>
            <a:pPr marL="628650" lvl="1" indent="-171450">
              <a:buFont typeface="Arial" panose="020B0604020202020204" pitchFamily="34" charset="0"/>
              <a:buChar char="•"/>
            </a:pPr>
            <a:r>
              <a:rPr lang="en-US" u="sng" dirty="0">
                <a:cs typeface="Calibri"/>
              </a:rPr>
              <a:t>https://www.training.nih.gov/assets/Writing_a_CV.pdf</a:t>
            </a:r>
          </a:p>
          <a:p>
            <a:pPr marL="628650" lvl="1" indent="-171450">
              <a:buFont typeface="Arial" panose="020B0604020202020204" pitchFamily="34" charset="0"/>
              <a:buChar char="•"/>
            </a:pPr>
            <a:r>
              <a:rPr lang="en-US" u="sng" dirty="0">
                <a:cs typeface="Calibri"/>
              </a:rPr>
              <a:t>https://www.training.nih.gov/assets/Guide_to_Resumes_&amp;_Curricula_Vitae.pdf</a:t>
            </a:r>
          </a:p>
        </p:txBody>
      </p:sp>
      <p:sp>
        <p:nvSpPr>
          <p:cNvPr id="4" name="Slide Number Placeholder 3"/>
          <p:cNvSpPr>
            <a:spLocks noGrp="1"/>
          </p:cNvSpPr>
          <p:nvPr>
            <p:ph type="sldNum" sz="quarter" idx="10"/>
          </p:nvPr>
        </p:nvSpPr>
        <p:spPr/>
        <p:txBody>
          <a:bodyPr/>
          <a:lstStyle/>
          <a:p>
            <a:fld id="{3B6AB882-9C02-4820-80F5-7B1FBE3FDD66}" type="slidenum">
              <a:rPr lang="en-US" smtClean="0"/>
              <a:pPr/>
              <a:t>21</a:t>
            </a:fld>
            <a:endParaRPr lang="en-US"/>
          </a:p>
        </p:txBody>
      </p:sp>
    </p:spTree>
    <p:extLst>
      <p:ext uri="{BB962C8B-B14F-4D97-AF65-F5344CB8AC3E}">
        <p14:creationId xmlns:p14="http://schemas.microsoft.com/office/powerpoint/2010/main" val="61629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1843705">
              <a:buFont typeface="Arial" panose="020B0604020202020204" pitchFamily="34" charset="0"/>
              <a:buChar char="•"/>
              <a:defRPr/>
            </a:pPr>
            <a:r>
              <a:rPr lang="en-US" sz="2400" dirty="0"/>
              <a:t>An Individual Development Plan or IDP is mandated for trainees supported on NIH grants. An </a:t>
            </a:r>
            <a:r>
              <a:rPr lang="en-US" sz="2400" dirty="0" err="1"/>
              <a:t>IDP</a:t>
            </a:r>
            <a:r>
              <a:rPr lang="en-US" sz="2400" dirty="0"/>
              <a:t> suggests career options following a self-assessment questionnaire. An </a:t>
            </a:r>
            <a:r>
              <a:rPr lang="en-US" sz="2400" dirty="0" err="1"/>
              <a:t>IDP</a:t>
            </a:r>
            <a:r>
              <a:rPr lang="en-US" sz="2400" dirty="0"/>
              <a:t> also allows you to set goals to improve your skills and create connections to prepare for your desired career path. You are encouraged to continue to develop and implement your IDP throughout your training years, as your goals, interests, and skills develop and change.</a:t>
            </a:r>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4</a:t>
            </a:fld>
            <a:endParaRPr lang="en-US"/>
          </a:p>
        </p:txBody>
      </p:sp>
    </p:spTree>
    <p:extLst>
      <p:ext uri="{BB962C8B-B14F-4D97-AF65-F5344CB8AC3E}">
        <p14:creationId xmlns:p14="http://schemas.microsoft.com/office/powerpoint/2010/main" val="1660949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cs typeface="Calibri"/>
              </a:rPr>
              <a:t>For more information on this topic, watch the </a:t>
            </a:r>
            <a:r>
              <a:rPr lang="en-US" b="0" dirty="0" err="1">
                <a:cs typeface="Calibri"/>
              </a:rPr>
              <a:t>SfN</a:t>
            </a:r>
            <a:r>
              <a:rPr lang="en-US" b="0" dirty="0">
                <a:cs typeface="Calibri"/>
              </a:rPr>
              <a:t> webinar called “Transforming Your CV or Resume: Insider Tips for any Position”. The webinar is available at the following link: </a:t>
            </a:r>
            <a:r>
              <a:rPr lang="en-US" sz="1200" b="0" u="sng"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http://www.sfn.org/Careers/Higher-Education-and-Training/Core-Competencies</a:t>
            </a:r>
            <a:r>
              <a:rPr lang="en-US" sz="1200" b="0" u="none" kern="1200" dirty="0">
                <a:solidFill>
                  <a:schemeClr val="tx1"/>
                </a:solidFill>
                <a:effectLst/>
                <a:latin typeface="+mn-lt"/>
                <a:ea typeface="+mn-ea"/>
                <a:cs typeface="+mn-cs"/>
              </a:rPr>
              <a:t>. </a:t>
            </a:r>
            <a:endParaRPr lang="en-US" b="0" u="none" dirty="0">
              <a:solidFill>
                <a:schemeClr val="tx1"/>
              </a:solidFill>
              <a:cs typeface="Calibri"/>
            </a:endParaRPr>
          </a:p>
        </p:txBody>
      </p:sp>
      <p:sp>
        <p:nvSpPr>
          <p:cNvPr id="4" name="Slide Number Placeholder 3"/>
          <p:cNvSpPr>
            <a:spLocks noGrp="1"/>
          </p:cNvSpPr>
          <p:nvPr>
            <p:ph type="sldNum" sz="quarter" idx="5"/>
          </p:nvPr>
        </p:nvSpPr>
        <p:spPr/>
        <p:txBody>
          <a:bodyPr/>
          <a:lstStyle/>
          <a:p>
            <a:fld id="{3B6AB882-9C02-4820-80F5-7B1FBE3FDD66}" type="slidenum">
              <a:rPr lang="en-US" smtClean="0"/>
              <a:pPr/>
              <a:t>22</a:t>
            </a:fld>
            <a:endParaRPr lang="en-US"/>
          </a:p>
        </p:txBody>
      </p:sp>
    </p:spTree>
    <p:extLst>
      <p:ext uri="{BB962C8B-B14F-4D97-AF65-F5344CB8AC3E}">
        <p14:creationId xmlns:p14="http://schemas.microsoft.com/office/powerpoint/2010/main" val="3478198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could be different formats for the interview, but in general you must be ready to explain your science and to ask questions</a:t>
            </a:r>
            <a:r>
              <a:rPr lang="en-US" baseline="0" dirty="0"/>
              <a:t> about the science and environment of the lab.</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23</a:t>
            </a:fld>
            <a:endParaRPr lang="en-US"/>
          </a:p>
        </p:txBody>
      </p:sp>
    </p:spTree>
    <p:extLst>
      <p:ext uri="{BB962C8B-B14F-4D97-AF65-F5344CB8AC3E}">
        <p14:creationId xmlns:p14="http://schemas.microsoft.com/office/powerpoint/2010/main" val="94148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As you evaluate any job you must define whether the salary, benefits and other perks work with your personal or family planning. In addition to the starting salary, there are many things that can stretch you money: health insurance, retirement fund, additional perks such as gym or emergency babysitting, </a:t>
            </a:r>
            <a:r>
              <a:rPr lang="en-US" sz="3600" dirty="0"/>
              <a:t>relocation expenses, university subsidized housing or daycare, funds for personal laptop and career development workshops.</a:t>
            </a:r>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25</a:t>
            </a:fld>
            <a:endParaRPr lang="en-US"/>
          </a:p>
        </p:txBody>
      </p:sp>
    </p:spTree>
    <p:extLst>
      <p:ext uri="{BB962C8B-B14F-4D97-AF65-F5344CB8AC3E}">
        <p14:creationId xmlns:p14="http://schemas.microsoft.com/office/powerpoint/2010/main" val="2065432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1843705">
              <a:buFont typeface="Arial" panose="020B0604020202020204" pitchFamily="34" charset="0"/>
              <a:buChar char="•"/>
              <a:defRPr/>
            </a:pPr>
            <a:r>
              <a:rPr lang="en-US" dirty="0"/>
              <a:t>Here</a:t>
            </a:r>
            <a:r>
              <a:rPr lang="en-US" baseline="0" dirty="0"/>
              <a:t> presenters should stress the importance of mentor and mentee responsibilities and rights. The AAMC developed an excellent compact that can be used to outline the relationship between a postdoc and their mentor at this link: </a:t>
            </a:r>
            <a:r>
              <a:rPr lang="en-US" u="sng" dirty="0"/>
              <a:t>https://www.aamc.org/initiatives/research/postdoccompact/</a:t>
            </a:r>
            <a:r>
              <a:rPr lang="en-US" dirty="0"/>
              <a:t>. Additional information about building an effective mentor/mentee relationship can be found within the video recording of </a:t>
            </a:r>
            <a:r>
              <a:rPr lang="en-US" dirty="0" err="1"/>
              <a:t>SfN’s</a:t>
            </a:r>
            <a:r>
              <a:rPr lang="en-US" dirty="0"/>
              <a:t> Optimizing the Mentor-Mentee Relationship professional development workshop, which is available at the following link: </a:t>
            </a:r>
            <a:r>
              <a:rPr lang="en-US" b="0" u="sng" dirty="0"/>
              <a:t>https://neuronline.sfn.org/Articles/Professional-Development/2017/Optimizing-the-Mentor-Trainee-Relationship</a:t>
            </a:r>
            <a:r>
              <a:rPr lang="en-US" dirty="0"/>
              <a:t>. </a:t>
            </a:r>
          </a:p>
          <a:p>
            <a:pPr marL="171450" indent="-171450" defTabSz="1843705">
              <a:buFont typeface="Arial" panose="020B0604020202020204" pitchFamily="34" charset="0"/>
              <a:buChar char="•"/>
              <a:defRPr/>
            </a:pPr>
            <a:r>
              <a:rPr lang="en-US" dirty="0"/>
              <a:t>You may be worried about asking the PI about career development for positions outside of academia. </a:t>
            </a:r>
            <a:r>
              <a:rPr lang="en-US" dirty="0">
                <a:solidFill>
                  <a:schemeClr val="tx1"/>
                </a:solidFill>
              </a:rPr>
              <a:t>Consider asking the lab members about this first in casual conversation. Also, make sure the PI understands the complexities of the current job market. You want a mentor who will have your back, no matter what.</a:t>
            </a:r>
          </a:p>
          <a:p>
            <a:pPr marL="171450" indent="-171450" defTabSz="1843705">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26</a:t>
            </a:fld>
            <a:endParaRPr lang="en-US"/>
          </a:p>
        </p:txBody>
      </p:sp>
    </p:spTree>
    <p:extLst>
      <p:ext uri="{BB962C8B-B14F-4D97-AF65-F5344CB8AC3E}">
        <p14:creationId xmlns:p14="http://schemas.microsoft.com/office/powerpoint/2010/main" val="665927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Negotiating</a:t>
            </a:r>
            <a:r>
              <a:rPr lang="en-US" baseline="0" dirty="0"/>
              <a:t> effectively takes some training and skill. You want to be open and honest, but also be strategic in how you ask for money or benefits, sometimes asking for a bit more than you need and accepting a compromise offer.</a:t>
            </a:r>
          </a:p>
          <a:p>
            <a:pPr marL="171450" indent="-171450">
              <a:buFont typeface="Arial" panose="020B0604020202020204" pitchFamily="34" charset="0"/>
              <a:buChar char="•"/>
            </a:pPr>
            <a:r>
              <a:rPr lang="en-US" baseline="0" dirty="0"/>
              <a:t>These resources about academic negotiation can also be helpful for postdocs:</a:t>
            </a:r>
          </a:p>
          <a:p>
            <a:pPr marL="628650" lvl="1" indent="-171450">
              <a:buFont typeface="Arial" panose="020B0604020202020204" pitchFamily="34" charset="0"/>
              <a:buChar char="•"/>
            </a:pPr>
            <a:r>
              <a:rPr lang="en-US" u="sng" dirty="0"/>
              <a:t>http://www.sciencemag.org/careers/2001/08/be-honorable-and-strategic</a:t>
            </a:r>
          </a:p>
          <a:p>
            <a:pPr marL="628650" lvl="1" indent="-171450">
              <a:buFont typeface="Arial" panose="020B0604020202020204" pitchFamily="34" charset="0"/>
              <a:buChar char="•"/>
            </a:pPr>
            <a:r>
              <a:rPr lang="en-US" u="sng" dirty="0"/>
              <a:t>https://career.ucsf.edu/sites/career.ucsf.edu/files/PDF/Academic-Careers-Job-Negotiations.pdf</a:t>
            </a:r>
          </a:p>
          <a:p>
            <a:pPr marL="628650" lvl="1" indent="-171450">
              <a:buFont typeface="Arial" panose="020B0604020202020204" pitchFamily="34" charset="0"/>
              <a:buChar char="•"/>
            </a:pPr>
            <a:r>
              <a:rPr lang="en-US" sz="1200" b="0" i="0" u="sng" kern="1200" dirty="0">
                <a:solidFill>
                  <a:schemeClr val="tx1"/>
                </a:solidFill>
                <a:effectLst/>
                <a:latin typeface="+mn-lt"/>
                <a:ea typeface="+mn-ea"/>
                <a:cs typeface="+mn-cs"/>
              </a:rPr>
              <a:t>https://www.sfn.org/sitecore/content/Home/OMP/Articles/Career-Advice/2018/Learn-How-to-Be-Successful-in-an-Academic-Career</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27</a:t>
            </a:fld>
            <a:endParaRPr lang="en-US"/>
          </a:p>
        </p:txBody>
      </p:sp>
    </p:spTree>
    <p:extLst>
      <p:ext uri="{BB962C8B-B14F-4D97-AF65-F5344CB8AC3E}">
        <p14:creationId xmlns:p14="http://schemas.microsoft.com/office/powerpoint/2010/main" val="1389102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Is is important to understand if the PI is invested in your future. Ask PI and lab members about the careers/outcomes of postdoc alumni and the support provided to postdocs by the department and institution at large (available travel funds, ability to take or audit classes, opportunities for cross-training at another lab, </a:t>
            </a:r>
            <a:r>
              <a:rPr lang="en-US" sz="2400" dirty="0" err="1"/>
              <a:t>etc</a:t>
            </a:r>
            <a:r>
              <a:rPr lang="en-US" sz="2400" dirty="0"/>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28</a:t>
            </a:fld>
            <a:endParaRPr lang="en-US"/>
          </a:p>
        </p:txBody>
      </p:sp>
    </p:spTree>
    <p:extLst>
      <p:ext uri="{BB962C8B-B14F-4D97-AF65-F5344CB8AC3E}">
        <p14:creationId xmlns:p14="http://schemas.microsoft.com/office/powerpoint/2010/main" val="1502158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you start your postdoc, think</a:t>
            </a:r>
            <a:r>
              <a:rPr lang="en-US" baseline="0" dirty="0"/>
              <a:t> about what your long term goals are and plan for them, while also preparing a contingency plan for other career options</a:t>
            </a:r>
            <a:r>
              <a:rPr lang="en-US" dirty="0">
                <a:cs typeface="Calibri"/>
              </a:rPr>
              <a:t>. You may get some of these skills from your PI mentor/supervisor, your department, your university, professional society membership, external professional development courses, etc. Identify what skills you need and find opportunities to build and strengthen those skills.</a:t>
            </a:r>
            <a:endParaRPr lang="en-US" dirty="0"/>
          </a:p>
          <a:p>
            <a:pPr marL="171450" indent="-171450">
              <a:buFont typeface="Arial" panose="020B0604020202020204" pitchFamily="34" charset="0"/>
              <a:buChar char="•"/>
            </a:pPr>
            <a:r>
              <a:rPr lang="en-US" dirty="0"/>
              <a:t>A couple helpful resources include:</a:t>
            </a:r>
          </a:p>
          <a:p>
            <a:pPr marL="628650" lvl="1" indent="-171450">
              <a:buFont typeface="Arial" panose="020B0604020202020204" pitchFamily="34" charset="0"/>
              <a:buChar char="•"/>
            </a:pPr>
            <a:r>
              <a:rPr lang="en-US" u="sng" dirty="0"/>
              <a:t>https://neuronline.sfn.org/Articles/Career-Advice/2018/Learn-How-to-Be-Successful-in-an-Academic-Career</a:t>
            </a:r>
            <a:endParaRPr lang="en-US" u="sng" dirty="0">
              <a:cs typeface="Calibri"/>
            </a:endParaRPr>
          </a:p>
          <a:p>
            <a:pPr marL="628650" lvl="1" indent="-171450">
              <a:buFont typeface="Arial" panose="020B0604020202020204" pitchFamily="34" charset="0"/>
              <a:buChar char="•"/>
            </a:pPr>
            <a:r>
              <a:rPr lang="en-US" u="sng" dirty="0"/>
              <a:t>https://neuronline.sfn.org/Articles/Career-Advice/2018/How-to-Select-and-Plan-for-a-Postdoc</a:t>
            </a:r>
            <a:endParaRPr lang="en-US" u="sng" dirty="0">
              <a:cs typeface="Calibri"/>
            </a:endParaRPr>
          </a:p>
        </p:txBody>
      </p:sp>
      <p:sp>
        <p:nvSpPr>
          <p:cNvPr id="4" name="Slide Number Placeholder 3"/>
          <p:cNvSpPr>
            <a:spLocks noGrp="1"/>
          </p:cNvSpPr>
          <p:nvPr>
            <p:ph type="sldNum" sz="quarter" idx="10"/>
          </p:nvPr>
        </p:nvSpPr>
        <p:spPr/>
        <p:txBody>
          <a:bodyPr/>
          <a:lstStyle/>
          <a:p>
            <a:fld id="{3B6AB882-9C02-4820-80F5-7B1FBE3FDD66}" type="slidenum">
              <a:rPr lang="en-US" smtClean="0"/>
              <a:pPr/>
              <a:t>29</a:t>
            </a:fld>
            <a:endParaRPr lang="en-US"/>
          </a:p>
        </p:txBody>
      </p:sp>
    </p:spTree>
    <p:extLst>
      <p:ext uri="{BB962C8B-B14F-4D97-AF65-F5344CB8AC3E}">
        <p14:creationId xmlns:p14="http://schemas.microsoft.com/office/powerpoint/2010/main" val="44756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Define</a:t>
            </a:r>
            <a:r>
              <a:rPr lang="en-US" baseline="0" dirty="0"/>
              <a:t> with your mentor what their expectations are about publishing. </a:t>
            </a:r>
            <a:r>
              <a:rPr lang="en-US" dirty="0"/>
              <a:t>Beware if they will only accept top impact papers and will not allow you to publish part of your work,</a:t>
            </a:r>
            <a:r>
              <a:rPr lang="en-US" baseline="0" dirty="0"/>
              <a:t> since you may have portions of your work that will remain unpublished.</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30</a:t>
            </a:fld>
            <a:endParaRPr lang="en-US"/>
          </a:p>
        </p:txBody>
      </p:sp>
    </p:spTree>
    <p:extLst>
      <p:ext uri="{BB962C8B-B14F-4D97-AF65-F5344CB8AC3E}">
        <p14:creationId xmlns:p14="http://schemas.microsoft.com/office/powerpoint/2010/main" val="1497922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Searching</a:t>
            </a:r>
            <a:r>
              <a:rPr lang="en-US" baseline="0" dirty="0"/>
              <a:t> for funding opportunities takes time, as does generating preliminary data. You have to balance bench work with grant writing, since many postdoctoral fellowships have deadlines based on your PhD graduation date. </a:t>
            </a:r>
          </a:p>
          <a:p>
            <a:pPr marL="171450" indent="-171450">
              <a:buFont typeface="Arial" panose="020B0604020202020204" pitchFamily="34" charset="0"/>
              <a:buChar char="•"/>
            </a:pPr>
            <a:r>
              <a:rPr lang="en-US" baseline="0" dirty="0"/>
              <a:t>Here are some suggestions for how to look for fellowships:</a:t>
            </a:r>
          </a:p>
          <a:p>
            <a:pPr marL="628650" lvl="1" indent="-171450">
              <a:buFont typeface="Arial" panose="020B0604020202020204" pitchFamily="34" charset="0"/>
              <a:buChar char="•"/>
            </a:pPr>
            <a:r>
              <a:rPr lang="en-US" u="sng" dirty="0"/>
              <a:t>https://asntech.github.io/postdoc-funding-schemes/</a:t>
            </a:r>
          </a:p>
          <a:p>
            <a:pPr marL="628650" lvl="1" indent="-171450">
              <a:buFont typeface="Arial" panose="020B0604020202020204" pitchFamily="34" charset="0"/>
              <a:buChar char="•"/>
            </a:pPr>
            <a:r>
              <a:rPr lang="en-US" u="sng" dirty="0"/>
              <a:t>https://www.researchprofessional.com/0/rr/funding.html</a:t>
            </a:r>
          </a:p>
          <a:p>
            <a:endParaRPr lang="en-US" dirty="0"/>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31</a:t>
            </a:fld>
            <a:endParaRPr lang="en-US"/>
          </a:p>
        </p:txBody>
      </p:sp>
    </p:spTree>
    <p:extLst>
      <p:ext uri="{BB962C8B-B14F-4D97-AF65-F5344CB8AC3E}">
        <p14:creationId xmlns:p14="http://schemas.microsoft.com/office/powerpoint/2010/main" val="214298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Suggested reading: </a:t>
            </a:r>
            <a:r>
              <a:rPr lang="en-US" b="1" dirty="0"/>
              <a:t>Scientific Writing and Communication: Papers, Proposals, and Presentations</a:t>
            </a:r>
            <a:r>
              <a:rPr lang="en-US" dirty="0"/>
              <a:t>. Angelika H. Hofmann</a:t>
            </a:r>
          </a:p>
        </p:txBody>
      </p:sp>
      <p:sp>
        <p:nvSpPr>
          <p:cNvPr id="4" name="Slide Number Placeholder 3"/>
          <p:cNvSpPr>
            <a:spLocks noGrp="1"/>
          </p:cNvSpPr>
          <p:nvPr>
            <p:ph type="sldNum" sz="quarter" idx="10"/>
          </p:nvPr>
        </p:nvSpPr>
        <p:spPr/>
        <p:txBody>
          <a:bodyPr/>
          <a:lstStyle/>
          <a:p>
            <a:fld id="{3B6AB882-9C02-4820-80F5-7B1FBE3FDD66}" type="slidenum">
              <a:rPr lang="en-US" smtClean="0"/>
              <a:pPr/>
              <a:t>32</a:t>
            </a:fld>
            <a:endParaRPr lang="en-US"/>
          </a:p>
        </p:txBody>
      </p:sp>
    </p:spTree>
    <p:extLst>
      <p:ext uri="{BB962C8B-B14F-4D97-AF65-F5344CB8AC3E}">
        <p14:creationId xmlns:p14="http://schemas.microsoft.com/office/powerpoint/2010/main" val="183483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majority of PhD recipients in the US</a:t>
            </a:r>
            <a:r>
              <a:rPr lang="en-US" baseline="0" dirty="0"/>
              <a:t> are employed outside of academia. </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5</a:t>
            </a:fld>
            <a:endParaRPr lang="en-US"/>
          </a:p>
        </p:txBody>
      </p:sp>
    </p:spTree>
    <p:extLst>
      <p:ext uri="{BB962C8B-B14F-4D97-AF65-F5344CB8AC3E}">
        <p14:creationId xmlns:p14="http://schemas.microsoft.com/office/powerpoint/2010/main" val="1147007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Teaching experience is critical to obtain a teaching position and even for research positions you may need to outline your teaching philosophy</a:t>
            </a:r>
            <a:r>
              <a:rPr lang="en-US" baseline="0" dirty="0"/>
              <a:t>.</a:t>
            </a:r>
          </a:p>
          <a:p>
            <a:pPr marL="171450" indent="-171450">
              <a:buFont typeface="Arial" panose="020B0604020202020204" pitchFamily="34" charset="0"/>
              <a:buChar char="•"/>
            </a:pPr>
            <a:r>
              <a:rPr lang="en-US" baseline="0" dirty="0"/>
              <a:t>There are programs available for postdocs that combine research and teaching: </a:t>
            </a:r>
            <a:r>
              <a:rPr lang="en-US" u="sng" dirty="0"/>
              <a:t>https://www.nigms.nih.gov/Training/CareerDev/Pages/TWDInstRes.aspx</a:t>
            </a:r>
            <a:r>
              <a:rPr lang="en-US" dirty="0"/>
              <a:t>. </a:t>
            </a:r>
          </a:p>
        </p:txBody>
      </p:sp>
      <p:sp>
        <p:nvSpPr>
          <p:cNvPr id="4" name="Slide Number Placeholder 3"/>
          <p:cNvSpPr>
            <a:spLocks noGrp="1"/>
          </p:cNvSpPr>
          <p:nvPr>
            <p:ph type="sldNum" sz="quarter" idx="10"/>
          </p:nvPr>
        </p:nvSpPr>
        <p:spPr/>
        <p:txBody>
          <a:bodyPr/>
          <a:lstStyle/>
          <a:p>
            <a:fld id="{3B6AB882-9C02-4820-80F5-7B1FBE3FDD66}" type="slidenum">
              <a:rPr lang="en-US" smtClean="0"/>
              <a:pPr/>
              <a:t>33</a:t>
            </a:fld>
            <a:endParaRPr lang="en-US"/>
          </a:p>
        </p:txBody>
      </p:sp>
    </p:spTree>
    <p:extLst>
      <p:ext uri="{BB962C8B-B14F-4D97-AF65-F5344CB8AC3E}">
        <p14:creationId xmlns:p14="http://schemas.microsoft.com/office/powerpoint/2010/main" val="1384364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1843705">
              <a:buFont typeface="Arial" panose="020B0604020202020204" pitchFamily="34" charset="0"/>
              <a:buChar char="•"/>
              <a:defRPr/>
            </a:pPr>
            <a:r>
              <a:rPr lang="en-US" dirty="0">
                <a:solidFill>
                  <a:schemeClr val="tx1"/>
                </a:solidFill>
              </a:rPr>
              <a:t>Effective</a:t>
            </a:r>
            <a:r>
              <a:rPr lang="en-US" baseline="0" dirty="0">
                <a:solidFill>
                  <a:schemeClr val="tx1"/>
                </a:solidFill>
              </a:rPr>
              <a:t> t</a:t>
            </a:r>
            <a:r>
              <a:rPr lang="en-US" dirty="0">
                <a:solidFill>
                  <a:schemeClr val="tx1"/>
                </a:solidFill>
              </a:rPr>
              <a:t>ime management is not</a:t>
            </a:r>
            <a:r>
              <a:rPr lang="en-US" baseline="0" dirty="0">
                <a:solidFill>
                  <a:schemeClr val="tx1"/>
                </a:solidFill>
              </a:rPr>
              <a:t> taught in graduate school, but it’s one of the most important skills in academia. As you progress and have to balance experiments, writing, training and other activities, a good time-management strategy will make life much easier.</a:t>
            </a:r>
            <a:r>
              <a:rPr lang="en-US" dirty="0">
                <a:solidFill>
                  <a:schemeClr val="tx1"/>
                </a:solidFill>
              </a:rPr>
              <a:t> </a:t>
            </a:r>
          </a:p>
          <a:p>
            <a:pPr marL="628650" lvl="1" indent="-171450" defTabSz="1843705">
              <a:buFont typeface="Arial" panose="020B0604020202020204" pitchFamily="34" charset="0"/>
              <a:buChar char="•"/>
              <a:defRPr/>
            </a:pPr>
            <a:r>
              <a:rPr lang="en-US" dirty="0">
                <a:solidFill>
                  <a:schemeClr val="tx1"/>
                </a:solidFill>
              </a:rPr>
              <a:t>Start from a long-term</a:t>
            </a:r>
            <a:r>
              <a:rPr lang="en-US" baseline="0" dirty="0">
                <a:solidFill>
                  <a:schemeClr val="tx1"/>
                </a:solidFill>
              </a:rPr>
              <a:t> plan: </a:t>
            </a:r>
            <a:r>
              <a:rPr lang="en-US" dirty="0">
                <a:solidFill>
                  <a:schemeClr val="tx1"/>
                </a:solidFill>
              </a:rPr>
              <a:t>grant and abstract deadlines, milestones for experiments, ideal paper submission deadlines (linked to grant deadlines)</a:t>
            </a:r>
          </a:p>
          <a:p>
            <a:pPr marL="628650" lvl="1" indent="-171450" defTabSz="1843705">
              <a:buFont typeface="Arial" panose="020B0604020202020204" pitchFamily="34" charset="0"/>
              <a:buChar char="•"/>
              <a:defRPr/>
            </a:pPr>
            <a:r>
              <a:rPr lang="en-US" dirty="0">
                <a:solidFill>
                  <a:schemeClr val="tx1"/>
                </a:solidFill>
              </a:rPr>
              <a:t>Discuss</a:t>
            </a:r>
            <a:r>
              <a:rPr lang="en-US" baseline="0" dirty="0">
                <a:solidFill>
                  <a:schemeClr val="tx1"/>
                </a:solidFill>
              </a:rPr>
              <a:t> a plan with your advisor and ask them how they manage their time.</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34</a:t>
            </a:fld>
            <a:endParaRPr lang="en-US"/>
          </a:p>
        </p:txBody>
      </p:sp>
    </p:spTree>
    <p:extLst>
      <p:ext uri="{BB962C8B-B14F-4D97-AF65-F5344CB8AC3E}">
        <p14:creationId xmlns:p14="http://schemas.microsoft.com/office/powerpoint/2010/main" val="474371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35</a:t>
            </a:fld>
            <a:endParaRPr lang="en-US"/>
          </a:p>
        </p:txBody>
      </p:sp>
    </p:spTree>
    <p:extLst>
      <p:ext uri="{BB962C8B-B14F-4D97-AF65-F5344CB8AC3E}">
        <p14:creationId xmlns:p14="http://schemas.microsoft.com/office/powerpoint/2010/main" val="2023697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AB882-9C02-4820-80F5-7B1FBE3FDD66}" type="slidenum">
              <a:rPr lang="en-US" smtClean="0"/>
              <a:pPr/>
              <a:t>36</a:t>
            </a:fld>
            <a:endParaRPr lang="en-US"/>
          </a:p>
        </p:txBody>
      </p:sp>
    </p:spTree>
    <p:extLst>
      <p:ext uri="{BB962C8B-B14F-4D97-AF65-F5344CB8AC3E}">
        <p14:creationId xmlns:p14="http://schemas.microsoft.com/office/powerpoint/2010/main" val="50093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Data on PhD employment are limited in the EU and other countries,</a:t>
            </a:r>
            <a:r>
              <a:rPr lang="en-US" baseline="0" dirty="0"/>
              <a:t> but general information on R&amp;D employees draws a similar picture. You may need to explore whether specific industries value doctoral and postdoctoral experience.</a:t>
            </a:r>
          </a:p>
          <a:p>
            <a:pPr marL="171450" indent="-171450">
              <a:buFont typeface="Arial" panose="020B0604020202020204" pitchFamily="34" charset="0"/>
              <a:buChar char="•"/>
            </a:pPr>
            <a:r>
              <a:rPr lang="en-US" baseline="0" dirty="0"/>
              <a:t>References</a:t>
            </a:r>
          </a:p>
          <a:p>
            <a:pPr marL="628650" lvl="1" indent="-171450">
              <a:buFont typeface="Arial" panose="020B0604020202020204" pitchFamily="34" charset="0"/>
              <a:buChar char="•"/>
            </a:pPr>
            <a:r>
              <a:rPr lang="en-US" u="sng" dirty="0"/>
              <a:t>https://ec.europa.eu/eurostat/documents/3217494/9087772/KS-02-18-728-EN-N.pdf/3f01e3c4-1c01-4036-bd6a-814dec66c58c</a:t>
            </a:r>
          </a:p>
          <a:p>
            <a:pPr marL="628650" lvl="1" indent="-171450">
              <a:buFont typeface="Arial" panose="020B0604020202020204" pitchFamily="34" charset="0"/>
              <a:buChar char="•"/>
            </a:pPr>
            <a:r>
              <a:rPr lang="en-US" u="sng" dirty="0"/>
              <a:t>https://ec.europa.eu/info/sites/info/files/srip-report-full_2018_en.pdf</a:t>
            </a:r>
          </a:p>
        </p:txBody>
      </p:sp>
      <p:sp>
        <p:nvSpPr>
          <p:cNvPr id="4" name="Slide Number Placeholder 3"/>
          <p:cNvSpPr>
            <a:spLocks noGrp="1"/>
          </p:cNvSpPr>
          <p:nvPr>
            <p:ph type="sldNum" sz="quarter" idx="10"/>
          </p:nvPr>
        </p:nvSpPr>
        <p:spPr/>
        <p:txBody>
          <a:bodyPr/>
          <a:lstStyle/>
          <a:p>
            <a:fld id="{3B6AB882-9C02-4820-80F5-7B1FBE3FDD66}" type="slidenum">
              <a:rPr lang="en-US" smtClean="0"/>
              <a:pPr/>
              <a:t>6</a:t>
            </a:fld>
            <a:endParaRPr lang="en-US"/>
          </a:p>
        </p:txBody>
      </p:sp>
    </p:spTree>
    <p:extLst>
      <p:ext uri="{BB962C8B-B14F-4D97-AF65-F5344CB8AC3E}">
        <p14:creationId xmlns:p14="http://schemas.microsoft.com/office/powerpoint/2010/main" val="106405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careers</a:t>
            </a:r>
            <a:r>
              <a:rPr lang="en-US" baseline="0" dirty="0"/>
              <a:t> that can be pursued with a PhD (such as teaching, intellectual property, science communication or policy) do not require a postdoc. You will have to determine what you would want to do and what actions to take to get there.</a:t>
            </a:r>
            <a:endParaRPr lang="en-US" dirty="0"/>
          </a:p>
        </p:txBody>
      </p:sp>
      <p:sp>
        <p:nvSpPr>
          <p:cNvPr id="4" name="Slide Number Placeholder 3"/>
          <p:cNvSpPr>
            <a:spLocks noGrp="1"/>
          </p:cNvSpPr>
          <p:nvPr>
            <p:ph type="sldNum" sz="quarter" idx="10"/>
          </p:nvPr>
        </p:nvSpPr>
        <p:spPr/>
        <p:txBody>
          <a:bodyPr/>
          <a:lstStyle/>
          <a:p>
            <a:fld id="{3B6AB882-9C02-4820-80F5-7B1FBE3FDD66}" type="slidenum">
              <a:rPr lang="en-US" smtClean="0"/>
              <a:pPr/>
              <a:t>7</a:t>
            </a:fld>
            <a:endParaRPr lang="en-US"/>
          </a:p>
        </p:txBody>
      </p:sp>
    </p:spTree>
    <p:extLst>
      <p:ext uri="{BB962C8B-B14F-4D97-AF65-F5344CB8AC3E}">
        <p14:creationId xmlns:p14="http://schemas.microsoft.com/office/powerpoint/2010/main" val="34765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u="none" dirty="0"/>
              <a:t>There are multiple positions for postdoctoral fellows outside of academia that can give you an idea of how research in other organizations is run. Go to the company websites or Google</a:t>
            </a:r>
            <a:r>
              <a:rPr lang="en-US" u="none" baseline="0" dirty="0"/>
              <a:t> “postdoc AND (company name)” to find opportunities.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u="none" dirty="0"/>
              <a:t>To learn more about academic</a:t>
            </a:r>
            <a:r>
              <a:rPr lang="en-US" u="none" baseline="0" dirty="0"/>
              <a:t> programs in drug discovery go to </a:t>
            </a:r>
            <a:r>
              <a:rPr lang="en-US" u="none" dirty="0"/>
              <a:t>the Academic Drug Discovery Consortium (ADDC) website </a:t>
            </a:r>
            <a:r>
              <a:rPr lang="en-US" u="sng" dirty="0"/>
              <a:t>http://addconsortium.org/index.php</a:t>
            </a:r>
            <a:r>
              <a:rPr lang="en-US" u="none" dirty="0"/>
              <a:t>. </a:t>
            </a:r>
          </a:p>
        </p:txBody>
      </p:sp>
      <p:sp>
        <p:nvSpPr>
          <p:cNvPr id="4" name="Slide Number Placeholder 3"/>
          <p:cNvSpPr>
            <a:spLocks noGrp="1"/>
          </p:cNvSpPr>
          <p:nvPr>
            <p:ph type="sldNum" sz="quarter" idx="10"/>
          </p:nvPr>
        </p:nvSpPr>
        <p:spPr/>
        <p:txBody>
          <a:bodyPr/>
          <a:lstStyle/>
          <a:p>
            <a:fld id="{3B6AB882-9C02-4820-80F5-7B1FBE3FDD66}" type="slidenum">
              <a:rPr lang="en-US" smtClean="0"/>
              <a:pPr/>
              <a:t>8</a:t>
            </a:fld>
            <a:endParaRPr lang="en-US"/>
          </a:p>
        </p:txBody>
      </p:sp>
    </p:spTree>
    <p:extLst>
      <p:ext uri="{BB962C8B-B14F-4D97-AF65-F5344CB8AC3E}">
        <p14:creationId xmlns:p14="http://schemas.microsoft.com/office/powerpoint/2010/main" val="242325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following resources may be useful as you </a:t>
            </a:r>
            <a:r>
              <a:rPr lang="en-US" baseline="0" dirty="0"/>
              <a:t>explore career paths:</a:t>
            </a:r>
          </a:p>
          <a:p>
            <a:pPr marL="628650" lvl="1" indent="-171450">
              <a:buFont typeface="Arial" panose="020B0604020202020204" pitchFamily="34" charset="0"/>
              <a:buChar char="•"/>
            </a:pPr>
            <a:r>
              <a:rPr lang="en-US" u="sng" dirty="0"/>
              <a:t>http://</a:t>
            </a:r>
            <a:r>
              <a:rPr lang="en-US" u="sng" dirty="0" err="1"/>
              <a:t>myidp.sciencecareers.org</a:t>
            </a:r>
            <a:r>
              <a:rPr lang="en-US" u="sng"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err="1"/>
              <a:t>tps</a:t>
            </a:r>
            <a:r>
              <a:rPr lang="en-US" u="none" baseline="0" dirty="0"/>
              <a:t>://</a:t>
            </a:r>
            <a:r>
              <a:rPr lang="en-US" u="none" baseline="0" dirty="0" err="1"/>
              <a:t>intersectjobsims.com</a:t>
            </a:r>
            <a:r>
              <a:rPr lang="en-US" u="none" baseline="0" dirty="0"/>
              <a:t>/library/</a:t>
            </a:r>
            <a:endParaRPr lang="en-US" u="sng" dirty="0"/>
          </a:p>
          <a:p>
            <a:pPr marL="628650" lvl="1" indent="-171450">
              <a:buFont typeface="Arial" panose="020B0604020202020204" pitchFamily="34" charset="0"/>
              <a:buChar char="•"/>
            </a:pPr>
            <a:r>
              <a:rPr lang="en-US" u="sng" dirty="0"/>
              <a:t>https://neuronline.sfn.org/Articles/Career-Paths/2016/Making-the-Switch</a:t>
            </a:r>
          </a:p>
          <a:p>
            <a:pPr marL="628650" lvl="1" indent="-171450">
              <a:buFont typeface="Arial" panose="020B0604020202020204" pitchFamily="34" charset="0"/>
              <a:buChar char="•"/>
            </a:pPr>
            <a:r>
              <a:rPr lang="en-US" u="sng" dirty="0"/>
              <a:t>https://neuronline.sfn.org/Articles/Career-Paths/2017/Biomedical-Career-Options-for-Scientists-and-Physician-Scientists</a:t>
            </a:r>
          </a:p>
        </p:txBody>
      </p:sp>
      <p:sp>
        <p:nvSpPr>
          <p:cNvPr id="4" name="Slide Number Placeholder 3"/>
          <p:cNvSpPr>
            <a:spLocks noGrp="1"/>
          </p:cNvSpPr>
          <p:nvPr>
            <p:ph type="sldNum" sz="quarter" idx="10"/>
          </p:nvPr>
        </p:nvSpPr>
        <p:spPr/>
        <p:txBody>
          <a:bodyPr/>
          <a:lstStyle/>
          <a:p>
            <a:fld id="{3B6AB882-9C02-4820-80F5-7B1FBE3FDD66}" type="slidenum">
              <a:rPr lang="en-US" smtClean="0"/>
              <a:pPr/>
              <a:t>9</a:t>
            </a:fld>
            <a:endParaRPr lang="en-US"/>
          </a:p>
        </p:txBody>
      </p:sp>
    </p:spTree>
    <p:extLst>
      <p:ext uri="{BB962C8B-B14F-4D97-AF65-F5344CB8AC3E}">
        <p14:creationId xmlns:p14="http://schemas.microsoft.com/office/powerpoint/2010/main" val="854049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6557963" y="6245225"/>
            <a:ext cx="22479001" cy="168592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Shape 380"/>
          <p:cNvSpPr txBox="1">
            <a:spLocks noGrp="1"/>
          </p:cNvSpPr>
          <p:nvPr>
            <p:ph type="body" idx="1"/>
          </p:nvPr>
        </p:nvSpPr>
        <p:spPr>
          <a:xfrm>
            <a:off x="936308" y="24041240"/>
            <a:ext cx="7490460" cy="19670925"/>
          </a:xfrm>
          <a:prstGeom prst="rect">
            <a:avLst/>
          </a:prstGeom>
          <a:noFill/>
          <a:ln>
            <a:noFill/>
          </a:ln>
        </p:spPr>
        <p:txBody>
          <a:bodyPr spcFirstLastPara="1" wrap="square" lIns="184340" tIns="92145" rIns="184340" bIns="92145" anchor="t" anchorCtr="0">
            <a:noAutofit/>
          </a:bodyPr>
          <a:lstStyle/>
          <a:p>
            <a:pPr marL="342900" indent="-342900">
              <a:buClr>
                <a:schemeClr val="dk1"/>
              </a:buClr>
              <a:buSzPts val="300"/>
              <a:buFont typeface="Arial" panose="020B0604020202020204" pitchFamily="34" charset="0"/>
              <a:buChar char="•"/>
            </a:pPr>
            <a:r>
              <a:rPr lang="en-US" sz="2400" dirty="0">
                <a:solidFill>
                  <a:schemeClr val="dk1"/>
                </a:solidFill>
                <a:latin typeface="Calibri"/>
                <a:ea typeface="Calibri"/>
                <a:cs typeface="Calibri"/>
                <a:sym typeface="Calibri"/>
              </a:rPr>
              <a:t>There are specific core competencies to be developed during your doctoral training. Most of these are transferable to any job.</a:t>
            </a:r>
          </a:p>
          <a:p>
            <a:pPr marL="342900" indent="-342900">
              <a:buClr>
                <a:schemeClr val="dk1"/>
              </a:buClr>
              <a:buSzPts val="300"/>
              <a:buFont typeface="Arial" panose="020B0604020202020204" pitchFamily="34" charset="0"/>
              <a:buChar char="•"/>
            </a:pPr>
            <a:r>
              <a:rPr lang="en-US" sz="2400" dirty="0">
                <a:solidFill>
                  <a:schemeClr val="dk1"/>
                </a:solidFill>
                <a:latin typeface="Calibri"/>
                <a:ea typeface="Calibri"/>
                <a:cs typeface="Calibri"/>
                <a:sym typeface="Calibri"/>
              </a:rPr>
              <a:t>Core competencies were described by the Neuroscience Training Committee of the Society for Neuroscience at this link: </a:t>
            </a:r>
            <a:r>
              <a:rPr lang="en-US" sz="1200" i="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http://www.sfn.org/Careers/Higher-Education-and-Training/Core-Competencies</a:t>
            </a:r>
            <a:r>
              <a:rPr lang="en-US" sz="1200" i="0" u="none" kern="1200" dirty="0">
                <a:solidFill>
                  <a:schemeClr val="tx1"/>
                </a:solidFill>
                <a:effectLst/>
                <a:latin typeface="+mn-lt"/>
                <a:ea typeface="+mn-ea"/>
                <a:cs typeface="+mn-cs"/>
              </a:rPr>
              <a:t>. </a:t>
            </a:r>
            <a:endParaRPr sz="2400" b="1" i="0" u="none" dirty="0">
              <a:solidFill>
                <a:schemeClr val="tx1"/>
              </a:solidFill>
              <a:latin typeface="Calibri"/>
              <a:ea typeface="Calibri"/>
              <a:cs typeface="Calibri"/>
              <a:sym typeface="Calibri"/>
            </a:endParaRPr>
          </a:p>
        </p:txBody>
      </p:sp>
      <p:sp>
        <p:nvSpPr>
          <p:cNvPr id="381" name="Shape 381"/>
          <p:cNvSpPr txBox="1">
            <a:spLocks noGrp="1"/>
          </p:cNvSpPr>
          <p:nvPr>
            <p:ph type="sldNum" idx="12"/>
          </p:nvPr>
        </p:nvSpPr>
        <p:spPr>
          <a:xfrm>
            <a:off x="5303574" y="47449362"/>
            <a:ext cx="4057333" cy="2505986"/>
          </a:xfrm>
          <a:prstGeom prst="rect">
            <a:avLst/>
          </a:prstGeom>
          <a:noFill/>
          <a:ln>
            <a:noFill/>
          </a:ln>
        </p:spPr>
        <p:txBody>
          <a:bodyPr spcFirstLastPara="1" wrap="square" lIns="184340" tIns="92145" rIns="184340" bIns="92145"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10</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074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6557963" y="6245225"/>
            <a:ext cx="22479001" cy="168592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Shape 380"/>
          <p:cNvSpPr txBox="1">
            <a:spLocks noGrp="1"/>
          </p:cNvSpPr>
          <p:nvPr>
            <p:ph type="body" idx="1"/>
          </p:nvPr>
        </p:nvSpPr>
        <p:spPr>
          <a:xfrm>
            <a:off x="936308" y="24041240"/>
            <a:ext cx="7490460" cy="19670925"/>
          </a:xfrm>
          <a:prstGeom prst="rect">
            <a:avLst/>
          </a:prstGeom>
          <a:noFill/>
          <a:ln>
            <a:noFill/>
          </a:ln>
        </p:spPr>
        <p:txBody>
          <a:bodyPr spcFirstLastPara="1" wrap="square" lIns="184340" tIns="92145" rIns="184340" bIns="92145" anchor="t" anchorCtr="0">
            <a:noAutofit/>
          </a:bodyPr>
          <a:lstStyle/>
          <a:p>
            <a:pPr marL="342900" indent="-342900">
              <a:buClr>
                <a:srgbClr val="333333"/>
              </a:buClr>
              <a:buSzPts val="250"/>
              <a:buFont typeface="Arial" panose="020B0604020202020204" pitchFamily="34" charset="0"/>
              <a:buChar char="•"/>
            </a:pPr>
            <a:r>
              <a:rPr lang="en-US" sz="2000" dirty="0">
                <a:solidFill>
                  <a:srgbClr val="333333"/>
                </a:solidFill>
                <a:highlight>
                  <a:srgbClr val="FFFFFF"/>
                </a:highlight>
                <a:latin typeface="Arial"/>
                <a:ea typeface="Arial"/>
                <a:cs typeface="Arial"/>
                <a:sym typeface="Arial"/>
              </a:rPr>
              <a:t>Think about your current work experience. As an early-career researcher it may be challenging to think about what professional skills you have, but you likely already have developed some of these skills and could aim to develop additional skills during your PhD. These soft skills undoubtedly relate to jobs and can be pulled from a multitude of early career accomplishments and activities.</a:t>
            </a:r>
          </a:p>
          <a:p>
            <a:pPr marL="342900" indent="-342900">
              <a:buClr>
                <a:srgbClr val="333333"/>
              </a:buClr>
              <a:buSzPts val="250"/>
              <a:buFont typeface="Arial" panose="020B0604020202020204" pitchFamily="34" charset="0"/>
              <a:buChar char="•"/>
            </a:pPr>
            <a:r>
              <a:rPr lang="en-US" sz="2000" dirty="0">
                <a:solidFill>
                  <a:srgbClr val="333333"/>
                </a:solidFill>
                <a:highlight>
                  <a:srgbClr val="FFFFFF"/>
                </a:highlight>
                <a:latin typeface="Arial"/>
                <a:ea typeface="Arial"/>
                <a:cs typeface="Arial"/>
                <a:sym typeface="Arial"/>
              </a:rPr>
              <a:t>Which of these skills do you have and which ones do you need to develop for your chosen profession?</a:t>
            </a:r>
            <a:endParaRPr dirty="0"/>
          </a:p>
          <a:p>
            <a:pPr>
              <a:buClr>
                <a:schemeClr val="dk1"/>
              </a:buClr>
              <a:buSzPts val="300"/>
            </a:pPr>
            <a:endParaRPr sz="2400" dirty="0">
              <a:solidFill>
                <a:schemeClr val="dk1"/>
              </a:solidFill>
              <a:latin typeface="Calibri"/>
              <a:ea typeface="Calibri"/>
              <a:cs typeface="Calibri"/>
              <a:sym typeface="Calibri"/>
            </a:endParaRPr>
          </a:p>
        </p:txBody>
      </p:sp>
      <p:sp>
        <p:nvSpPr>
          <p:cNvPr id="381" name="Shape 381"/>
          <p:cNvSpPr txBox="1">
            <a:spLocks noGrp="1"/>
          </p:cNvSpPr>
          <p:nvPr>
            <p:ph type="sldNum" idx="12"/>
          </p:nvPr>
        </p:nvSpPr>
        <p:spPr>
          <a:xfrm>
            <a:off x="5303574" y="47449362"/>
            <a:ext cx="4057333" cy="2505986"/>
          </a:xfrm>
          <a:prstGeom prst="rect">
            <a:avLst/>
          </a:prstGeom>
          <a:noFill/>
          <a:ln>
            <a:noFill/>
          </a:ln>
        </p:spPr>
        <p:txBody>
          <a:bodyPr spcFirstLastPara="1" wrap="square" lIns="184340" tIns="92145" rIns="184340" bIns="92145"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11</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6171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365732"/>
            <a:ext cx="6400800" cy="688975"/>
          </a:xfrm>
        </p:spPr>
        <p:txBody>
          <a:bodyPr lIns="0" tIns="0" rIns="0" bIns="0" anchor="t" anchorCtr="0">
            <a:normAutofit/>
          </a:bodyPr>
          <a:lstStyle>
            <a:lvl1pPr algn="l">
              <a:defRPr sz="3600" b="1" baseline="0">
                <a:solidFill>
                  <a:srgbClr val="782327"/>
                </a:solidFill>
              </a:defRPr>
            </a:lvl1pPr>
          </a:lstStyle>
          <a:p>
            <a:r>
              <a:rPr lang="en-US" dirty="0"/>
              <a:t>Presentation Title</a:t>
            </a:r>
          </a:p>
        </p:txBody>
      </p:sp>
      <p:sp>
        <p:nvSpPr>
          <p:cNvPr id="3" name="Subtitle 2"/>
          <p:cNvSpPr>
            <a:spLocks noGrp="1"/>
          </p:cNvSpPr>
          <p:nvPr>
            <p:ph type="subTitle" idx="1" hasCustomPrompt="1"/>
          </p:nvPr>
        </p:nvSpPr>
        <p:spPr>
          <a:xfrm>
            <a:off x="457200" y="3219218"/>
            <a:ext cx="3352800" cy="381000"/>
          </a:xfrm>
        </p:spPr>
        <p:txBody>
          <a:bodyPr lIns="0" tIns="0" rIns="0" bIns="0">
            <a:normAutofit/>
          </a:bodyPr>
          <a:lstStyle>
            <a:lvl1pPr marL="0" indent="0" algn="l">
              <a:buNone/>
              <a:defRPr sz="2600">
                <a:solidFill>
                  <a:srgbClr val="104B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a:t>
            </a:r>
          </a:p>
        </p:txBody>
      </p:sp>
      <p:cxnSp>
        <p:nvCxnSpPr>
          <p:cNvPr id="9" name="Straight Connector 8"/>
          <p:cNvCxnSpPr/>
          <p:nvPr userDrawn="1"/>
        </p:nvCxnSpPr>
        <p:spPr>
          <a:xfrm>
            <a:off x="0" y="3066818"/>
            <a:ext cx="68580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5943600"/>
            <a:ext cx="1600200" cy="530216"/>
          </a:xfrm>
          <a:prstGeom prst="rect">
            <a:avLst/>
          </a:prstGeom>
        </p:spPr>
      </p:pic>
      <p:sp>
        <p:nvSpPr>
          <p:cNvPr id="10" name="Rectangle 9"/>
          <p:cNvSpPr/>
          <p:nvPr userDrawn="1"/>
        </p:nvSpPr>
        <p:spPr>
          <a:xfrm>
            <a:off x="6858000" y="662940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662940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6858000" y="6605200"/>
            <a:ext cx="1981200" cy="276999"/>
          </a:xfrm>
          <a:prstGeom prst="rect">
            <a:avLst/>
          </a:prstGeom>
          <a:noFill/>
        </p:spPr>
        <p:txBody>
          <a:bodyPr wrap="square" rtlCol="0">
            <a:spAutoFit/>
          </a:bodyPr>
          <a:lstStyle/>
          <a:p>
            <a:r>
              <a:rPr lang="en-US" sz="1200" dirty="0">
                <a:solidFill>
                  <a:schemeClr val="bg1"/>
                </a:solidFill>
              </a:rPr>
              <a:t>#SfN</a:t>
            </a:r>
            <a:r>
              <a:rPr lang="en-US" sz="1200" baseline="0" dirty="0">
                <a:solidFill>
                  <a:schemeClr val="bg1"/>
                </a:solidFill>
              </a:rPr>
              <a:t>Webinars</a:t>
            </a:r>
            <a:endParaRPr lang="en-US" sz="1200" dirty="0">
              <a:solidFill>
                <a:schemeClr val="bg1"/>
              </a:solidFill>
            </a:endParaRPr>
          </a:p>
        </p:txBody>
      </p:sp>
    </p:spTree>
    <p:extLst>
      <p:ext uri="{BB962C8B-B14F-4D97-AF65-F5344CB8AC3E}">
        <p14:creationId xmlns:p14="http://schemas.microsoft.com/office/powerpoint/2010/main" val="275544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5334000" cy="457200"/>
          </a:xfrm>
        </p:spPr>
        <p:txBody>
          <a:bodyPr lIns="0" tIns="0" rIns="0" bIns="0" anchor="t" anchorCtr="0">
            <a:normAutofit/>
          </a:bodyPr>
          <a:lstStyle>
            <a:lvl1pPr algn="l">
              <a:defRPr sz="3000" b="1" baseline="0">
                <a:solidFill>
                  <a:srgbClr val="782327"/>
                </a:solidFill>
              </a:defRPr>
            </a:lvl1pPr>
          </a:lstStyle>
          <a:p>
            <a:r>
              <a:rPr lang="en-US" dirty="0"/>
              <a:t>Page Header Goes Here</a:t>
            </a:r>
          </a:p>
        </p:txBody>
      </p:sp>
      <p:sp>
        <p:nvSpPr>
          <p:cNvPr id="3" name="Content Placeholder 2"/>
          <p:cNvSpPr>
            <a:spLocks noGrp="1"/>
          </p:cNvSpPr>
          <p:nvPr>
            <p:ph idx="1"/>
          </p:nvPr>
        </p:nvSpPr>
        <p:spPr>
          <a:xfrm>
            <a:off x="457200" y="1447800"/>
            <a:ext cx="5949656" cy="4268714"/>
          </a:xfrm>
        </p:spPr>
        <p:txBody>
          <a:bodyPr lIns="0" tIns="0" rIns="0" bIns="0"/>
          <a:lstStyle>
            <a:lvl1pPr>
              <a:defRPr sz="1800"/>
            </a:lvl1pPr>
            <a:lvl2pPr>
              <a:defRPr sz="1600"/>
            </a:lvl2pPr>
            <a:lvl3pPr>
              <a:defRPr sz="1400"/>
            </a:lvl3pPr>
            <a:lvl4pPr>
              <a:defRPr sz="12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Date Placeholder 3"/>
          <p:cNvSpPr>
            <a:spLocks noGrp="1"/>
          </p:cNvSpPr>
          <p:nvPr>
            <p:ph type="dt" sz="half" idx="10"/>
          </p:nvPr>
        </p:nvSpPr>
        <p:spPr>
          <a:xfrm>
            <a:off x="457200" y="6029330"/>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10/22/2018</a:t>
            </a:fld>
            <a:endParaRPr lang="en-US" dirty="0"/>
          </a:p>
        </p:txBody>
      </p:sp>
      <p:sp>
        <p:nvSpPr>
          <p:cNvPr id="5" name="Footer Placeholder 4"/>
          <p:cNvSpPr>
            <a:spLocks noGrp="1"/>
          </p:cNvSpPr>
          <p:nvPr>
            <p:ph type="ftr" sz="quarter" idx="11"/>
          </p:nvPr>
        </p:nvSpPr>
        <p:spPr>
          <a:xfrm>
            <a:off x="2391834" y="6029330"/>
            <a:ext cx="2895600" cy="365125"/>
          </a:xfrm>
        </p:spPr>
        <p:txBody>
          <a:bodyPr/>
          <a:lstStyle>
            <a:lvl1pPr>
              <a:defRPr sz="1000">
                <a:solidFill>
                  <a:srgbClr val="104B7D"/>
                </a:solidFill>
              </a:defRPr>
            </a:lvl1pPr>
          </a:lstStyle>
          <a:p>
            <a:endParaRPr lang="en-US" dirty="0"/>
          </a:p>
        </p:txBody>
      </p:sp>
      <p:sp>
        <p:nvSpPr>
          <p:cNvPr id="6" name="Slide Number Placeholder 5"/>
          <p:cNvSpPr>
            <a:spLocks noGrp="1"/>
          </p:cNvSpPr>
          <p:nvPr>
            <p:ph type="sldNum" sz="quarter" idx="12"/>
          </p:nvPr>
        </p:nvSpPr>
        <p:spPr>
          <a:xfrm>
            <a:off x="6262303" y="6029330"/>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cxnSp>
        <p:nvCxnSpPr>
          <p:cNvPr id="9" name="Straight Connector 8"/>
          <p:cNvCxnSpPr/>
          <p:nvPr userDrawn="1"/>
        </p:nvCxnSpPr>
        <p:spPr>
          <a:xfrm>
            <a:off x="0" y="1295400"/>
            <a:ext cx="64008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5943600"/>
            <a:ext cx="1600200" cy="530216"/>
          </a:xfrm>
          <a:prstGeom prst="rect">
            <a:avLst/>
          </a:prstGeom>
        </p:spPr>
      </p:pic>
      <p:sp>
        <p:nvSpPr>
          <p:cNvPr id="14" name="Rectangle 13"/>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858000" y="662940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662940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94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5943600" cy="4268714"/>
          </a:xfrm>
        </p:spPr>
        <p:txBody>
          <a:bodyPr lIns="0" tIns="0" rIns="0" bIns="0"/>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hasCustomPrompt="1"/>
          </p:nvPr>
        </p:nvSpPr>
        <p:spPr>
          <a:xfrm>
            <a:off x="457200" y="685800"/>
            <a:ext cx="5334000" cy="457200"/>
          </a:xfrm>
        </p:spPr>
        <p:txBody>
          <a:bodyPr lIns="0" tIns="0" rIns="0" bIns="0" anchor="t" anchorCtr="0">
            <a:normAutofit/>
          </a:bodyPr>
          <a:lstStyle>
            <a:lvl1pPr algn="l">
              <a:defRPr sz="3000" b="1" baseline="0">
                <a:solidFill>
                  <a:srgbClr val="782327"/>
                </a:solidFill>
              </a:defRPr>
            </a:lvl1pPr>
          </a:lstStyle>
          <a:p>
            <a:r>
              <a:rPr lang="en-US" dirty="0"/>
              <a:t>Page Header Goes Here</a:t>
            </a:r>
          </a:p>
        </p:txBody>
      </p:sp>
      <p:sp>
        <p:nvSpPr>
          <p:cNvPr id="17" name="Content Placeholder 2"/>
          <p:cNvSpPr>
            <a:spLocks noGrp="1"/>
          </p:cNvSpPr>
          <p:nvPr>
            <p:ph sz="half" idx="13" hasCustomPrompt="1"/>
          </p:nvPr>
        </p:nvSpPr>
        <p:spPr>
          <a:xfrm>
            <a:off x="6846646" y="1453856"/>
            <a:ext cx="1905000" cy="1138458"/>
          </a:xfrm>
          <a:solidFill>
            <a:schemeClr val="accent3"/>
          </a:solidFill>
        </p:spPr>
        <p:txBody>
          <a:bodyPr lIns="0" tIns="0" rIns="0" bIns="0" anchor="t" anchorCtr="1"/>
          <a:lstStyle>
            <a:lvl1pPr marL="0" indent="0" algn="ctr">
              <a:buNone/>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br>
              <a:rPr lang="en-US" dirty="0"/>
            </a:br>
            <a:r>
              <a:rPr lang="en-US" dirty="0"/>
              <a:t>Image Here</a:t>
            </a:r>
          </a:p>
        </p:txBody>
      </p:sp>
      <p:sp>
        <p:nvSpPr>
          <p:cNvPr id="18" name="Content Placeholder 2"/>
          <p:cNvSpPr>
            <a:spLocks noGrp="1"/>
          </p:cNvSpPr>
          <p:nvPr>
            <p:ph sz="half" idx="14" hasCustomPrompt="1"/>
          </p:nvPr>
        </p:nvSpPr>
        <p:spPr>
          <a:xfrm>
            <a:off x="6846646" y="3125714"/>
            <a:ext cx="1905000" cy="1447800"/>
          </a:xfrm>
          <a:solidFill>
            <a:schemeClr val="accent3"/>
          </a:solidFill>
        </p:spPr>
        <p:txBody>
          <a:bodyPr lIns="0" tIns="0" rIns="0" bIns="0" anchor="t" anchorCtr="1"/>
          <a:lstStyle>
            <a:lvl1pPr marL="0" indent="0" algn="ctr">
              <a:buNone/>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br>
              <a:rPr lang="en-US" dirty="0"/>
            </a:br>
            <a:r>
              <a:rPr lang="en-US" dirty="0"/>
              <a:t>Image Here</a:t>
            </a:r>
          </a:p>
        </p:txBody>
      </p:sp>
      <p:sp>
        <p:nvSpPr>
          <p:cNvPr id="20" name="Rectangle 19"/>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p:cNvSpPr>
            <a:spLocks noGrp="1"/>
          </p:cNvSpPr>
          <p:nvPr>
            <p:ph type="dt" sz="half" idx="10"/>
          </p:nvPr>
        </p:nvSpPr>
        <p:spPr>
          <a:xfrm>
            <a:off x="457200" y="6178546"/>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10/22/2018</a:t>
            </a:fld>
            <a:endParaRPr lang="en-US" dirty="0"/>
          </a:p>
        </p:txBody>
      </p:sp>
      <p:sp>
        <p:nvSpPr>
          <p:cNvPr id="25" name="Footer Placeholder 4"/>
          <p:cNvSpPr>
            <a:spLocks noGrp="1"/>
          </p:cNvSpPr>
          <p:nvPr>
            <p:ph type="ftr" sz="quarter" idx="11"/>
          </p:nvPr>
        </p:nvSpPr>
        <p:spPr>
          <a:xfrm>
            <a:off x="2391834" y="6178546"/>
            <a:ext cx="2895600" cy="365125"/>
          </a:xfrm>
        </p:spPr>
        <p:txBody>
          <a:bodyPr/>
          <a:lstStyle>
            <a:lvl1pPr>
              <a:defRPr sz="1000">
                <a:solidFill>
                  <a:srgbClr val="104B7D"/>
                </a:solidFill>
              </a:defRPr>
            </a:lvl1pPr>
          </a:lstStyle>
          <a:p>
            <a:endParaRPr lang="en-US" dirty="0"/>
          </a:p>
        </p:txBody>
      </p:sp>
      <p:cxnSp>
        <p:nvCxnSpPr>
          <p:cNvPr id="28" name="Straight Connector 27"/>
          <p:cNvCxnSpPr/>
          <p:nvPr userDrawn="1"/>
        </p:nvCxnSpPr>
        <p:spPr>
          <a:xfrm>
            <a:off x="0" y="1295400"/>
            <a:ext cx="64008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6262303" y="6178546"/>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5943600"/>
            <a:ext cx="1600200" cy="530216"/>
          </a:xfrm>
          <a:prstGeom prst="rect">
            <a:avLst/>
          </a:prstGeom>
        </p:spPr>
      </p:pic>
      <p:sp>
        <p:nvSpPr>
          <p:cNvPr id="19" name="Rectangle 18"/>
          <p:cNvSpPr/>
          <p:nvPr userDrawn="1"/>
        </p:nvSpPr>
        <p:spPr>
          <a:xfrm>
            <a:off x="6858000" y="662940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662940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6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0" y="1447799"/>
            <a:ext cx="2057400" cy="1047119"/>
          </a:xfrm>
          <a:solidFill>
            <a:srgbClr val="104B7D"/>
          </a:solidFill>
        </p:spPr>
        <p:txBody>
          <a:bodyPr lIns="182880" tIns="182880" rIns="182880" bIns="182880" anchor="t" anchorCtr="0">
            <a:normAutofit/>
          </a:bodyPr>
          <a:lstStyle>
            <a:lvl1pPr algn="l">
              <a:defRPr sz="1200" b="1" baseline="0">
                <a:solidFill>
                  <a:schemeClr val="bg1"/>
                </a:solidFill>
              </a:defRPr>
            </a:lvl1pPr>
          </a:lstStyle>
          <a:p>
            <a:r>
              <a:rPr lang="en-US" dirty="0"/>
              <a:t>Sidebar Header Here</a:t>
            </a:r>
            <a:br>
              <a:rPr lang="en-US" dirty="0"/>
            </a:br>
            <a:r>
              <a:rPr lang="en-US" dirty="0"/>
              <a:t>Sidebar Header Here</a:t>
            </a:r>
            <a:br>
              <a:rPr lang="en-US" dirty="0"/>
            </a:br>
            <a:r>
              <a:rPr lang="en-US" dirty="0"/>
              <a:t>Sidebar Header Here</a:t>
            </a:r>
            <a:br>
              <a:rPr lang="en-US" dirty="0"/>
            </a:br>
            <a:r>
              <a:rPr lang="en-US" dirty="0"/>
              <a:t>Sidebar Header Here</a:t>
            </a:r>
          </a:p>
        </p:txBody>
      </p:sp>
      <p:sp>
        <p:nvSpPr>
          <p:cNvPr id="4" name="Text Placeholder 3"/>
          <p:cNvSpPr>
            <a:spLocks noGrp="1"/>
          </p:cNvSpPr>
          <p:nvPr>
            <p:ph type="body" sz="half" idx="2" hasCustomPrompt="1"/>
          </p:nvPr>
        </p:nvSpPr>
        <p:spPr>
          <a:xfrm>
            <a:off x="6858000" y="2556991"/>
            <a:ext cx="2057399" cy="2778021"/>
          </a:xfrm>
          <a:ln>
            <a:solidFill>
              <a:srgbClr val="104B7D"/>
            </a:solidFill>
          </a:ln>
        </p:spPr>
        <p:txBody>
          <a:bodyPr lIns="182880" tIns="182880" rIns="182880" bIns="18288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9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Sidebar Content Sidebar Content</a:t>
            </a:r>
          </a:p>
        </p:txBody>
      </p:sp>
      <p:sp>
        <p:nvSpPr>
          <p:cNvPr id="11" name="Content Placeholder 2"/>
          <p:cNvSpPr>
            <a:spLocks noGrp="1"/>
          </p:cNvSpPr>
          <p:nvPr>
            <p:ph sz="half" idx="1"/>
          </p:nvPr>
        </p:nvSpPr>
        <p:spPr>
          <a:xfrm>
            <a:off x="457200" y="1446286"/>
            <a:ext cx="5949656" cy="4270228"/>
          </a:xfrm>
        </p:spPr>
        <p:txBody>
          <a:bodyPr lIns="0" tIns="0" rIns="0" bIns="0"/>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2" name="Rectangle 11"/>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p:cNvSpPr>
            <a:spLocks noGrp="1"/>
          </p:cNvSpPr>
          <p:nvPr>
            <p:ph type="dt" sz="half" idx="10"/>
          </p:nvPr>
        </p:nvSpPr>
        <p:spPr>
          <a:xfrm>
            <a:off x="457200" y="6178546"/>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10/22/2018</a:t>
            </a:fld>
            <a:endParaRPr lang="en-US" dirty="0"/>
          </a:p>
        </p:txBody>
      </p:sp>
      <p:sp>
        <p:nvSpPr>
          <p:cNvPr id="15" name="Footer Placeholder 4"/>
          <p:cNvSpPr>
            <a:spLocks noGrp="1"/>
          </p:cNvSpPr>
          <p:nvPr>
            <p:ph type="ftr" sz="quarter" idx="11"/>
          </p:nvPr>
        </p:nvSpPr>
        <p:spPr>
          <a:xfrm>
            <a:off x="2391834" y="6178546"/>
            <a:ext cx="2895600" cy="365125"/>
          </a:xfrm>
        </p:spPr>
        <p:txBody>
          <a:bodyPr/>
          <a:lstStyle>
            <a:lvl1pPr>
              <a:defRPr sz="1000">
                <a:solidFill>
                  <a:srgbClr val="104B7D"/>
                </a:solidFill>
              </a:defRPr>
            </a:lvl1pPr>
          </a:lstStyle>
          <a:p>
            <a:endParaRPr lang="en-US" dirty="0"/>
          </a:p>
        </p:txBody>
      </p:sp>
      <p:cxnSp>
        <p:nvCxnSpPr>
          <p:cNvPr id="24" name="Straight Connector 23"/>
          <p:cNvCxnSpPr/>
          <p:nvPr userDrawn="1"/>
        </p:nvCxnSpPr>
        <p:spPr>
          <a:xfrm>
            <a:off x="0" y="1295400"/>
            <a:ext cx="64008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6262303" y="6178546"/>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5943600"/>
            <a:ext cx="1600200" cy="530216"/>
          </a:xfrm>
          <a:prstGeom prst="rect">
            <a:avLst/>
          </a:prstGeom>
        </p:spPr>
      </p:pic>
      <p:sp>
        <p:nvSpPr>
          <p:cNvPr id="19" name="Rectangle 18"/>
          <p:cNvSpPr/>
          <p:nvPr userDrawn="1"/>
        </p:nvSpPr>
        <p:spPr>
          <a:xfrm>
            <a:off x="6858000" y="662940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62940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03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2362200"/>
            <a:ext cx="6400800" cy="688975"/>
          </a:xfrm>
        </p:spPr>
        <p:txBody>
          <a:bodyPr lIns="0" tIns="0" rIns="0" bIns="0" anchor="t" anchorCtr="0">
            <a:normAutofit/>
          </a:bodyPr>
          <a:lstStyle>
            <a:lvl1pPr algn="l">
              <a:defRPr sz="3600" b="1" baseline="0">
                <a:solidFill>
                  <a:srgbClr val="782327"/>
                </a:solidFill>
              </a:defRPr>
            </a:lvl1pPr>
          </a:lstStyle>
          <a:p>
            <a:r>
              <a:rPr lang="en-US" dirty="0"/>
              <a:t>Divider Slide Title</a:t>
            </a:r>
          </a:p>
        </p:txBody>
      </p:sp>
      <p:cxnSp>
        <p:nvCxnSpPr>
          <p:cNvPr id="8" name="Straight Connector 7"/>
          <p:cNvCxnSpPr/>
          <p:nvPr userDrawn="1"/>
        </p:nvCxnSpPr>
        <p:spPr>
          <a:xfrm>
            <a:off x="0" y="3063286"/>
            <a:ext cx="68580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5943600"/>
            <a:ext cx="1600200" cy="530216"/>
          </a:xfrm>
          <a:prstGeom prst="rect">
            <a:avLst/>
          </a:prstGeom>
        </p:spPr>
      </p:pic>
      <p:sp>
        <p:nvSpPr>
          <p:cNvPr id="11" name="Rectangle 10"/>
          <p:cNvSpPr/>
          <p:nvPr userDrawn="1"/>
        </p:nvSpPr>
        <p:spPr>
          <a:xfrm>
            <a:off x="6858000" y="662940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662940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5293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8F8A5-565C-440D-8A3A-954D6E5CABA0}" type="datetimeFigureOut">
              <a:rPr lang="en-US" smtClean="0"/>
              <a:pPr/>
              <a:t>10/22/2018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34631-1888-451B-ACCB-16E012616A5A}" type="slidenum">
              <a:rPr lang="en-US" smtClean="0"/>
              <a:pPr/>
              <a:t>‹#›</a:t>
            </a:fld>
            <a:endParaRPr lang="en-US"/>
          </a:p>
        </p:txBody>
      </p:sp>
    </p:spTree>
    <p:extLst>
      <p:ext uri="{BB962C8B-B14F-4D97-AF65-F5344CB8AC3E}">
        <p14:creationId xmlns:p14="http://schemas.microsoft.com/office/powerpoint/2010/main" val="741149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eurojobs.sfn.org/job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careers.nationalpostdoc.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myidp.sciencecareers.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intersectjobsims.com/library/" TargetMode="External"/><Relationship Id="rId3" Type="http://schemas.openxmlformats.org/officeDocument/2006/relationships/hyperlink" Target="https://neuronline.sfn.org/" TargetMode="External"/><Relationship Id="rId7" Type="http://schemas.openxmlformats.org/officeDocument/2006/relationships/hyperlink" Target="https://www.youtube.com/watch?v=d-DoNgtfNcc#action=shar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youtube.com/watch?v=x2fBwH6CupA" TargetMode="External"/><Relationship Id="rId5" Type="http://schemas.openxmlformats.org/officeDocument/2006/relationships/hyperlink" Target="https://neuronline.sfn.org/Articles/Career-Advice/2018/How-to-Select-and-Plan-for-a-Postdoc" TargetMode="External"/><Relationship Id="rId4" Type="http://schemas.openxmlformats.org/officeDocument/2006/relationships/hyperlink" Target="https://neuronline.sfn.org/Articles/Career-Paths/2017/Biomedical-Career-Options-for-Scientists-and-Physician-Scientist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myidp.sciencecareer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388D5F-05E9-41C9-929E-63D11B8E9C20}"/>
              </a:ext>
            </a:extLst>
          </p:cNvPr>
          <p:cNvSpPr>
            <a:spLocks noGrp="1"/>
          </p:cNvSpPr>
          <p:nvPr>
            <p:ph type="title"/>
          </p:nvPr>
        </p:nvSpPr>
        <p:spPr>
          <a:xfrm>
            <a:off x="338446" y="643796"/>
            <a:ext cx="6477000" cy="457200"/>
          </a:xfrm>
        </p:spPr>
        <p:txBody>
          <a:bodyPr>
            <a:normAutofit/>
          </a:bodyPr>
          <a:lstStyle/>
          <a:p>
            <a:r>
              <a:rPr lang="en-US" dirty="0"/>
              <a:t>From PhD to Postdoc: a toolkit</a:t>
            </a:r>
          </a:p>
        </p:txBody>
      </p:sp>
      <p:sp>
        <p:nvSpPr>
          <p:cNvPr id="4" name="TextBox 3">
            <a:extLst>
              <a:ext uri="{FF2B5EF4-FFF2-40B4-BE49-F238E27FC236}">
                <a16:creationId xmlns:a16="http://schemas.microsoft.com/office/drawing/2014/main" id="{B7F4FC85-4B4F-0A4F-9CF4-5E13AA4E4D6B}"/>
              </a:ext>
            </a:extLst>
          </p:cNvPr>
          <p:cNvSpPr txBox="1"/>
          <p:nvPr/>
        </p:nvSpPr>
        <p:spPr>
          <a:xfrm>
            <a:off x="338446" y="1738745"/>
            <a:ext cx="6717887" cy="1477328"/>
          </a:xfrm>
          <a:prstGeom prst="rect">
            <a:avLst/>
          </a:prstGeom>
          <a:noFill/>
        </p:spPr>
        <p:txBody>
          <a:bodyPr wrap="square" rtlCol="0">
            <a:spAutoFit/>
          </a:bodyPr>
          <a:lstStyle/>
          <a:p>
            <a:r>
              <a:rPr lang="en-US" b="1" dirty="0"/>
              <a:t>Objective:  Obtaining the postdoctoral position that best prepares you for your future career goals</a:t>
            </a:r>
          </a:p>
          <a:p>
            <a:endParaRPr lang="en-US" b="1" dirty="0"/>
          </a:p>
          <a:p>
            <a:r>
              <a:rPr lang="en-US" b="1" dirty="0"/>
              <a:t>Target audience: Undergraduate and graduate students, postdoctoral fellows looking to change laboratory</a:t>
            </a:r>
          </a:p>
        </p:txBody>
      </p:sp>
    </p:spTree>
    <p:extLst>
      <p:ext uri="{BB962C8B-B14F-4D97-AF65-F5344CB8AC3E}">
        <p14:creationId xmlns:p14="http://schemas.microsoft.com/office/powerpoint/2010/main" val="207899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6" name="Shape 386"/>
          <p:cNvSpPr txBox="1"/>
          <p:nvPr/>
        </p:nvSpPr>
        <p:spPr>
          <a:xfrm>
            <a:off x="457200" y="1388770"/>
            <a:ext cx="7927382" cy="2514601"/>
          </a:xfrm>
          <a:prstGeom prst="rect">
            <a:avLst/>
          </a:prstGeom>
          <a:noFill/>
          <a:ln>
            <a:noFill/>
          </a:ln>
        </p:spPr>
        <p:txBody>
          <a:bodyPr spcFirstLastPara="1" wrap="square" lIns="91425" tIns="91425" rIns="91425" bIns="91425" anchor="t" anchorCtr="0">
            <a:normAutofit/>
          </a:bodyPr>
          <a:lstStyle/>
          <a:p>
            <a:pPr marR="0" lvl="0" algn="l" rtl="0">
              <a:lnSpc>
                <a:spcPct val="100000"/>
              </a:lnSpc>
              <a:spcBef>
                <a:spcPts val="0"/>
              </a:spcBef>
              <a:spcAft>
                <a:spcPts val="0"/>
              </a:spcAft>
              <a:buClr>
                <a:srgbClr val="000000"/>
              </a:buClr>
              <a:buSzPts val="1600"/>
            </a:pPr>
            <a:r>
              <a:rPr lang="en-US" sz="2000" dirty="0">
                <a:solidFill>
                  <a:srgbClr val="000000"/>
                </a:solidFill>
                <a:ea typeface="Quicksand"/>
                <a:cs typeface="Quicksand"/>
                <a:sym typeface="Quicksand"/>
              </a:rPr>
              <a:t>Core competencies to be acquired during graduate education</a:t>
            </a:r>
          </a:p>
          <a:p>
            <a:pPr marR="0" lvl="0" algn="l" rtl="0">
              <a:lnSpc>
                <a:spcPct val="100000"/>
              </a:lnSpc>
              <a:spcBef>
                <a:spcPts val="0"/>
              </a:spcBef>
              <a:spcAft>
                <a:spcPts val="0"/>
              </a:spcAft>
              <a:buClr>
                <a:srgbClr val="000000"/>
              </a:buClr>
              <a:buSzPts val="1600"/>
            </a:pPr>
            <a:endParaRPr lang="en-US" sz="2000" dirty="0">
              <a:solidFill>
                <a:srgbClr val="000000"/>
              </a:solidFill>
              <a:ea typeface="Quicksand"/>
              <a:cs typeface="Quicksand"/>
              <a:sym typeface="Quicksand"/>
            </a:endParaRPr>
          </a:p>
          <a:p>
            <a:pPr marL="342900" marR="0" lvl="0" indent="-342900" algn="l" rtl="0">
              <a:lnSpc>
                <a:spcPct val="100000"/>
              </a:lnSpc>
              <a:spcBef>
                <a:spcPts val="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Conceptual Knowledge</a:t>
            </a:r>
          </a:p>
          <a:p>
            <a:pPr marL="342900" marR="0" lvl="0" indent="-342900" algn="l" rtl="0">
              <a:lnSpc>
                <a:spcPct val="100000"/>
              </a:lnSpc>
              <a:spcBef>
                <a:spcPts val="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Research Skill Development</a:t>
            </a:r>
          </a:p>
          <a:p>
            <a:pPr marL="342900" marR="0" lvl="0" indent="-342900" algn="l" rtl="0">
              <a:lnSpc>
                <a:spcPct val="100000"/>
              </a:lnSpc>
              <a:spcBef>
                <a:spcPts val="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Rigorous and Responsible Conduct of Research</a:t>
            </a:r>
          </a:p>
          <a:p>
            <a:pPr marL="342900" marR="0" lvl="0" indent="-342900" algn="l" rtl="0">
              <a:lnSpc>
                <a:spcPct val="100000"/>
              </a:lnSpc>
              <a:spcBef>
                <a:spcPts val="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Communication Skills</a:t>
            </a:r>
          </a:p>
          <a:p>
            <a:pPr marL="342900" marR="0" lvl="0" indent="-342900" algn="l" rtl="0">
              <a:lnSpc>
                <a:spcPct val="100000"/>
              </a:lnSpc>
              <a:spcBef>
                <a:spcPts val="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Career Development and Professionalism</a:t>
            </a:r>
          </a:p>
          <a:p>
            <a:pPr marL="569913" lvl="1" indent="-342900">
              <a:buClr>
                <a:srgbClr val="000000"/>
              </a:buClr>
              <a:buSzPts val="1600"/>
              <a:buFont typeface="+mj-lt"/>
              <a:buAutoNum type="arabicPeriod"/>
            </a:pPr>
            <a:endParaRPr sz="2000" dirty="0"/>
          </a:p>
          <a:p>
            <a:pPr marL="342900" marR="0" lvl="0" indent="-342900" algn="l" rtl="0">
              <a:lnSpc>
                <a:spcPct val="100000"/>
              </a:lnSpc>
              <a:spcBef>
                <a:spcPts val="0"/>
              </a:spcBef>
              <a:spcAft>
                <a:spcPts val="0"/>
              </a:spcAft>
              <a:buClr>
                <a:srgbClr val="000000"/>
              </a:buClr>
              <a:buSzPts val="1800"/>
              <a:buFont typeface="+mj-lt"/>
              <a:buAutoNum type="arabicPeriod"/>
            </a:pPr>
            <a:endParaRPr sz="2000" b="0" i="0" u="none" strike="noStrike" cap="none" dirty="0">
              <a:solidFill>
                <a:srgbClr val="000000"/>
              </a:solidFill>
              <a:ea typeface="Quicksand"/>
              <a:cs typeface="Quicksand"/>
              <a:sym typeface="Quicksand"/>
            </a:endParaRPr>
          </a:p>
          <a:p>
            <a:pPr marL="342900" marR="0" lvl="0" indent="-342900" algn="l" rtl="0">
              <a:lnSpc>
                <a:spcPct val="100000"/>
              </a:lnSpc>
              <a:spcBef>
                <a:spcPts val="0"/>
              </a:spcBef>
              <a:spcAft>
                <a:spcPts val="0"/>
              </a:spcAft>
              <a:buClr>
                <a:srgbClr val="000000"/>
              </a:buClr>
              <a:buSzPts val="1400"/>
              <a:buFont typeface="+mj-lt"/>
              <a:buAutoNum type="arabicPeriod"/>
            </a:pPr>
            <a:endParaRPr sz="2000" b="0" i="0" u="none" strike="noStrike" cap="none" dirty="0">
              <a:solidFill>
                <a:srgbClr val="000000"/>
              </a:solidFill>
              <a:ea typeface="Quicksand"/>
              <a:cs typeface="Quicksand"/>
              <a:sym typeface="Quicksand"/>
            </a:endParaRPr>
          </a:p>
        </p:txBody>
      </p:sp>
      <p:sp>
        <p:nvSpPr>
          <p:cNvPr id="2" name="Title 1">
            <a:extLst>
              <a:ext uri="{FF2B5EF4-FFF2-40B4-BE49-F238E27FC236}">
                <a16:creationId xmlns:a16="http://schemas.microsoft.com/office/drawing/2014/main" id="{40BA6282-0266-457A-8B4B-2E32D01BF93D}"/>
              </a:ext>
            </a:extLst>
          </p:cNvPr>
          <p:cNvSpPr>
            <a:spLocks noGrp="1"/>
          </p:cNvSpPr>
          <p:nvPr>
            <p:ph type="title"/>
          </p:nvPr>
        </p:nvSpPr>
        <p:spPr>
          <a:xfrm>
            <a:off x="457200" y="685800"/>
            <a:ext cx="8159858" cy="457200"/>
          </a:xfrm>
        </p:spPr>
        <p:txBody>
          <a:bodyPr>
            <a:normAutofit/>
          </a:bodyPr>
          <a:lstStyle/>
          <a:p>
            <a:r>
              <a:rPr lang="en-US" dirty="0"/>
              <a:t>2. Key skills for career </a:t>
            </a:r>
            <a:r>
              <a:rPr lang="en-US" dirty="0">
                <a:cs typeface="Arial"/>
              </a:rPr>
              <a:t>advancement</a:t>
            </a:r>
            <a:endParaRPr lang="en-US" sz="3300" dirty="0">
              <a:cs typeface="Arial"/>
            </a:endParaRPr>
          </a:p>
        </p:txBody>
      </p:sp>
    </p:spTree>
    <p:extLst>
      <p:ext uri="{BB962C8B-B14F-4D97-AF65-F5344CB8AC3E}">
        <p14:creationId xmlns:p14="http://schemas.microsoft.com/office/powerpoint/2010/main" val="41001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p:nvPr/>
        </p:nvSpPr>
        <p:spPr>
          <a:xfrm>
            <a:off x="8821" y="6334061"/>
            <a:ext cx="6994157" cy="2769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7F7F7F"/>
              </a:buClr>
              <a:buSzPts val="250"/>
              <a:buFont typeface="Montserrat"/>
              <a:buNone/>
            </a:pPr>
            <a:r>
              <a:rPr lang="en-US" sz="1000" b="0" i="0" u="none" strike="noStrike" cap="none" dirty="0">
                <a:solidFill>
                  <a:srgbClr val="7F7F7F"/>
                </a:solidFill>
                <a:latin typeface="Montserrat"/>
                <a:ea typeface="Montserrat"/>
                <a:cs typeface="Montserrat"/>
                <a:sym typeface="Montserrat"/>
              </a:rPr>
              <a:t>Adapted  from Jean </a:t>
            </a:r>
            <a:r>
              <a:rPr lang="en-US" sz="1000" b="0" i="0" u="none" strike="noStrike" cap="none" dirty="0" err="1">
                <a:solidFill>
                  <a:srgbClr val="7F7F7F"/>
                </a:solidFill>
                <a:latin typeface="Montserrat"/>
                <a:ea typeface="Montserrat"/>
                <a:cs typeface="Montserrat"/>
                <a:sym typeface="Montserrat"/>
              </a:rPr>
              <a:t>Branan</a:t>
            </a:r>
            <a:r>
              <a:rPr lang="en-US" sz="1000" b="0" i="0" u="none" strike="noStrike" cap="none" dirty="0">
                <a:solidFill>
                  <a:srgbClr val="7F7F7F"/>
                </a:solidFill>
                <a:latin typeface="Montserrat"/>
                <a:ea typeface="Montserrat"/>
                <a:cs typeface="Montserrat"/>
                <a:sym typeface="Montserrat"/>
              </a:rPr>
              <a:t>,, Program Coordinator, Career &amp; Postdoctoral Services @ The Scripps Research Institute</a:t>
            </a:r>
            <a:endParaRPr dirty="0"/>
          </a:p>
        </p:txBody>
      </p:sp>
      <p:sp>
        <p:nvSpPr>
          <p:cNvPr id="385" name="Shape 385"/>
          <p:cNvSpPr txBox="1"/>
          <p:nvPr/>
        </p:nvSpPr>
        <p:spPr>
          <a:xfrm>
            <a:off x="457199" y="1540150"/>
            <a:ext cx="4343401" cy="1973558"/>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600"/>
              <a:buFont typeface="Quicksand"/>
              <a:buNone/>
            </a:pPr>
            <a:r>
              <a:rPr lang="en-US" sz="1600" b="1" i="0" u="none" strike="noStrike" cap="none" dirty="0">
                <a:solidFill>
                  <a:srgbClr val="000000"/>
                </a:solidFill>
                <a:ea typeface="Quicksand"/>
                <a:cs typeface="Quicksand"/>
                <a:sym typeface="Quicksand"/>
              </a:rPr>
              <a:t>Conceptual &amp; Research Skills:</a:t>
            </a:r>
          </a:p>
          <a:p>
            <a:pPr marL="461963" marR="0" lvl="0" indent="-234950" algn="l"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Rigorous study design and development</a:t>
            </a:r>
            <a:endParaRPr lang="en-US" sz="1600" b="0" i="0" u="none" strike="noStrike" cap="none" dirty="0">
              <a:solidFill>
                <a:srgbClr val="000000"/>
              </a:solidFill>
              <a:ea typeface="Quicksand"/>
              <a:cs typeface="Quicksand"/>
              <a:sym typeface="Quicksand"/>
            </a:endParaRPr>
          </a:p>
          <a:p>
            <a:pPr marL="461963"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Understand complex content</a:t>
            </a:r>
          </a:p>
          <a:p>
            <a:pPr marL="461963" marR="0" lvl="0" indent="-234950" algn="l"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Gather and integrate a lot of information</a:t>
            </a:r>
          </a:p>
          <a:p>
            <a:pPr marL="461963" lvl="0"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Problem solving</a:t>
            </a:r>
          </a:p>
          <a:p>
            <a:pPr marL="461963"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Intellectual independence</a:t>
            </a:r>
            <a:endParaRPr lang="en-US" sz="1600" b="0" i="0" u="none" strike="noStrike" cap="none" dirty="0">
              <a:solidFill>
                <a:srgbClr val="000000"/>
              </a:solidFill>
              <a:ea typeface="Quicksand"/>
              <a:cs typeface="Quicksand"/>
              <a:sym typeface="Quicksand"/>
            </a:endParaRPr>
          </a:p>
          <a:p>
            <a:pPr marL="0" marR="0" lvl="0" indent="0" algn="l" rtl="0">
              <a:lnSpc>
                <a:spcPct val="100000"/>
              </a:lnSpc>
              <a:spcBef>
                <a:spcPts val="0"/>
              </a:spcBef>
              <a:spcAft>
                <a:spcPts val="0"/>
              </a:spcAft>
              <a:buClr>
                <a:srgbClr val="000000"/>
              </a:buClr>
              <a:buSzPts val="1600"/>
              <a:buFont typeface="Quicksand"/>
              <a:buNone/>
            </a:pPr>
            <a:endParaRPr sz="1600"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ea typeface="Quicksand"/>
              <a:cs typeface="Quicksand"/>
              <a:sym typeface="Quicksand"/>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ea typeface="Quicksand"/>
              <a:cs typeface="Quicksand"/>
              <a:sym typeface="Quicksand"/>
            </a:endParaRPr>
          </a:p>
        </p:txBody>
      </p:sp>
      <p:sp>
        <p:nvSpPr>
          <p:cNvPr id="386" name="Shape 386"/>
          <p:cNvSpPr txBox="1"/>
          <p:nvPr/>
        </p:nvSpPr>
        <p:spPr>
          <a:xfrm>
            <a:off x="457199" y="3363744"/>
            <a:ext cx="4394201" cy="2514601"/>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600"/>
              <a:buFont typeface="Quicksand"/>
              <a:buNone/>
            </a:pPr>
            <a:r>
              <a:rPr lang="en-US" sz="1600" b="1" dirty="0">
                <a:solidFill>
                  <a:srgbClr val="000000"/>
                </a:solidFill>
                <a:ea typeface="Quicksand"/>
                <a:cs typeface="Quicksand"/>
                <a:sym typeface="Quicksand"/>
              </a:rPr>
              <a:t>Communication &amp; Interpersonal Skills:</a:t>
            </a:r>
          </a:p>
          <a:p>
            <a:pPr marL="461963" lvl="1" indent="-234950">
              <a:buClr>
                <a:srgbClr val="000000"/>
              </a:buClr>
              <a:buSzPts val="1600"/>
              <a:buFont typeface="Arial" panose="020B0604020202020204" pitchFamily="34" charset="0"/>
              <a:buChar char="•"/>
            </a:pPr>
            <a:r>
              <a:rPr lang="en-US" sz="1600" b="0" i="0" u="none" strike="noStrike" cap="none" dirty="0">
                <a:solidFill>
                  <a:srgbClr val="000000"/>
                </a:solidFill>
                <a:ea typeface="Quicksand"/>
                <a:cs typeface="Quicksand"/>
                <a:sym typeface="Quicksand"/>
              </a:rPr>
              <a:t>Written and oral proficiency</a:t>
            </a: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Listening and understanding</a:t>
            </a:r>
            <a:endParaRPr lang="en-US" sz="1600" b="0" i="0" u="none" strike="noStrike" cap="none" dirty="0">
              <a:solidFill>
                <a:srgbClr val="000000"/>
              </a:solidFill>
              <a:ea typeface="Quicksand"/>
              <a:cs typeface="Quicksand"/>
              <a:sym typeface="Quicksand"/>
            </a:endParaRP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Convey complex info to experts and non-experts</a:t>
            </a: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Work collaboratively</a:t>
            </a:r>
            <a:r>
              <a:rPr lang="en-US" sz="1600" b="0" i="0" u="none" strike="noStrike" cap="none" dirty="0">
                <a:solidFill>
                  <a:srgbClr val="000000"/>
                </a:solidFill>
                <a:ea typeface="Quicksand"/>
                <a:cs typeface="Quicksand"/>
                <a:sym typeface="Quicksand"/>
              </a:rPr>
              <a:t> </a:t>
            </a: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Thrive in multi-disciplinary environments</a:t>
            </a:r>
            <a:endParaRPr lang="en-US" sz="1600" b="0" i="0" u="none" strike="noStrike" cap="none" dirty="0">
              <a:solidFill>
                <a:srgbClr val="000000"/>
              </a:solidFill>
              <a:ea typeface="Quicksand"/>
              <a:cs typeface="Quicksand"/>
              <a:sym typeface="Quicksand"/>
            </a:endParaRP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Leadership</a:t>
            </a: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Conflict management</a:t>
            </a:r>
          </a:p>
          <a:p>
            <a:pPr marL="461963" lvl="1" indent="-234950">
              <a:buClr>
                <a:srgbClr val="000000"/>
              </a:buClr>
              <a:buSzPts val="1600"/>
              <a:buFont typeface="Arial" panose="020B0604020202020204" pitchFamily="34" charset="0"/>
              <a:buChar char="•"/>
            </a:pPr>
            <a:endParaRPr lang="en-US" sz="1600" dirty="0">
              <a:solidFill>
                <a:srgbClr val="000000"/>
              </a:solidFill>
              <a:ea typeface="Quicksand"/>
              <a:cs typeface="Quicksand"/>
              <a:sym typeface="Quicksand"/>
            </a:endParaRPr>
          </a:p>
          <a:p>
            <a:pPr marL="461963" lvl="1" indent="-234950">
              <a:buClr>
                <a:srgbClr val="000000"/>
              </a:buClr>
              <a:buSzPts val="1600"/>
              <a:buFont typeface="Arial" panose="020B0604020202020204" pitchFamily="34" charset="0"/>
              <a:buChar char="•"/>
            </a:pPr>
            <a:endParaRPr sz="1600" dirty="0"/>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rgbClr val="000000"/>
              </a:solidFill>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ea typeface="Quicksand"/>
              <a:cs typeface="Quicksand"/>
              <a:sym typeface="Quicksand"/>
            </a:endParaRPr>
          </a:p>
        </p:txBody>
      </p:sp>
      <p:sp>
        <p:nvSpPr>
          <p:cNvPr id="388" name="Shape 388"/>
          <p:cNvSpPr txBox="1"/>
          <p:nvPr/>
        </p:nvSpPr>
        <p:spPr>
          <a:xfrm>
            <a:off x="5060195" y="1518329"/>
            <a:ext cx="3479373" cy="19083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Quicksand"/>
              <a:buNone/>
            </a:pPr>
            <a:r>
              <a:rPr lang="en-US" sz="1600" b="1" i="0" u="none" strike="noStrike" cap="none" dirty="0">
                <a:solidFill>
                  <a:srgbClr val="000000"/>
                </a:solidFill>
                <a:ea typeface="Quicksand"/>
                <a:cs typeface="Quicksand"/>
                <a:sym typeface="Quicksand"/>
              </a:rPr>
              <a:t>Achievement &amp; Self-Adjustment:</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Learn and adapt quickly</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Perform under pressure</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Meet high expectations</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Work independently</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Take initiative</a:t>
            </a:r>
          </a:p>
        </p:txBody>
      </p:sp>
      <p:sp>
        <p:nvSpPr>
          <p:cNvPr id="2" name="Title 1">
            <a:extLst>
              <a:ext uri="{FF2B5EF4-FFF2-40B4-BE49-F238E27FC236}">
                <a16:creationId xmlns:a16="http://schemas.microsoft.com/office/drawing/2014/main" id="{40BA6282-0266-457A-8B4B-2E32D01BF93D}"/>
              </a:ext>
            </a:extLst>
          </p:cNvPr>
          <p:cNvSpPr>
            <a:spLocks noGrp="1"/>
          </p:cNvSpPr>
          <p:nvPr>
            <p:ph type="title"/>
          </p:nvPr>
        </p:nvSpPr>
        <p:spPr>
          <a:xfrm>
            <a:off x="379710" y="685800"/>
            <a:ext cx="8159858" cy="457200"/>
          </a:xfrm>
        </p:spPr>
        <p:txBody>
          <a:bodyPr>
            <a:normAutofit/>
          </a:bodyPr>
          <a:lstStyle/>
          <a:p>
            <a:r>
              <a:rPr lang="en-US" dirty="0"/>
              <a:t>Assess your skills in these domains</a:t>
            </a:r>
          </a:p>
        </p:txBody>
      </p:sp>
      <p:sp>
        <p:nvSpPr>
          <p:cNvPr id="3" name="TextBox 2"/>
          <p:cNvSpPr txBox="1"/>
          <p:nvPr/>
        </p:nvSpPr>
        <p:spPr>
          <a:xfrm>
            <a:off x="5216507" y="3851660"/>
            <a:ext cx="3665929" cy="1323439"/>
          </a:xfrm>
          <a:prstGeom prst="rect">
            <a:avLst/>
          </a:prstGeom>
          <a:noFill/>
        </p:spPr>
        <p:txBody>
          <a:bodyPr wrap="square" rtlCol="0">
            <a:spAutoFit/>
          </a:bodyPr>
          <a:lstStyle/>
          <a:p>
            <a:r>
              <a:rPr lang="en-US" sz="2000" b="1" u="sng" dirty="0">
                <a:solidFill>
                  <a:srgbClr val="782327"/>
                </a:solidFill>
              </a:rPr>
              <a:t>Which of these skills do you still need to develop to reach your future career goals?</a:t>
            </a:r>
          </a:p>
        </p:txBody>
      </p:sp>
    </p:spTree>
    <p:extLst>
      <p:ext uri="{BB962C8B-B14F-4D97-AF65-F5344CB8AC3E}">
        <p14:creationId xmlns:p14="http://schemas.microsoft.com/office/powerpoint/2010/main" val="127462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F5CF1B-54E9-9343-BF72-E75E36C8EB41}"/>
              </a:ext>
            </a:extLst>
          </p:cNvPr>
          <p:cNvSpPr>
            <a:spLocks noGrp="1"/>
          </p:cNvSpPr>
          <p:nvPr>
            <p:ph idx="1"/>
          </p:nvPr>
        </p:nvSpPr>
        <p:spPr>
          <a:xfrm>
            <a:off x="457200" y="1680275"/>
            <a:ext cx="8221851" cy="4937502"/>
          </a:xfrm>
        </p:spPr>
        <p:txBody>
          <a:bodyPr/>
          <a:lstStyle/>
          <a:p>
            <a:pPr marL="0" indent="0">
              <a:buSzTx/>
              <a:buNone/>
              <a:defRPr>
                <a:effectLst/>
              </a:defRPr>
            </a:pPr>
            <a:r>
              <a:rPr lang="en-US" dirty="0"/>
              <a:t>Skills needed for the larger job market</a:t>
            </a:r>
          </a:p>
          <a:p>
            <a:pPr marL="0" indent="0">
              <a:buSzTx/>
              <a:buNone/>
              <a:defRPr sz="1000">
                <a:effectLst/>
              </a:defRPr>
            </a:pPr>
            <a:endParaRPr lang="en-US" dirty="0"/>
          </a:p>
          <a:p>
            <a:pPr>
              <a:defRPr>
                <a:effectLst/>
              </a:defRPr>
            </a:pPr>
            <a:r>
              <a:rPr lang="en-US" dirty="0"/>
              <a:t>Writing and communication skills</a:t>
            </a:r>
          </a:p>
          <a:p>
            <a:pPr>
              <a:defRPr>
                <a:effectLst/>
              </a:defRPr>
            </a:pPr>
            <a:r>
              <a:rPr lang="en-US" dirty="0"/>
              <a:t>Time and project management skills</a:t>
            </a:r>
          </a:p>
          <a:p>
            <a:pPr>
              <a:defRPr>
                <a:effectLst/>
              </a:defRPr>
            </a:pPr>
            <a:r>
              <a:rPr lang="en-US" dirty="0"/>
              <a:t>People management and team-work experience</a:t>
            </a:r>
          </a:p>
          <a:p>
            <a:pPr>
              <a:defRPr>
                <a:effectLst/>
              </a:defRPr>
            </a:pPr>
            <a:endParaRPr lang="en-US" dirty="0"/>
          </a:p>
          <a:p>
            <a:pPr>
              <a:defRPr>
                <a:effectLst/>
              </a:defRPr>
            </a:pPr>
            <a:endParaRPr lang="en-US" dirty="0"/>
          </a:p>
          <a:p>
            <a:pPr marL="0" indent="0">
              <a:buNone/>
              <a:defRPr>
                <a:effectLst/>
              </a:defRPr>
            </a:pPr>
            <a:r>
              <a:rPr lang="en-US" dirty="0"/>
              <a:t>You have already gained these skills by:</a:t>
            </a:r>
          </a:p>
          <a:p>
            <a:pPr>
              <a:defRPr>
                <a:effectLst/>
              </a:defRPr>
            </a:pPr>
            <a:r>
              <a:rPr lang="en-US" dirty="0"/>
              <a:t>Organizing your experiments </a:t>
            </a:r>
          </a:p>
          <a:p>
            <a:pPr>
              <a:defRPr>
                <a:effectLst/>
              </a:defRPr>
            </a:pPr>
            <a:r>
              <a:rPr lang="en-US" dirty="0"/>
              <a:t>Writing grants and papers</a:t>
            </a:r>
          </a:p>
          <a:p>
            <a:pPr>
              <a:defRPr>
                <a:effectLst/>
              </a:defRPr>
            </a:pPr>
            <a:r>
              <a:rPr lang="en-US" dirty="0"/>
              <a:t>Working with others in your lab and other labs</a:t>
            </a:r>
          </a:p>
        </p:txBody>
      </p:sp>
      <p:sp>
        <p:nvSpPr>
          <p:cNvPr id="4" name="Title 1">
            <a:extLst>
              <a:ext uri="{FF2B5EF4-FFF2-40B4-BE49-F238E27FC236}">
                <a16:creationId xmlns:a16="http://schemas.microsoft.com/office/drawing/2014/main" id="{0D6922C8-61A8-E340-80FF-DAFCEC0F9163}"/>
              </a:ext>
            </a:extLst>
          </p:cNvPr>
          <p:cNvSpPr>
            <a:spLocks noGrp="1"/>
          </p:cNvSpPr>
          <p:nvPr>
            <p:ph type="title"/>
          </p:nvPr>
        </p:nvSpPr>
        <p:spPr>
          <a:xfrm>
            <a:off x="457200" y="685800"/>
            <a:ext cx="8361336" cy="457200"/>
          </a:xfrm>
        </p:spPr>
        <p:txBody>
          <a:bodyPr>
            <a:normAutofit/>
          </a:bodyPr>
          <a:lstStyle/>
          <a:p>
            <a:r>
              <a:rPr lang="en-US" dirty="0"/>
              <a:t>Transferable skills to many careers</a:t>
            </a:r>
          </a:p>
        </p:txBody>
      </p:sp>
    </p:spTree>
    <p:extLst>
      <p:ext uri="{BB962C8B-B14F-4D97-AF65-F5344CB8AC3E}">
        <p14:creationId xmlns:p14="http://schemas.microsoft.com/office/powerpoint/2010/main" val="3982155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E87D1-57F9-4454-B896-7789481B64A7}"/>
              </a:ext>
            </a:extLst>
          </p:cNvPr>
          <p:cNvSpPr>
            <a:spLocks noGrp="1"/>
          </p:cNvSpPr>
          <p:nvPr>
            <p:ph type="title"/>
          </p:nvPr>
        </p:nvSpPr>
        <p:spPr>
          <a:xfrm>
            <a:off x="457198" y="737521"/>
            <a:ext cx="8128661" cy="457200"/>
          </a:xfrm>
        </p:spPr>
        <p:txBody>
          <a:bodyPr>
            <a:normAutofit/>
          </a:bodyPr>
          <a:lstStyle/>
          <a:p>
            <a:r>
              <a:rPr lang="en-US" dirty="0"/>
              <a:t>Opportunities for skill building during PhD</a:t>
            </a:r>
          </a:p>
        </p:txBody>
      </p:sp>
      <p:sp>
        <p:nvSpPr>
          <p:cNvPr id="3" name="Content Placeholder 2">
            <a:extLst>
              <a:ext uri="{FF2B5EF4-FFF2-40B4-BE49-F238E27FC236}">
                <a16:creationId xmlns:a16="http://schemas.microsoft.com/office/drawing/2014/main" id="{A388D8C7-0976-47DB-B982-F22F6B2DF8DA}"/>
              </a:ext>
            </a:extLst>
          </p:cNvPr>
          <p:cNvSpPr>
            <a:spLocks noGrp="1"/>
          </p:cNvSpPr>
          <p:nvPr>
            <p:ph idx="1"/>
          </p:nvPr>
        </p:nvSpPr>
        <p:spPr>
          <a:xfrm>
            <a:off x="457198" y="1623165"/>
            <a:ext cx="7471777" cy="4268714"/>
          </a:xfrm>
        </p:spPr>
        <p:txBody>
          <a:bodyPr>
            <a:normAutofit lnSpcReduction="10000"/>
          </a:bodyPr>
          <a:lstStyle/>
          <a:p>
            <a:r>
              <a:rPr lang="en-US" dirty="0"/>
              <a:t>Attend career development workshops</a:t>
            </a:r>
          </a:p>
          <a:p>
            <a:endParaRPr lang="en-US" dirty="0"/>
          </a:p>
          <a:p>
            <a:r>
              <a:rPr lang="en-US" dirty="0"/>
              <a:t>Join and engage in professional societies</a:t>
            </a:r>
          </a:p>
          <a:p>
            <a:endParaRPr lang="en-US" dirty="0"/>
          </a:p>
          <a:p>
            <a:r>
              <a:rPr lang="en-US" dirty="0"/>
              <a:t>Build and nurture relationships with multiple mentors and sponsors</a:t>
            </a:r>
          </a:p>
          <a:p>
            <a:pPr lvl="1"/>
            <a:r>
              <a:rPr lang="en-US" u="sng" dirty="0"/>
              <a:t>Mentors</a:t>
            </a:r>
            <a:r>
              <a:rPr lang="en-US" dirty="0"/>
              <a:t> offer advice and guidance</a:t>
            </a:r>
          </a:p>
          <a:p>
            <a:pPr lvl="1"/>
            <a:r>
              <a:rPr lang="en-US" u="sng" dirty="0"/>
              <a:t>Sponsors</a:t>
            </a:r>
            <a:r>
              <a:rPr lang="en-US" dirty="0"/>
              <a:t> influence and elevate your career</a:t>
            </a:r>
          </a:p>
          <a:p>
            <a:pPr lvl="1"/>
            <a:r>
              <a:rPr lang="en-US" u="sng" dirty="0"/>
              <a:t>Advocates</a:t>
            </a:r>
            <a:r>
              <a:rPr lang="en-US" dirty="0"/>
              <a:t> champion and represent you to others</a:t>
            </a:r>
          </a:p>
          <a:p>
            <a:pPr lvl="1"/>
            <a:endParaRPr lang="en-US" dirty="0"/>
          </a:p>
          <a:p>
            <a:r>
              <a:rPr lang="en-US" dirty="0"/>
              <a:t>Participate in service and leadership activities</a:t>
            </a:r>
          </a:p>
          <a:p>
            <a:pPr lvl="1"/>
            <a:r>
              <a:rPr lang="en-US" dirty="0"/>
              <a:t>Choose opportunities that meet a specific interest or offers a tangible reward</a:t>
            </a:r>
          </a:p>
          <a:p>
            <a:endParaRPr lang="en-US" dirty="0"/>
          </a:p>
          <a:p>
            <a:pPr marL="0" indent="0">
              <a:buNone/>
            </a:pPr>
            <a:r>
              <a:rPr lang="en-US" dirty="0"/>
              <a:t>… And NETWORK everywhere you go!</a:t>
            </a:r>
          </a:p>
        </p:txBody>
      </p:sp>
    </p:spTree>
    <p:extLst>
      <p:ext uri="{BB962C8B-B14F-4D97-AF65-F5344CB8AC3E}">
        <p14:creationId xmlns:p14="http://schemas.microsoft.com/office/powerpoint/2010/main" val="225244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E87D1-57F9-4454-B896-7789481B64A7}"/>
              </a:ext>
            </a:extLst>
          </p:cNvPr>
          <p:cNvSpPr>
            <a:spLocks noGrp="1"/>
          </p:cNvSpPr>
          <p:nvPr>
            <p:ph type="title"/>
          </p:nvPr>
        </p:nvSpPr>
        <p:spPr>
          <a:xfrm>
            <a:off x="457199" y="578916"/>
            <a:ext cx="6718664" cy="457200"/>
          </a:xfrm>
        </p:spPr>
        <p:txBody>
          <a:bodyPr>
            <a:normAutofit/>
          </a:bodyPr>
          <a:lstStyle/>
          <a:p>
            <a:r>
              <a:rPr lang="en-US" dirty="0"/>
              <a:t>Build a mentoring team</a:t>
            </a:r>
          </a:p>
        </p:txBody>
      </p:sp>
      <p:sp>
        <p:nvSpPr>
          <p:cNvPr id="4" name="Content Placeholder 2"/>
          <p:cNvSpPr txBox="1">
            <a:spLocks/>
          </p:cNvSpPr>
          <p:nvPr/>
        </p:nvSpPr>
        <p:spPr>
          <a:xfrm>
            <a:off x="362196" y="1530453"/>
            <a:ext cx="8372104" cy="4928403"/>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Committees with multiple mentors have become the norm for PhD training</a:t>
            </a:r>
          </a:p>
          <a:p>
            <a:r>
              <a:rPr lang="en-US" dirty="0"/>
              <a:t>Each mentor may have a specific role inside and outside academia depending on what you need</a:t>
            </a:r>
          </a:p>
          <a:p>
            <a:pPr lvl="1"/>
            <a:r>
              <a:rPr lang="en-US" dirty="0"/>
              <a:t>Scientific expertise, industry experience, teaching, balancing work with a family, applying for jobs</a:t>
            </a:r>
          </a:p>
          <a:p>
            <a:endParaRPr lang="en-US" dirty="0"/>
          </a:p>
          <a:p>
            <a:r>
              <a:rPr lang="en-US" dirty="0"/>
              <a:t>Prepare before the meeting with ideas and topics to discuss</a:t>
            </a:r>
          </a:p>
          <a:p>
            <a:endParaRPr lang="en-US" dirty="0"/>
          </a:p>
          <a:p>
            <a:r>
              <a:rPr lang="en-US" dirty="0"/>
              <a:t>Many mentoring relationships develop out of informal interactions</a:t>
            </a:r>
          </a:p>
          <a:p>
            <a:pPr lvl="1"/>
            <a:r>
              <a:rPr lang="en-US" dirty="0"/>
              <a:t>A discussion over lunch at a conference can be a mentoring moment</a:t>
            </a:r>
          </a:p>
          <a:p>
            <a:pPr lvl="1"/>
            <a:r>
              <a:rPr lang="en-US" dirty="0"/>
              <a:t>A peer or friend can be a mentor or connect you to mentors</a:t>
            </a:r>
          </a:p>
          <a:p>
            <a:pPr lvl="1"/>
            <a:r>
              <a:rPr lang="en-US" dirty="0"/>
              <a:t>A mentoring relationship is built over time</a:t>
            </a:r>
          </a:p>
          <a:p>
            <a:pPr lvl="1"/>
            <a:endParaRPr lang="en-US" dirty="0"/>
          </a:p>
          <a:p>
            <a:r>
              <a:rPr lang="en-US" dirty="0"/>
              <a:t>Don’t be afraid to reach out. People (generally) love to talk about their research/jobs.</a:t>
            </a:r>
          </a:p>
        </p:txBody>
      </p:sp>
    </p:spTree>
    <p:extLst>
      <p:ext uri="{BB962C8B-B14F-4D97-AF65-F5344CB8AC3E}">
        <p14:creationId xmlns:p14="http://schemas.microsoft.com/office/powerpoint/2010/main" val="145493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47AA-ADD0-4FD1-A455-97FBCFCC6634}"/>
              </a:ext>
            </a:extLst>
          </p:cNvPr>
          <p:cNvSpPr>
            <a:spLocks noGrp="1"/>
          </p:cNvSpPr>
          <p:nvPr>
            <p:ph type="title"/>
          </p:nvPr>
        </p:nvSpPr>
        <p:spPr>
          <a:xfrm>
            <a:off x="457198" y="685800"/>
            <a:ext cx="7989377" cy="457200"/>
          </a:xfrm>
        </p:spPr>
        <p:txBody>
          <a:bodyPr>
            <a:normAutofit/>
          </a:bodyPr>
          <a:lstStyle/>
          <a:p>
            <a:r>
              <a:rPr lang="en-US" dirty="0"/>
              <a:t>Networking for career transitions</a:t>
            </a:r>
          </a:p>
        </p:txBody>
      </p:sp>
      <p:sp>
        <p:nvSpPr>
          <p:cNvPr id="3" name="Content Placeholder 2">
            <a:extLst>
              <a:ext uri="{FF2B5EF4-FFF2-40B4-BE49-F238E27FC236}">
                <a16:creationId xmlns:a16="http://schemas.microsoft.com/office/drawing/2014/main" id="{C3D3FA89-87F0-4742-916B-03EF51DC39F5}"/>
              </a:ext>
            </a:extLst>
          </p:cNvPr>
          <p:cNvSpPr>
            <a:spLocks noGrp="1"/>
          </p:cNvSpPr>
          <p:nvPr>
            <p:ph idx="1"/>
          </p:nvPr>
        </p:nvSpPr>
        <p:spPr>
          <a:xfrm>
            <a:off x="457198" y="1618684"/>
            <a:ext cx="8097865" cy="4268714"/>
          </a:xfrm>
        </p:spPr>
        <p:txBody>
          <a:bodyPr>
            <a:normAutofit lnSpcReduction="10000"/>
          </a:bodyPr>
          <a:lstStyle/>
          <a:p>
            <a:r>
              <a:rPr lang="en-US" dirty="0"/>
              <a:t>Networking is an essential skill for professional development</a:t>
            </a:r>
          </a:p>
          <a:p>
            <a:pPr lvl="1"/>
            <a:r>
              <a:rPr lang="en-US" dirty="0"/>
              <a:t>Consists of developing and maintaining a group of supporters who can help you advance in your research and your career</a:t>
            </a:r>
          </a:p>
          <a:p>
            <a:pPr lvl="1"/>
            <a:endParaRPr lang="en-US" dirty="0"/>
          </a:p>
          <a:p>
            <a:r>
              <a:rPr lang="en-US" dirty="0"/>
              <a:t>Networking with your peers can be as important as networking with senior scientists</a:t>
            </a:r>
          </a:p>
          <a:p>
            <a:endParaRPr lang="en-US" dirty="0"/>
          </a:p>
          <a:p>
            <a:r>
              <a:rPr lang="en-US" dirty="0"/>
              <a:t>Allows others to learn about you and your research training and career goals</a:t>
            </a:r>
          </a:p>
          <a:p>
            <a:pPr lvl="1"/>
            <a:r>
              <a:rPr lang="en-US" dirty="0"/>
              <a:t>Share through direct conversation, research proposals, or your CV/résumé</a:t>
            </a:r>
          </a:p>
          <a:p>
            <a:pPr lvl="1"/>
            <a:endParaRPr lang="en-US" dirty="0"/>
          </a:p>
          <a:p>
            <a:r>
              <a:rPr lang="en-US" dirty="0"/>
              <a:t>Can lead to collaboration and new training opportunities</a:t>
            </a:r>
          </a:p>
          <a:p>
            <a:endParaRPr lang="en-US" dirty="0"/>
          </a:p>
          <a:p>
            <a:r>
              <a:rPr lang="en-US" dirty="0"/>
              <a:t>Gives you access to information about the career track and environment (“insider” information)</a:t>
            </a:r>
          </a:p>
          <a:p>
            <a:pPr lvl="1"/>
            <a:r>
              <a:rPr lang="en-US" dirty="0"/>
              <a:t>Learn specifics about various lab environments/cultures </a:t>
            </a:r>
          </a:p>
          <a:p>
            <a:endParaRPr lang="en-US" dirty="0"/>
          </a:p>
        </p:txBody>
      </p:sp>
    </p:spTree>
    <p:extLst>
      <p:ext uri="{BB962C8B-B14F-4D97-AF65-F5344CB8AC3E}">
        <p14:creationId xmlns:p14="http://schemas.microsoft.com/office/powerpoint/2010/main" val="333408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65A0-BB66-4D03-B0A0-76EA8CDC31EB}"/>
              </a:ext>
            </a:extLst>
          </p:cNvPr>
          <p:cNvSpPr>
            <a:spLocks noGrp="1"/>
          </p:cNvSpPr>
          <p:nvPr>
            <p:ph type="title"/>
          </p:nvPr>
        </p:nvSpPr>
        <p:spPr>
          <a:xfrm>
            <a:off x="457200" y="685800"/>
            <a:ext cx="5949656" cy="457200"/>
          </a:xfrm>
        </p:spPr>
        <p:txBody>
          <a:bodyPr>
            <a:normAutofit/>
          </a:bodyPr>
          <a:lstStyle/>
          <a:p>
            <a:r>
              <a:rPr lang="en-US" dirty="0"/>
              <a:t>Tips for networking effectively</a:t>
            </a:r>
          </a:p>
        </p:txBody>
      </p:sp>
      <p:sp>
        <p:nvSpPr>
          <p:cNvPr id="3" name="Content Placeholder 2">
            <a:extLst>
              <a:ext uri="{FF2B5EF4-FFF2-40B4-BE49-F238E27FC236}">
                <a16:creationId xmlns:a16="http://schemas.microsoft.com/office/drawing/2014/main" id="{8268BCA7-0359-44DF-B10D-1FD90494F4F2}"/>
              </a:ext>
            </a:extLst>
          </p:cNvPr>
          <p:cNvSpPr>
            <a:spLocks noGrp="1"/>
          </p:cNvSpPr>
          <p:nvPr>
            <p:ph idx="1"/>
          </p:nvPr>
        </p:nvSpPr>
        <p:spPr>
          <a:xfrm>
            <a:off x="457199" y="1478738"/>
            <a:ext cx="8194431" cy="4693462"/>
          </a:xfrm>
        </p:spPr>
        <p:txBody>
          <a:bodyPr>
            <a:normAutofit fontScale="92500"/>
          </a:bodyPr>
          <a:lstStyle/>
          <a:p>
            <a:r>
              <a:rPr lang="en-US" dirty="0"/>
              <a:t>Be yourself!</a:t>
            </a:r>
          </a:p>
          <a:p>
            <a:r>
              <a:rPr lang="en-US" dirty="0"/>
              <a:t>Start where you are comfortable through people you already know</a:t>
            </a:r>
          </a:p>
          <a:p>
            <a:endParaRPr lang="en-US" sz="1100" dirty="0"/>
          </a:p>
          <a:p>
            <a:r>
              <a:rPr lang="en-US" dirty="0"/>
              <a:t>Develop an “elevator pitch” to introduce your self: 2-3 non technical sentences about your interests, background and goals</a:t>
            </a:r>
          </a:p>
          <a:p>
            <a:endParaRPr lang="en-US" sz="1000" dirty="0"/>
          </a:p>
          <a:p>
            <a:r>
              <a:rPr lang="en-US" dirty="0"/>
              <a:t>Be strategic </a:t>
            </a:r>
          </a:p>
          <a:p>
            <a:pPr lvl="1"/>
            <a:r>
              <a:rPr lang="en-US" dirty="0"/>
              <a:t>Target individuals in labs/research areas to which you aspire </a:t>
            </a:r>
          </a:p>
          <a:p>
            <a:pPr lvl="1"/>
            <a:r>
              <a:rPr lang="en-US" dirty="0"/>
              <a:t>Use scientific conferences to meet with potential research advisors or collaborators</a:t>
            </a:r>
          </a:p>
          <a:p>
            <a:pPr lvl="1"/>
            <a:endParaRPr lang="en-US" sz="1000" dirty="0"/>
          </a:p>
          <a:p>
            <a:r>
              <a:rPr lang="en-US" dirty="0"/>
              <a:t>Be honest and direct</a:t>
            </a:r>
          </a:p>
          <a:p>
            <a:pPr lvl="1"/>
            <a:r>
              <a:rPr lang="en-US" dirty="0"/>
              <a:t>Communicate what you need and how others may help you</a:t>
            </a:r>
          </a:p>
          <a:p>
            <a:pPr lvl="1"/>
            <a:endParaRPr lang="en-US" sz="1000" dirty="0"/>
          </a:p>
          <a:p>
            <a:r>
              <a:rPr lang="en-US" dirty="0"/>
              <a:t>Follow up and stay connected</a:t>
            </a:r>
          </a:p>
          <a:p>
            <a:pPr lvl="1"/>
            <a:r>
              <a:rPr lang="en-US" dirty="0"/>
              <a:t>Check in, share updates, ask for help/guidance</a:t>
            </a:r>
          </a:p>
          <a:p>
            <a:pPr lvl="1"/>
            <a:endParaRPr lang="en-US" sz="1100" dirty="0"/>
          </a:p>
          <a:p>
            <a:r>
              <a:rPr lang="en-US" dirty="0"/>
              <a:t>Be a resource and help others achieve their goals</a:t>
            </a:r>
          </a:p>
          <a:p>
            <a:pPr lvl="1"/>
            <a:r>
              <a:rPr lang="en-US" dirty="0"/>
              <a:t>Make introductions, offer help, be a peer-mentor</a:t>
            </a:r>
          </a:p>
        </p:txBody>
      </p:sp>
    </p:spTree>
    <p:extLst>
      <p:ext uri="{BB962C8B-B14F-4D97-AF65-F5344CB8AC3E}">
        <p14:creationId xmlns:p14="http://schemas.microsoft.com/office/powerpoint/2010/main" val="1562334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001000" cy="457200"/>
          </a:xfrm>
        </p:spPr>
        <p:txBody>
          <a:bodyPr>
            <a:normAutofit fontScale="90000"/>
          </a:bodyPr>
          <a:lstStyle/>
          <a:p>
            <a:r>
              <a:rPr lang="en-US" dirty="0"/>
              <a:t>3. </a:t>
            </a:r>
            <a:r>
              <a:rPr lang="en-US" sz="3300" dirty="0"/>
              <a:t>Career advancement via postdoc</a:t>
            </a:r>
            <a:r>
              <a:rPr lang="en-US" sz="3300" dirty="0">
                <a:cs typeface="Arial"/>
              </a:rPr>
              <a:t> training</a:t>
            </a:r>
          </a:p>
        </p:txBody>
      </p:sp>
      <p:sp>
        <p:nvSpPr>
          <p:cNvPr id="6" name="Content Placeholder 5"/>
          <p:cNvSpPr>
            <a:spLocks noGrp="1"/>
          </p:cNvSpPr>
          <p:nvPr>
            <p:ph idx="1"/>
          </p:nvPr>
        </p:nvSpPr>
        <p:spPr>
          <a:xfrm>
            <a:off x="457200" y="1680818"/>
            <a:ext cx="8175356" cy="4348021"/>
          </a:xfrm>
        </p:spPr>
        <p:txBody>
          <a:bodyPr vert="horz" lIns="0" tIns="0" rIns="0" bIns="0" rtlCol="0" anchor="t">
            <a:normAutofit/>
          </a:bodyPr>
          <a:lstStyle/>
          <a:p>
            <a:r>
              <a:rPr lang="en-US" dirty="0"/>
              <a:t>The main goal of the postdoctoral training is to acquire additional transferable skills towards your next career goal</a:t>
            </a:r>
          </a:p>
          <a:p>
            <a:pPr lvl="1"/>
            <a:r>
              <a:rPr lang="en-US" dirty="0"/>
              <a:t>Technical skills</a:t>
            </a:r>
          </a:p>
          <a:p>
            <a:pPr lvl="1"/>
            <a:r>
              <a:rPr lang="en-US" dirty="0"/>
              <a:t>Further conceptual knowledge </a:t>
            </a:r>
          </a:p>
          <a:p>
            <a:pPr lvl="1"/>
            <a:r>
              <a:rPr lang="en-US" dirty="0"/>
              <a:t>Communication skills (publications, presentations)</a:t>
            </a:r>
          </a:p>
          <a:p>
            <a:pPr lvl="1"/>
            <a:r>
              <a:rPr lang="en-US" dirty="0"/>
              <a:t>Leadership/management skills</a:t>
            </a:r>
          </a:p>
          <a:p>
            <a:pPr lvl="1"/>
            <a:r>
              <a:rPr lang="en-US" dirty="0"/>
              <a:t>Expanding your professional network</a:t>
            </a:r>
          </a:p>
          <a:p>
            <a:pPr lvl="1"/>
            <a:endParaRPr lang="en-US" dirty="0"/>
          </a:p>
          <a:p>
            <a:pPr marL="285750" indent="-285750"/>
            <a:r>
              <a:rPr lang="en-US" dirty="0"/>
              <a:t>A postdoctoral research experience should prepare you for the transition of trainee to independent researcher and allow you to develop an independent area of research/expertise</a:t>
            </a:r>
            <a:endParaRPr lang="en-US" dirty="0">
              <a:cs typeface="Arial"/>
            </a:endParaRPr>
          </a:p>
          <a:p>
            <a:pPr marL="285750" indent="-285750"/>
            <a:endParaRPr lang="en-US" dirty="0"/>
          </a:p>
          <a:p>
            <a:pPr marL="285750" indent="-285750"/>
            <a:r>
              <a:rPr lang="en-US" dirty="0"/>
              <a:t>Postdoctoral training is </a:t>
            </a:r>
            <a:r>
              <a:rPr lang="en-US" i="1" dirty="0"/>
              <a:t>required </a:t>
            </a:r>
            <a:r>
              <a:rPr lang="en-US" dirty="0"/>
              <a:t>for some careers (and career advancement) in academia, government and industry/pharma</a:t>
            </a:r>
            <a:endParaRPr lang="en-US" dirty="0">
              <a:cs typeface="Arial"/>
            </a:endParaRPr>
          </a:p>
        </p:txBody>
      </p:sp>
    </p:spTree>
    <p:extLst>
      <p:ext uri="{BB962C8B-B14F-4D97-AF65-F5344CB8AC3E}">
        <p14:creationId xmlns:p14="http://schemas.microsoft.com/office/powerpoint/2010/main" val="2934431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01298"/>
            <a:ext cx="8190855" cy="457200"/>
          </a:xfrm>
        </p:spPr>
        <p:txBody>
          <a:bodyPr>
            <a:normAutofit/>
          </a:bodyPr>
          <a:lstStyle/>
          <a:p>
            <a:r>
              <a:rPr lang="en-US" dirty="0"/>
              <a:t>Resources for finding a postdoc</a:t>
            </a:r>
            <a:r>
              <a:rPr lang="en-US" dirty="0">
                <a:cs typeface="Arial"/>
              </a:rPr>
              <a:t> position</a:t>
            </a:r>
            <a:endParaRPr lang="en-US" dirty="0"/>
          </a:p>
        </p:txBody>
      </p:sp>
      <p:sp>
        <p:nvSpPr>
          <p:cNvPr id="3" name="Content Placeholder 2"/>
          <p:cNvSpPr>
            <a:spLocks noGrp="1"/>
          </p:cNvSpPr>
          <p:nvPr>
            <p:ph idx="1"/>
          </p:nvPr>
        </p:nvSpPr>
        <p:spPr>
          <a:xfrm>
            <a:off x="457199" y="1521866"/>
            <a:ext cx="6827003" cy="4268714"/>
          </a:xfrm>
        </p:spPr>
        <p:txBody>
          <a:bodyPr/>
          <a:lstStyle/>
          <a:p>
            <a:r>
              <a:rPr lang="en-US" dirty="0"/>
              <a:t>Direct contact with researchers online via email or on social media on Twitter, ResearchGate, and LinkedIn </a:t>
            </a:r>
          </a:p>
          <a:p>
            <a:endParaRPr lang="en-US" dirty="0"/>
          </a:p>
          <a:p>
            <a:r>
              <a:rPr lang="en-US" dirty="0"/>
              <a:t>Job Advertisements:</a:t>
            </a:r>
          </a:p>
          <a:p>
            <a:pPr lvl="1"/>
            <a:r>
              <a:rPr lang="en-US" dirty="0"/>
              <a:t>Society for Neuroscience </a:t>
            </a:r>
            <a:r>
              <a:rPr lang="en-US" sz="1200" dirty="0"/>
              <a:t>(</a:t>
            </a:r>
            <a:r>
              <a:rPr lang="en-US" sz="1200" dirty="0">
                <a:hlinkClick r:id="rId3"/>
              </a:rPr>
              <a:t>https://neurojobs.sfn.org/jobs</a:t>
            </a:r>
            <a:r>
              <a:rPr lang="en-US" sz="1200" dirty="0"/>
              <a:t>)</a:t>
            </a:r>
            <a:endParaRPr lang="en-US" dirty="0"/>
          </a:p>
          <a:p>
            <a:pPr lvl="1"/>
            <a:r>
              <a:rPr lang="en-US" dirty="0"/>
              <a:t>FENS jobs and other societies </a:t>
            </a:r>
          </a:p>
          <a:p>
            <a:pPr lvl="1"/>
            <a:r>
              <a:rPr lang="en-US" dirty="0"/>
              <a:t>Journal websites: Science Careers, Nature Jobs</a:t>
            </a:r>
          </a:p>
          <a:p>
            <a:pPr lvl="1"/>
            <a:r>
              <a:rPr lang="en-US" dirty="0"/>
              <a:t>National Postdoc Association </a:t>
            </a:r>
            <a:r>
              <a:rPr lang="en-US" sz="1200" dirty="0"/>
              <a:t>(</a:t>
            </a:r>
            <a:r>
              <a:rPr lang="en-US" sz="1200" dirty="0">
                <a:hlinkClick r:id="rId4"/>
              </a:rPr>
              <a:t>http://careers.nationalpostdoc.org)</a:t>
            </a:r>
            <a:endParaRPr lang="en-US" sz="1200" dirty="0"/>
          </a:p>
          <a:p>
            <a:pPr lvl="1"/>
            <a:r>
              <a:rPr lang="en-US" dirty="0"/>
              <a:t>University websites</a:t>
            </a:r>
          </a:p>
          <a:p>
            <a:pPr lvl="1"/>
            <a:r>
              <a:rPr lang="en-US" dirty="0"/>
              <a:t>Research Professional</a:t>
            </a:r>
          </a:p>
          <a:p>
            <a:pPr lvl="1"/>
            <a:r>
              <a:rPr lang="en-US" dirty="0"/>
              <a:t>Euro </a:t>
            </a:r>
            <a:r>
              <a:rPr lang="en-US" dirty="0" err="1"/>
              <a:t>ScienceJobs</a:t>
            </a:r>
            <a:endParaRPr lang="en-US" dirty="0"/>
          </a:p>
          <a:p>
            <a:pPr lvl="1"/>
            <a:endParaRPr lang="en-US" dirty="0"/>
          </a:p>
          <a:p>
            <a:endParaRPr lang="en-US" dirty="0"/>
          </a:p>
        </p:txBody>
      </p:sp>
    </p:spTree>
    <p:extLst>
      <p:ext uri="{BB962C8B-B14F-4D97-AF65-F5344CB8AC3E}">
        <p14:creationId xmlns:p14="http://schemas.microsoft.com/office/powerpoint/2010/main" val="383492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10EA-E948-45F8-89DC-80A1F141FE2E}"/>
              </a:ext>
            </a:extLst>
          </p:cNvPr>
          <p:cNvSpPr>
            <a:spLocks noGrp="1"/>
          </p:cNvSpPr>
          <p:nvPr>
            <p:ph type="title"/>
          </p:nvPr>
        </p:nvSpPr>
        <p:spPr>
          <a:xfrm>
            <a:off x="457200" y="685800"/>
            <a:ext cx="8686800" cy="457200"/>
          </a:xfrm>
        </p:spPr>
        <p:txBody>
          <a:bodyPr>
            <a:normAutofit/>
          </a:bodyPr>
          <a:lstStyle/>
          <a:p>
            <a:r>
              <a:rPr lang="en-US" dirty="0"/>
              <a:t>Applying for a postdoc position</a:t>
            </a:r>
          </a:p>
        </p:txBody>
      </p:sp>
      <p:sp>
        <p:nvSpPr>
          <p:cNvPr id="3" name="Content Placeholder 2">
            <a:extLst>
              <a:ext uri="{FF2B5EF4-FFF2-40B4-BE49-F238E27FC236}">
                <a16:creationId xmlns:a16="http://schemas.microsoft.com/office/drawing/2014/main" id="{B423DAEA-0D5E-4FB6-8CBA-2D2486D860C4}"/>
              </a:ext>
            </a:extLst>
          </p:cNvPr>
          <p:cNvSpPr>
            <a:spLocks noGrp="1"/>
          </p:cNvSpPr>
          <p:nvPr>
            <p:ph idx="1"/>
          </p:nvPr>
        </p:nvSpPr>
        <p:spPr>
          <a:xfrm>
            <a:off x="457199" y="1447799"/>
            <a:ext cx="7736775" cy="4664653"/>
          </a:xfrm>
        </p:spPr>
        <p:txBody>
          <a:bodyPr vert="horz" lIns="0" tIns="0" rIns="0" bIns="0" rtlCol="0" anchor="t">
            <a:normAutofit lnSpcReduction="10000"/>
          </a:bodyPr>
          <a:lstStyle/>
          <a:p>
            <a:r>
              <a:rPr lang="en-US" dirty="0"/>
              <a:t>Plan and prepare for your postdoc search one year before you plan to defend</a:t>
            </a:r>
          </a:p>
          <a:p>
            <a:endParaRPr lang="en-US" dirty="0"/>
          </a:p>
          <a:p>
            <a:r>
              <a:rPr lang="en-US" dirty="0"/>
              <a:t>Make contact with PI(s) you want to work with and/or their lab members before you apply</a:t>
            </a:r>
            <a:endParaRPr lang="en-US" dirty="0">
              <a:cs typeface="Arial"/>
            </a:endParaRPr>
          </a:p>
          <a:p>
            <a:pPr lvl="1"/>
            <a:r>
              <a:rPr lang="en-US" dirty="0"/>
              <a:t>Meet with the PI if they are invited for a seminar or invite them through the seminar committee</a:t>
            </a:r>
          </a:p>
          <a:p>
            <a:pPr lvl="1"/>
            <a:r>
              <a:rPr lang="en-US" dirty="0"/>
              <a:t>Schedule a meeting with the PI at a conference</a:t>
            </a:r>
          </a:p>
          <a:p>
            <a:pPr lvl="1"/>
            <a:r>
              <a:rPr lang="en-US" dirty="0"/>
              <a:t>Get to know the PI’s lab members and alumni at conferences</a:t>
            </a:r>
            <a:endParaRPr lang="en-US" dirty="0">
              <a:cs typeface="Arial"/>
            </a:endParaRPr>
          </a:p>
          <a:p>
            <a:pPr lvl="1"/>
            <a:r>
              <a:rPr lang="en-US" dirty="0"/>
              <a:t>Obtain information about success of potential postdoc PI's trainees</a:t>
            </a:r>
            <a:endParaRPr lang="en-US" dirty="0">
              <a:cs typeface="Arial"/>
            </a:endParaRPr>
          </a:p>
          <a:p>
            <a:endParaRPr lang="en-US" dirty="0"/>
          </a:p>
          <a:p>
            <a:r>
              <a:rPr lang="en-US" dirty="0"/>
              <a:t>Be prepared and follow-up</a:t>
            </a:r>
            <a:r>
              <a:rPr lang="en-US" dirty="0">
                <a:cs typeface="Arial"/>
              </a:rPr>
              <a:t> with PI</a:t>
            </a:r>
          </a:p>
          <a:p>
            <a:pPr lvl="1"/>
            <a:r>
              <a:rPr lang="en-US" dirty="0"/>
              <a:t>Have a 2-3 minute elevator pitch ready and your business card</a:t>
            </a:r>
          </a:p>
          <a:p>
            <a:pPr lvl="1"/>
            <a:r>
              <a:rPr lang="en-US" dirty="0"/>
              <a:t>Keep potential PI advisor updated on your progress (manuscripts, pre-prints, defense date)</a:t>
            </a:r>
            <a:endParaRPr lang="en-US" dirty="0">
              <a:cs typeface="Arial"/>
            </a:endParaRPr>
          </a:p>
          <a:p>
            <a:endParaRPr lang="en-US" sz="1000" dirty="0"/>
          </a:p>
          <a:p>
            <a:r>
              <a:rPr lang="en-US" dirty="0"/>
              <a:t>Identify fellowships that are suitable and beneficial for you to apply for</a:t>
            </a:r>
            <a:endParaRPr lang="en-US" dirty="0">
              <a:cs typeface="Arial"/>
            </a:endParaRPr>
          </a:p>
        </p:txBody>
      </p:sp>
    </p:spTree>
    <p:extLst>
      <p:ext uri="{BB962C8B-B14F-4D97-AF65-F5344CB8AC3E}">
        <p14:creationId xmlns:p14="http://schemas.microsoft.com/office/powerpoint/2010/main" val="129727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388D5F-05E9-41C9-929E-63D11B8E9C20}"/>
              </a:ext>
            </a:extLst>
          </p:cNvPr>
          <p:cNvSpPr>
            <a:spLocks noGrp="1"/>
          </p:cNvSpPr>
          <p:nvPr>
            <p:ph type="title"/>
          </p:nvPr>
        </p:nvSpPr>
        <p:spPr>
          <a:xfrm>
            <a:off x="457200" y="685800"/>
            <a:ext cx="6477000" cy="457200"/>
          </a:xfrm>
        </p:spPr>
        <p:txBody>
          <a:bodyPr>
            <a:normAutofit/>
          </a:bodyPr>
          <a:lstStyle/>
          <a:p>
            <a:r>
              <a:rPr lang="en-US" dirty="0"/>
              <a:t>Outline</a:t>
            </a:r>
          </a:p>
        </p:txBody>
      </p:sp>
      <p:sp>
        <p:nvSpPr>
          <p:cNvPr id="11" name="TextBox 10">
            <a:extLst>
              <a:ext uri="{FF2B5EF4-FFF2-40B4-BE49-F238E27FC236}">
                <a16:creationId xmlns:a16="http://schemas.microsoft.com/office/drawing/2014/main" id="{3C3C519D-4B43-4C5B-8ADB-D9739EE3ADBA}"/>
              </a:ext>
            </a:extLst>
          </p:cNvPr>
          <p:cNvSpPr txBox="1"/>
          <p:nvPr/>
        </p:nvSpPr>
        <p:spPr>
          <a:xfrm>
            <a:off x="457200" y="1443409"/>
            <a:ext cx="7772400" cy="4339874"/>
          </a:xfrm>
          <a:prstGeom prst="rect">
            <a:avLst/>
          </a:prstGeom>
          <a:noFill/>
        </p:spPr>
        <p:txBody>
          <a:bodyPr wrap="square" rtlCol="0" anchor="t">
            <a:normAutofit/>
          </a:bodyPr>
          <a:lstStyle/>
          <a:p>
            <a:endParaRPr lang="en-US" sz="2000" dirty="0"/>
          </a:p>
          <a:p>
            <a:pPr marL="457200" indent="-457200">
              <a:buFont typeface="+mj-lt"/>
              <a:buAutoNum type="arabicParenR"/>
            </a:pPr>
            <a:r>
              <a:rPr lang="en-US" sz="2000" dirty="0"/>
              <a:t>Exploring career options and deciding what you want to pursue</a:t>
            </a:r>
            <a:endParaRPr lang="en-US" sz="2000" dirty="0">
              <a:cs typeface="Arial"/>
            </a:endParaRPr>
          </a:p>
          <a:p>
            <a:pPr marL="457200" indent="-457200">
              <a:buFont typeface="+mj-lt"/>
              <a:buAutoNum type="arabicParenR"/>
            </a:pPr>
            <a:endParaRPr lang="en-US" sz="2000" dirty="0"/>
          </a:p>
          <a:p>
            <a:pPr marL="457200" indent="-457200">
              <a:buFont typeface="+mj-lt"/>
              <a:buAutoNum type="arabicParenR"/>
            </a:pPr>
            <a:r>
              <a:rPr lang="en-US" sz="2000" dirty="0"/>
              <a:t>Building the skills and network needed for career advancement</a:t>
            </a:r>
            <a:endParaRPr lang="en-US" sz="2000" dirty="0">
              <a:cs typeface="Arial"/>
            </a:endParaRPr>
          </a:p>
          <a:p>
            <a:pPr marL="457200" indent="-457200">
              <a:buFont typeface="+mj-lt"/>
              <a:buAutoNum type="arabicParenR"/>
            </a:pPr>
            <a:endParaRPr lang="en-US" sz="2000" dirty="0"/>
          </a:p>
          <a:p>
            <a:pPr marL="457200" indent="-457200">
              <a:buFont typeface="+mj-lt"/>
              <a:buAutoNum type="arabicParenR"/>
            </a:pPr>
            <a:r>
              <a:rPr lang="en-US" sz="2000" dirty="0"/>
              <a:t>Identifying and securing the right postdoctoral position</a:t>
            </a:r>
            <a:endParaRPr lang="en-US" sz="2000" dirty="0">
              <a:cs typeface="Arial"/>
            </a:endParaRPr>
          </a:p>
          <a:p>
            <a:pPr marL="457200" indent="-457200">
              <a:buFont typeface="+mj-lt"/>
              <a:buAutoNum type="arabicParenR"/>
            </a:pPr>
            <a:endParaRPr lang="en-US" sz="2000" dirty="0"/>
          </a:p>
          <a:p>
            <a:pPr marL="457200" indent="-457200">
              <a:buFont typeface="+mj-lt"/>
              <a:buAutoNum type="arabicParenR"/>
            </a:pPr>
            <a:r>
              <a:rPr lang="en-US" sz="2000" dirty="0"/>
              <a:t>Planning for future career advancement</a:t>
            </a:r>
            <a:endParaRPr lang="en-US" sz="2000" dirty="0">
              <a:cs typeface="Arial"/>
            </a:endParaRPr>
          </a:p>
          <a:p>
            <a:pPr marL="457200" indent="-457200">
              <a:buFont typeface="+mj-lt"/>
              <a:buAutoNum type="arabicParenR"/>
            </a:pPr>
            <a:endParaRPr lang="en-US" sz="2000" dirty="0"/>
          </a:p>
        </p:txBody>
      </p:sp>
    </p:spTree>
    <p:extLst>
      <p:ext uri="{BB962C8B-B14F-4D97-AF65-F5344CB8AC3E}">
        <p14:creationId xmlns:p14="http://schemas.microsoft.com/office/powerpoint/2010/main" val="415252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71286-8767-4B21-BB74-41D2C966992F}"/>
              </a:ext>
            </a:extLst>
          </p:cNvPr>
          <p:cNvSpPr>
            <a:spLocks noGrp="1"/>
          </p:cNvSpPr>
          <p:nvPr>
            <p:ph type="title"/>
          </p:nvPr>
        </p:nvSpPr>
        <p:spPr>
          <a:xfrm>
            <a:off x="457200" y="685800"/>
            <a:ext cx="6858000" cy="457200"/>
          </a:xfrm>
        </p:spPr>
        <p:txBody>
          <a:bodyPr>
            <a:normAutofit/>
          </a:bodyPr>
          <a:lstStyle/>
          <a:p>
            <a:r>
              <a:rPr lang="en-US" dirty="0"/>
              <a:t>Your application materials </a:t>
            </a:r>
          </a:p>
        </p:txBody>
      </p:sp>
      <p:sp>
        <p:nvSpPr>
          <p:cNvPr id="3" name="Content Placeholder 2">
            <a:extLst>
              <a:ext uri="{FF2B5EF4-FFF2-40B4-BE49-F238E27FC236}">
                <a16:creationId xmlns:a16="http://schemas.microsoft.com/office/drawing/2014/main" id="{F6CB3D68-C3D1-47CF-8D5A-9E9EBEB04237}"/>
              </a:ext>
            </a:extLst>
          </p:cNvPr>
          <p:cNvSpPr>
            <a:spLocks noGrp="1"/>
          </p:cNvSpPr>
          <p:nvPr>
            <p:ph idx="1"/>
          </p:nvPr>
        </p:nvSpPr>
        <p:spPr>
          <a:xfrm>
            <a:off x="457200" y="1447800"/>
            <a:ext cx="5949656" cy="4268714"/>
          </a:xfrm>
        </p:spPr>
        <p:txBody>
          <a:bodyPr/>
          <a:lstStyle/>
          <a:p>
            <a:r>
              <a:rPr lang="en-US" dirty="0"/>
              <a:t>A curriculum vitae or résumé is an opportunity to effectively advertise your experience and expertise for a particular position</a:t>
            </a:r>
          </a:p>
        </p:txBody>
      </p:sp>
      <p:sp>
        <p:nvSpPr>
          <p:cNvPr id="4" name="Shape 294">
            <a:extLst>
              <a:ext uri="{FF2B5EF4-FFF2-40B4-BE49-F238E27FC236}">
                <a16:creationId xmlns:a16="http://schemas.microsoft.com/office/drawing/2014/main" id="{979D3302-773A-4849-BC1E-93937C34EC2E}"/>
              </a:ext>
            </a:extLst>
          </p:cNvPr>
          <p:cNvSpPr txBox="1"/>
          <p:nvPr/>
        </p:nvSpPr>
        <p:spPr>
          <a:xfrm>
            <a:off x="0" y="6248400"/>
            <a:ext cx="6406856" cy="3294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7F7F7F"/>
              </a:buClr>
              <a:buSzPts val="1000"/>
              <a:buFont typeface="Montserrat"/>
              <a:buNone/>
            </a:pPr>
            <a:r>
              <a:rPr lang="en-US" sz="1000" b="0" i="0" u="none" strike="noStrike" cap="none" dirty="0">
                <a:solidFill>
                  <a:srgbClr val="7F7F7F"/>
                </a:solidFill>
                <a:highlight>
                  <a:srgbClr val="FFFFFF"/>
                </a:highlight>
                <a:latin typeface="Montserrat"/>
                <a:ea typeface="Montserrat"/>
                <a:cs typeface="Montserrat"/>
                <a:sym typeface="Montserrat"/>
              </a:rPr>
              <a:t>Adapted from “Transforming your CV or Resume: Insider Tips for Any Position,” </a:t>
            </a:r>
            <a:r>
              <a:rPr lang="en-US" sz="1000" b="0" i="0" u="none" strike="noStrike" cap="none" dirty="0" err="1">
                <a:solidFill>
                  <a:srgbClr val="7F7F7F"/>
                </a:solidFill>
                <a:highlight>
                  <a:srgbClr val="FFFFFF"/>
                </a:highlight>
                <a:latin typeface="Montserrat"/>
                <a:ea typeface="Montserrat"/>
                <a:cs typeface="Montserrat"/>
                <a:sym typeface="Montserrat"/>
              </a:rPr>
              <a:t>SfN</a:t>
            </a:r>
            <a:r>
              <a:rPr lang="en-US" sz="1000" b="0" i="0" u="none" strike="noStrike" cap="none" dirty="0">
                <a:solidFill>
                  <a:srgbClr val="7F7F7F"/>
                </a:solidFill>
                <a:highlight>
                  <a:srgbClr val="FFFFFF"/>
                </a:highlight>
                <a:latin typeface="Montserrat"/>
                <a:ea typeface="Montserrat"/>
                <a:cs typeface="Montserrat"/>
                <a:sym typeface="Montserrat"/>
              </a:rPr>
              <a:t> Webinar, 2015</a:t>
            </a:r>
            <a:endParaRPr dirty="0"/>
          </a:p>
        </p:txBody>
      </p:sp>
      <p:grpSp>
        <p:nvGrpSpPr>
          <p:cNvPr id="6" name="Group 5">
            <a:extLst>
              <a:ext uri="{FF2B5EF4-FFF2-40B4-BE49-F238E27FC236}">
                <a16:creationId xmlns:a16="http://schemas.microsoft.com/office/drawing/2014/main" id="{1C63241C-707A-4C0F-A241-BE10FE342AB5}"/>
              </a:ext>
            </a:extLst>
          </p:cNvPr>
          <p:cNvGrpSpPr/>
          <p:nvPr/>
        </p:nvGrpSpPr>
        <p:grpSpPr>
          <a:xfrm>
            <a:off x="2415324" y="3032771"/>
            <a:ext cx="788104" cy="788104"/>
            <a:chOff x="1470160" y="1637947"/>
            <a:chExt cx="788104" cy="788104"/>
          </a:xfrm>
        </p:grpSpPr>
        <p:sp>
          <p:nvSpPr>
            <p:cNvPr id="10" name="Plus Sign 9">
              <a:extLst>
                <a:ext uri="{FF2B5EF4-FFF2-40B4-BE49-F238E27FC236}">
                  <a16:creationId xmlns:a16="http://schemas.microsoft.com/office/drawing/2014/main" id="{7BEF44C3-EC5B-42F4-961C-B4FBB1C31FEE}"/>
                </a:ext>
              </a:extLst>
            </p:cNvPr>
            <p:cNvSpPr/>
            <p:nvPr/>
          </p:nvSpPr>
          <p:spPr>
            <a:xfrm>
              <a:off x="1470160" y="1637947"/>
              <a:ext cx="788104" cy="788104"/>
            </a:xfrm>
            <a:prstGeom prst="mathPlus">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11" name="Plus Sign 4">
              <a:extLst>
                <a:ext uri="{FF2B5EF4-FFF2-40B4-BE49-F238E27FC236}">
                  <a16:creationId xmlns:a16="http://schemas.microsoft.com/office/drawing/2014/main" id="{550AC66B-BF3A-406B-9D53-BCDF3D3A0630}"/>
                </a:ext>
              </a:extLst>
            </p:cNvPr>
            <p:cNvSpPr txBox="1"/>
            <p:nvPr/>
          </p:nvSpPr>
          <p:spPr>
            <a:xfrm>
              <a:off x="1574623" y="1939318"/>
              <a:ext cx="579178" cy="185362"/>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7" name="Group 6">
            <a:extLst>
              <a:ext uri="{FF2B5EF4-FFF2-40B4-BE49-F238E27FC236}">
                <a16:creationId xmlns:a16="http://schemas.microsoft.com/office/drawing/2014/main" id="{0EA8F6CA-123D-4A31-90F1-1CB13E9F4EC1}"/>
              </a:ext>
            </a:extLst>
          </p:cNvPr>
          <p:cNvGrpSpPr/>
          <p:nvPr/>
        </p:nvGrpSpPr>
        <p:grpSpPr>
          <a:xfrm>
            <a:off x="5920094" y="3032771"/>
            <a:ext cx="788104" cy="788104"/>
            <a:chOff x="3837735" y="1637947"/>
            <a:chExt cx="788104" cy="788104"/>
          </a:xfrm>
        </p:grpSpPr>
        <p:sp>
          <p:nvSpPr>
            <p:cNvPr id="8" name="Equals 7">
              <a:extLst>
                <a:ext uri="{FF2B5EF4-FFF2-40B4-BE49-F238E27FC236}">
                  <a16:creationId xmlns:a16="http://schemas.microsoft.com/office/drawing/2014/main" id="{27D8DF0A-6EF3-4670-ABAE-56F4BD3114DF}"/>
                </a:ext>
              </a:extLst>
            </p:cNvPr>
            <p:cNvSpPr/>
            <p:nvPr/>
          </p:nvSpPr>
          <p:spPr>
            <a:xfrm>
              <a:off x="3837735" y="1637947"/>
              <a:ext cx="788104" cy="788104"/>
            </a:xfrm>
            <a:prstGeom prst="mathEqual">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9" name="Equals 6">
              <a:extLst>
                <a:ext uri="{FF2B5EF4-FFF2-40B4-BE49-F238E27FC236}">
                  <a16:creationId xmlns:a16="http://schemas.microsoft.com/office/drawing/2014/main" id="{8FF34311-EA1E-48BD-9C1F-7C37C95E914B}"/>
                </a:ext>
              </a:extLst>
            </p:cNvPr>
            <p:cNvSpPr txBox="1"/>
            <p:nvPr/>
          </p:nvSpPr>
          <p:spPr>
            <a:xfrm>
              <a:off x="3942198" y="1800296"/>
              <a:ext cx="579178" cy="46340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sp>
        <p:nvSpPr>
          <p:cNvPr id="12" name="Rectangle 11">
            <a:extLst>
              <a:ext uri="{FF2B5EF4-FFF2-40B4-BE49-F238E27FC236}">
                <a16:creationId xmlns:a16="http://schemas.microsoft.com/office/drawing/2014/main" id="{2B4D2A98-2672-4EF0-B22E-BA3C3F76EDF4}"/>
              </a:ext>
            </a:extLst>
          </p:cNvPr>
          <p:cNvSpPr/>
          <p:nvPr/>
        </p:nvSpPr>
        <p:spPr>
          <a:xfrm>
            <a:off x="743772" y="2690949"/>
            <a:ext cx="1886838" cy="1446550"/>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Your Skills</a:t>
            </a:r>
          </a:p>
        </p:txBody>
      </p:sp>
      <p:sp>
        <p:nvSpPr>
          <p:cNvPr id="13" name="Rectangle 12">
            <a:extLst>
              <a:ext uri="{FF2B5EF4-FFF2-40B4-BE49-F238E27FC236}">
                <a16:creationId xmlns:a16="http://schemas.microsoft.com/office/drawing/2014/main" id="{B8666A4B-70E8-4493-9EAE-AE64E13C13C1}"/>
              </a:ext>
            </a:extLst>
          </p:cNvPr>
          <p:cNvSpPr/>
          <p:nvPr/>
        </p:nvSpPr>
        <p:spPr>
          <a:xfrm>
            <a:off x="3141886" y="2695767"/>
            <a:ext cx="2860227" cy="1446550"/>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pattFill prst="dkDnDiag">
                  <a:fgClr>
                    <a:schemeClr val="tx2"/>
                  </a:fgClr>
                  <a:bgClr>
                    <a:schemeClr val="tx2">
                      <a:lumMod val="20000"/>
                      <a:lumOff val="80000"/>
                    </a:schemeClr>
                  </a:bgClr>
                </a:pattFill>
                <a:effectLst>
                  <a:outerShdw dist="38100" dir="2640000" algn="bl" rotWithShape="0">
                    <a:schemeClr val="tx2">
                      <a:lumMod val="75000"/>
                    </a:schemeClr>
                  </a:outerShdw>
                </a:effectLst>
              </a:rPr>
              <a:t>Employer Need</a:t>
            </a:r>
          </a:p>
        </p:txBody>
      </p:sp>
      <p:sp>
        <p:nvSpPr>
          <p:cNvPr id="14" name="Rectangle 13">
            <a:extLst>
              <a:ext uri="{FF2B5EF4-FFF2-40B4-BE49-F238E27FC236}">
                <a16:creationId xmlns:a16="http://schemas.microsoft.com/office/drawing/2014/main" id="{4575EB9F-4099-43E4-BE88-184EA0F4C8FA}"/>
              </a:ext>
            </a:extLst>
          </p:cNvPr>
          <p:cNvSpPr/>
          <p:nvPr/>
        </p:nvSpPr>
        <p:spPr>
          <a:xfrm>
            <a:off x="6513389" y="2703548"/>
            <a:ext cx="1886839" cy="1446550"/>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pattFill prst="trellis">
                  <a:fgClr>
                    <a:schemeClr val="tx2"/>
                  </a:fgClr>
                  <a:bgClr>
                    <a:schemeClr val="tx2">
                      <a:lumMod val="20000"/>
                      <a:lumOff val="80000"/>
                    </a:schemeClr>
                  </a:bgClr>
                </a:pattFill>
                <a:effectLst>
                  <a:outerShdw dist="38100" dir="2640000" algn="bl" rotWithShape="0">
                    <a:schemeClr val="tx2">
                      <a:lumMod val="75000"/>
                    </a:schemeClr>
                  </a:outerShdw>
                </a:effectLst>
              </a:rPr>
              <a:t>Your Value</a:t>
            </a:r>
          </a:p>
        </p:txBody>
      </p:sp>
    </p:spTree>
    <p:extLst>
      <p:ext uri="{BB962C8B-B14F-4D97-AF65-F5344CB8AC3E}">
        <p14:creationId xmlns:p14="http://schemas.microsoft.com/office/powerpoint/2010/main" val="241781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1E122-9D23-44AA-800F-405E5CD51576}"/>
              </a:ext>
            </a:extLst>
          </p:cNvPr>
          <p:cNvSpPr>
            <a:spLocks noGrp="1"/>
          </p:cNvSpPr>
          <p:nvPr>
            <p:ph type="title"/>
          </p:nvPr>
        </p:nvSpPr>
        <p:spPr/>
        <p:txBody>
          <a:bodyPr>
            <a:normAutofit/>
          </a:bodyPr>
          <a:lstStyle/>
          <a:p>
            <a:r>
              <a:rPr lang="en-US" dirty="0"/>
              <a:t>Using a CV vs résumé </a:t>
            </a:r>
          </a:p>
        </p:txBody>
      </p:sp>
      <p:graphicFrame>
        <p:nvGraphicFramePr>
          <p:cNvPr id="6" name="Content Placeholder 5">
            <a:extLst>
              <a:ext uri="{FF2B5EF4-FFF2-40B4-BE49-F238E27FC236}">
                <a16:creationId xmlns:a16="http://schemas.microsoft.com/office/drawing/2014/main" id="{929AB5C4-C9E4-4987-9CE3-90DDF9A145CA}"/>
              </a:ext>
            </a:extLst>
          </p:cNvPr>
          <p:cNvGraphicFramePr>
            <a:graphicFrameLocks noGrp="1"/>
          </p:cNvGraphicFramePr>
          <p:nvPr>
            <p:ph idx="1"/>
            <p:extLst>
              <p:ext uri="{D42A27DB-BD31-4B8C-83A1-F6EECF244321}">
                <p14:modId xmlns:p14="http://schemas.microsoft.com/office/powerpoint/2010/main" val="364921403"/>
              </p:ext>
            </p:extLst>
          </p:nvPr>
        </p:nvGraphicFramePr>
        <p:xfrm>
          <a:off x="457200" y="1447800"/>
          <a:ext cx="7772400" cy="37541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311257701"/>
                    </a:ext>
                  </a:extLst>
                </a:gridCol>
                <a:gridCol w="3048000">
                  <a:extLst>
                    <a:ext uri="{9D8B030D-6E8A-4147-A177-3AD203B41FA5}">
                      <a16:colId xmlns:a16="http://schemas.microsoft.com/office/drawing/2014/main" val="1248164184"/>
                    </a:ext>
                  </a:extLst>
                </a:gridCol>
                <a:gridCol w="3200400">
                  <a:extLst>
                    <a:ext uri="{9D8B030D-6E8A-4147-A177-3AD203B41FA5}">
                      <a16:colId xmlns:a16="http://schemas.microsoft.com/office/drawing/2014/main" val="687713242"/>
                    </a:ext>
                  </a:extLst>
                </a:gridCol>
              </a:tblGrid>
              <a:tr h="370840">
                <a:tc>
                  <a:txBody>
                    <a:bodyPr/>
                    <a:lstStyle/>
                    <a:p>
                      <a:endParaRPr lang="en-US" dirty="0"/>
                    </a:p>
                  </a:txBody>
                  <a:tcPr/>
                </a:tc>
                <a:tc>
                  <a:txBody>
                    <a:bodyPr/>
                    <a:lstStyle/>
                    <a:p>
                      <a:r>
                        <a:rPr lang="en-US" dirty="0"/>
                        <a:t>Curriculum Vitae</a:t>
                      </a:r>
                    </a:p>
                  </a:txBody>
                  <a:tcPr/>
                </a:tc>
                <a:tc>
                  <a:txBody>
                    <a:bodyPr/>
                    <a:lstStyle/>
                    <a:p>
                      <a:r>
                        <a:rPr lang="en-US" dirty="0"/>
                        <a:t>Résumé</a:t>
                      </a:r>
                    </a:p>
                  </a:txBody>
                  <a:tcPr/>
                </a:tc>
                <a:extLst>
                  <a:ext uri="{0D108BD9-81ED-4DB2-BD59-A6C34878D82A}">
                    <a16:rowId xmlns:a16="http://schemas.microsoft.com/office/drawing/2014/main" val="3198780024"/>
                  </a:ext>
                </a:extLst>
              </a:tr>
              <a:tr h="370840">
                <a:tc>
                  <a:txBody>
                    <a:bodyPr/>
                    <a:lstStyle/>
                    <a:p>
                      <a:r>
                        <a:rPr lang="en-US" b="1" dirty="0"/>
                        <a:t>Description</a:t>
                      </a:r>
                    </a:p>
                  </a:txBody>
                  <a:tcPr/>
                </a:tc>
                <a:tc>
                  <a:txBody>
                    <a:bodyPr/>
                    <a:lstStyle/>
                    <a:p>
                      <a:r>
                        <a:rPr lang="en-US" dirty="0"/>
                        <a:t>A comprehensive list of your full educational and professional history</a:t>
                      </a:r>
                    </a:p>
                  </a:txBody>
                  <a:tcPr/>
                </a:tc>
                <a:tc>
                  <a:txBody>
                    <a:bodyPr/>
                    <a:lstStyle/>
                    <a:p>
                      <a:r>
                        <a:rPr lang="en-US" dirty="0"/>
                        <a:t>A summary of your qualifications and skills that are relevant to a specific position</a:t>
                      </a:r>
                    </a:p>
                  </a:txBody>
                  <a:tcPr/>
                </a:tc>
                <a:extLst>
                  <a:ext uri="{0D108BD9-81ED-4DB2-BD59-A6C34878D82A}">
                    <a16:rowId xmlns:a16="http://schemas.microsoft.com/office/drawing/2014/main" val="418670824"/>
                  </a:ext>
                </a:extLst>
              </a:tr>
              <a:tr h="370840">
                <a:tc>
                  <a:txBody>
                    <a:bodyPr/>
                    <a:lstStyle/>
                    <a:p>
                      <a:r>
                        <a:rPr lang="en-US" b="1" dirty="0"/>
                        <a:t>Typical use</a:t>
                      </a:r>
                    </a:p>
                  </a:txBody>
                  <a:tcPr/>
                </a:tc>
                <a:tc>
                  <a:txBody>
                    <a:bodyPr/>
                    <a:lstStyle/>
                    <a:p>
                      <a:pPr>
                        <a:buNone/>
                      </a:pPr>
                      <a:r>
                        <a:rPr lang="en-US" dirty="0"/>
                        <a:t>Academic positions, some research positions (government, industry)</a:t>
                      </a:r>
                    </a:p>
                  </a:txBody>
                  <a:tcPr/>
                </a:tc>
                <a:tc>
                  <a:txBody>
                    <a:bodyPr/>
                    <a:lstStyle/>
                    <a:p>
                      <a:pPr>
                        <a:buNone/>
                      </a:pPr>
                      <a:r>
                        <a:rPr lang="en-US" dirty="0"/>
                        <a:t>Some research positions (industry), non-research positions</a:t>
                      </a:r>
                    </a:p>
                  </a:txBody>
                  <a:tcPr/>
                </a:tc>
                <a:extLst>
                  <a:ext uri="{0D108BD9-81ED-4DB2-BD59-A6C34878D82A}">
                    <a16:rowId xmlns:a16="http://schemas.microsoft.com/office/drawing/2014/main" val="3185131927"/>
                  </a:ext>
                </a:extLst>
              </a:tr>
              <a:tr h="370840">
                <a:tc>
                  <a:txBody>
                    <a:bodyPr/>
                    <a:lstStyle/>
                    <a:p>
                      <a:r>
                        <a:rPr lang="en-US" b="1" dirty="0"/>
                        <a:t>Focus</a:t>
                      </a:r>
                    </a:p>
                  </a:txBody>
                  <a:tcPr/>
                </a:tc>
                <a:tc>
                  <a:txBody>
                    <a:bodyPr/>
                    <a:lstStyle/>
                    <a:p>
                      <a:r>
                        <a:rPr lang="en-US" dirty="0"/>
                        <a:t>Academic achievements and experience</a:t>
                      </a:r>
                    </a:p>
                  </a:txBody>
                  <a:tcPr/>
                </a:tc>
                <a:tc>
                  <a:txBody>
                    <a:bodyPr/>
                    <a:lstStyle/>
                    <a:p>
                      <a:r>
                        <a:rPr lang="en-US" dirty="0"/>
                        <a:t>Relevant skills and expertise</a:t>
                      </a:r>
                    </a:p>
                  </a:txBody>
                  <a:tcPr/>
                </a:tc>
                <a:extLst>
                  <a:ext uri="{0D108BD9-81ED-4DB2-BD59-A6C34878D82A}">
                    <a16:rowId xmlns:a16="http://schemas.microsoft.com/office/drawing/2014/main" val="3272870552"/>
                  </a:ext>
                </a:extLst>
              </a:tr>
              <a:tr h="370840">
                <a:tc>
                  <a:txBody>
                    <a:bodyPr/>
                    <a:lstStyle/>
                    <a:p>
                      <a:r>
                        <a:rPr lang="en-US" b="1" dirty="0"/>
                        <a:t>Length</a:t>
                      </a:r>
                    </a:p>
                  </a:txBody>
                  <a:tcPr/>
                </a:tc>
                <a:tc>
                  <a:txBody>
                    <a:bodyPr/>
                    <a:lstStyle/>
                    <a:p>
                      <a:r>
                        <a:rPr lang="en-US" dirty="0"/>
                        <a:t>Dependent on experience; no page limit</a:t>
                      </a:r>
                    </a:p>
                  </a:txBody>
                  <a:tcPr/>
                </a:tc>
                <a:tc>
                  <a:txBody>
                    <a:bodyPr/>
                    <a:lstStyle/>
                    <a:p>
                      <a:r>
                        <a:rPr lang="en-US" dirty="0"/>
                        <a:t>Usually 1-2 pages</a:t>
                      </a:r>
                    </a:p>
                  </a:txBody>
                  <a:tcPr/>
                </a:tc>
                <a:extLst>
                  <a:ext uri="{0D108BD9-81ED-4DB2-BD59-A6C34878D82A}">
                    <a16:rowId xmlns:a16="http://schemas.microsoft.com/office/drawing/2014/main" val="1104741735"/>
                  </a:ext>
                </a:extLst>
              </a:tr>
            </a:tbl>
          </a:graphicData>
        </a:graphic>
      </p:graphicFrame>
    </p:spTree>
    <p:extLst>
      <p:ext uri="{BB962C8B-B14F-4D97-AF65-F5344CB8AC3E}">
        <p14:creationId xmlns:p14="http://schemas.microsoft.com/office/powerpoint/2010/main" val="211306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B037-E1DE-43A6-BD4C-AF922C3CE165}"/>
              </a:ext>
            </a:extLst>
          </p:cNvPr>
          <p:cNvSpPr>
            <a:spLocks noGrp="1"/>
          </p:cNvSpPr>
          <p:nvPr>
            <p:ph type="title"/>
          </p:nvPr>
        </p:nvSpPr>
        <p:spPr>
          <a:xfrm>
            <a:off x="457200" y="685800"/>
            <a:ext cx="5949656" cy="457200"/>
          </a:xfrm>
        </p:spPr>
        <p:txBody>
          <a:bodyPr>
            <a:normAutofit/>
          </a:bodyPr>
          <a:lstStyle/>
          <a:p>
            <a:r>
              <a:rPr lang="en-US" dirty="0"/>
              <a:t>Tips for building a CV or résumé</a:t>
            </a:r>
          </a:p>
        </p:txBody>
      </p:sp>
      <p:sp>
        <p:nvSpPr>
          <p:cNvPr id="3" name="Content Placeholder 2">
            <a:extLst>
              <a:ext uri="{FF2B5EF4-FFF2-40B4-BE49-F238E27FC236}">
                <a16:creationId xmlns:a16="http://schemas.microsoft.com/office/drawing/2014/main" id="{D8CB143F-A296-4E4C-943B-3FC87F612CFA}"/>
              </a:ext>
            </a:extLst>
          </p:cNvPr>
          <p:cNvSpPr>
            <a:spLocks noGrp="1"/>
          </p:cNvSpPr>
          <p:nvPr>
            <p:ph idx="1"/>
          </p:nvPr>
        </p:nvSpPr>
        <p:spPr>
          <a:xfrm>
            <a:off x="457200" y="1447800"/>
            <a:ext cx="7872884" cy="4268714"/>
          </a:xfrm>
        </p:spPr>
        <p:txBody>
          <a:bodyPr/>
          <a:lstStyle/>
          <a:p>
            <a:r>
              <a:rPr lang="en-US" dirty="0"/>
              <a:t>Tailor your CV/résumé for the specific position to which you’re applying</a:t>
            </a:r>
          </a:p>
          <a:p>
            <a:pPr lvl="1"/>
            <a:r>
              <a:rPr lang="en-US" dirty="0"/>
              <a:t>Your </a:t>
            </a:r>
            <a:r>
              <a:rPr lang="en-US" i="1" dirty="0"/>
              <a:t>relevant</a:t>
            </a:r>
            <a:r>
              <a:rPr lang="en-US" dirty="0"/>
              <a:t> experience/skills should match the position </a:t>
            </a:r>
          </a:p>
          <a:p>
            <a:pPr lvl="1"/>
            <a:r>
              <a:rPr lang="en-US" dirty="0"/>
              <a:t>Use terms/keywords of the job description to show how you meet job requirements and preferred qualifications</a:t>
            </a:r>
          </a:p>
          <a:p>
            <a:pPr lvl="1"/>
            <a:endParaRPr lang="en-US" dirty="0"/>
          </a:p>
          <a:p>
            <a:r>
              <a:rPr lang="en-US" dirty="0"/>
              <a:t>Highlight both technical and transferrable skills</a:t>
            </a:r>
          </a:p>
          <a:p>
            <a:pPr lvl="1"/>
            <a:r>
              <a:rPr lang="en-US" dirty="0"/>
              <a:t>Use action verbs to describe your expertise and accomplishments (designed, developed, led, evaluated, initiated, </a:t>
            </a:r>
            <a:r>
              <a:rPr lang="en-US" dirty="0" err="1"/>
              <a:t>etc</a:t>
            </a:r>
            <a:r>
              <a:rPr lang="en-US" dirty="0"/>
              <a:t>)</a:t>
            </a:r>
          </a:p>
          <a:p>
            <a:pPr lvl="1"/>
            <a:endParaRPr lang="en-US" dirty="0"/>
          </a:p>
          <a:p>
            <a:r>
              <a:rPr lang="en-US" dirty="0"/>
              <a:t>Format for ease of reading</a:t>
            </a:r>
          </a:p>
          <a:p>
            <a:pPr lvl="1"/>
            <a:r>
              <a:rPr lang="en-US" dirty="0"/>
              <a:t>Include plenty of white space</a:t>
            </a:r>
          </a:p>
          <a:p>
            <a:pPr lvl="1"/>
            <a:r>
              <a:rPr lang="en-US" dirty="0"/>
              <a:t>Bold key info</a:t>
            </a:r>
          </a:p>
          <a:p>
            <a:pPr lvl="1"/>
            <a:r>
              <a:rPr lang="en-US" dirty="0"/>
              <a:t>Use bullet points rather than paragraphs</a:t>
            </a:r>
          </a:p>
        </p:txBody>
      </p:sp>
    </p:spTree>
    <p:extLst>
      <p:ext uri="{BB962C8B-B14F-4D97-AF65-F5344CB8AC3E}">
        <p14:creationId xmlns:p14="http://schemas.microsoft.com/office/powerpoint/2010/main" val="3546953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interview</a:t>
            </a:r>
          </a:p>
        </p:txBody>
      </p:sp>
      <p:sp>
        <p:nvSpPr>
          <p:cNvPr id="3" name="Content Placeholder 2"/>
          <p:cNvSpPr>
            <a:spLocks noGrp="1"/>
          </p:cNvSpPr>
          <p:nvPr>
            <p:ph idx="1"/>
          </p:nvPr>
        </p:nvSpPr>
        <p:spPr>
          <a:xfrm>
            <a:off x="655319" y="1564315"/>
            <a:ext cx="7937339" cy="4918276"/>
          </a:xfrm>
        </p:spPr>
        <p:txBody>
          <a:bodyPr vert="horz" lIns="0" tIns="0" rIns="0" bIns="0" rtlCol="0" anchor="t">
            <a:normAutofit/>
          </a:bodyPr>
          <a:lstStyle/>
          <a:p>
            <a:r>
              <a:rPr lang="en-US" dirty="0"/>
              <a:t>Initial interview via phone or video chat (i.e. Skype or Google Hangout)</a:t>
            </a:r>
          </a:p>
          <a:p>
            <a:endParaRPr lang="en-US" dirty="0"/>
          </a:p>
          <a:p>
            <a:r>
              <a:rPr lang="en-US" dirty="0"/>
              <a:t>In-person interview, if possible</a:t>
            </a:r>
            <a:endParaRPr lang="en-US" dirty="0">
              <a:cs typeface="Arial"/>
            </a:endParaRPr>
          </a:p>
          <a:p>
            <a:pPr lvl="1"/>
            <a:r>
              <a:rPr lang="en-US" dirty="0"/>
              <a:t>Give research talk to lab group</a:t>
            </a:r>
            <a:endParaRPr lang="en-US" dirty="0">
              <a:cs typeface="Arial"/>
            </a:endParaRPr>
          </a:p>
          <a:p>
            <a:pPr lvl="1"/>
            <a:r>
              <a:rPr lang="en-US" dirty="0"/>
              <a:t>Meetings with lab members</a:t>
            </a:r>
          </a:p>
          <a:p>
            <a:pPr lvl="1"/>
            <a:r>
              <a:rPr lang="en-US" dirty="0"/>
              <a:t>Meetings with faculty with similar interests</a:t>
            </a:r>
          </a:p>
          <a:p>
            <a:pPr lvl="1"/>
            <a:r>
              <a:rPr lang="en-US" dirty="0"/>
              <a:t>Meeting with Postdoctoral Office representatives </a:t>
            </a:r>
            <a:r>
              <a:rPr lang="en-US" dirty="0">
                <a:cs typeface="Arial"/>
              </a:rPr>
              <a:t>(if applicable) </a:t>
            </a:r>
          </a:p>
          <a:p>
            <a:pPr lvl="1"/>
            <a:endParaRPr lang="en-US" dirty="0"/>
          </a:p>
          <a:p>
            <a:r>
              <a:rPr lang="en-US" dirty="0"/>
              <a:t>Virtual interview, if in-person visit not possible (international candidates): </a:t>
            </a:r>
            <a:endParaRPr lang="en-US" dirty="0">
              <a:cs typeface="Arial"/>
            </a:endParaRPr>
          </a:p>
          <a:p>
            <a:pPr lvl="1"/>
            <a:r>
              <a:rPr lang="en-US" dirty="0"/>
              <a:t>Ask for phone/skype meetings with lab members</a:t>
            </a:r>
            <a:endParaRPr lang="en-US" dirty="0">
              <a:cs typeface="Arial"/>
            </a:endParaRPr>
          </a:p>
          <a:p>
            <a:pPr lvl="1"/>
            <a:endParaRPr lang="en-US" dirty="0"/>
          </a:p>
        </p:txBody>
      </p:sp>
    </p:spTree>
    <p:extLst>
      <p:ext uri="{BB962C8B-B14F-4D97-AF65-F5344CB8AC3E}">
        <p14:creationId xmlns:p14="http://schemas.microsoft.com/office/powerpoint/2010/main" val="262778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040880" cy="457200"/>
          </a:xfrm>
        </p:spPr>
        <p:txBody>
          <a:bodyPr>
            <a:normAutofit/>
          </a:bodyPr>
          <a:lstStyle/>
          <a:p>
            <a:r>
              <a:rPr lang="en-US" dirty="0"/>
              <a:t>Preparation for the interview</a:t>
            </a:r>
          </a:p>
        </p:txBody>
      </p:sp>
      <p:sp>
        <p:nvSpPr>
          <p:cNvPr id="3" name="Content Placeholder 2"/>
          <p:cNvSpPr>
            <a:spLocks noGrp="1"/>
          </p:cNvSpPr>
          <p:nvPr>
            <p:ph idx="1"/>
          </p:nvPr>
        </p:nvSpPr>
        <p:spPr>
          <a:xfrm>
            <a:off x="685800" y="1741605"/>
            <a:ext cx="7772400" cy="4419600"/>
          </a:xfrm>
        </p:spPr>
        <p:txBody>
          <a:bodyPr vert="horz" lIns="0" tIns="0" rIns="0" bIns="0" rtlCol="0" anchor="t">
            <a:normAutofit lnSpcReduction="10000"/>
          </a:bodyPr>
          <a:lstStyle/>
          <a:p>
            <a:r>
              <a:rPr lang="en-US" dirty="0"/>
              <a:t>It is important that you know the research of the laboratory</a:t>
            </a:r>
          </a:p>
          <a:p>
            <a:pPr lvl="1"/>
            <a:r>
              <a:rPr lang="en-US" dirty="0"/>
              <a:t>Read the primary papers from the lab from the last few years</a:t>
            </a:r>
          </a:p>
          <a:p>
            <a:pPr lvl="1"/>
            <a:r>
              <a:rPr lang="en-US" dirty="0"/>
              <a:t>Look up SFN or other society abstracts (from past year)</a:t>
            </a:r>
          </a:p>
          <a:p>
            <a:pPr lvl="1"/>
            <a:endParaRPr lang="en-US" dirty="0"/>
          </a:p>
          <a:p>
            <a:r>
              <a:rPr lang="en-US" dirty="0"/>
              <a:t>Be prepared to answer questions</a:t>
            </a:r>
            <a:r>
              <a:rPr lang="en-US" dirty="0">
                <a:cs typeface="Arial"/>
              </a:rPr>
              <a:t> about your work and how it fits in with the lab to which you're applying</a:t>
            </a:r>
          </a:p>
          <a:p>
            <a:endParaRPr lang="en-US" dirty="0"/>
          </a:p>
          <a:p>
            <a:r>
              <a:rPr lang="en-US" dirty="0"/>
              <a:t>Be prepared to ask questions</a:t>
            </a:r>
            <a:r>
              <a:rPr lang="en-US" dirty="0">
                <a:cs typeface="Arial"/>
              </a:rPr>
              <a:t> about the PI's work and other related projects</a:t>
            </a:r>
          </a:p>
          <a:p>
            <a:endParaRPr lang="en-US" dirty="0"/>
          </a:p>
          <a:p>
            <a:r>
              <a:rPr lang="en-US" dirty="0"/>
              <a:t>Review university website for additional training/professional development opportunities and benefits</a:t>
            </a:r>
            <a:endParaRPr lang="en-US" dirty="0">
              <a:cs typeface="Arial"/>
            </a:endParaRPr>
          </a:p>
          <a:p>
            <a:endParaRPr lang="en-US" dirty="0"/>
          </a:p>
          <a:p>
            <a:r>
              <a:rPr lang="en-US" dirty="0"/>
              <a:t>If meeting with other faculty</a:t>
            </a:r>
            <a:r>
              <a:rPr lang="en-US" dirty="0">
                <a:solidFill>
                  <a:srgbClr val="8064A2"/>
                </a:solidFill>
              </a:rPr>
              <a:t>, </a:t>
            </a:r>
            <a:r>
              <a:rPr lang="en-US" dirty="0"/>
              <a:t>know their recent papers</a:t>
            </a:r>
            <a:r>
              <a:rPr lang="en-US" dirty="0">
                <a:cs typeface="Arial"/>
              </a:rPr>
              <a:t> and be comfortable with discussing their work </a:t>
            </a:r>
          </a:p>
          <a:p>
            <a:pPr marL="0" indent="0">
              <a:buNone/>
            </a:pPr>
            <a:endParaRPr lang="en-US" dirty="0">
              <a:cs typeface="Arial"/>
            </a:endParaRPr>
          </a:p>
        </p:txBody>
      </p:sp>
    </p:spTree>
    <p:extLst>
      <p:ext uri="{BB962C8B-B14F-4D97-AF65-F5344CB8AC3E}">
        <p14:creationId xmlns:p14="http://schemas.microsoft.com/office/powerpoint/2010/main" val="2077712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626424"/>
            <a:ext cx="8035142" cy="457200"/>
          </a:xfrm>
        </p:spPr>
        <p:txBody>
          <a:bodyPr>
            <a:normAutofit fontScale="90000"/>
          </a:bodyPr>
          <a:lstStyle/>
          <a:p>
            <a:r>
              <a:rPr lang="en-US" sz="3600" dirty="0"/>
              <a:t>Postdoc </a:t>
            </a:r>
            <a:r>
              <a:rPr lang="en-US" sz="3600" dirty="0">
                <a:cs typeface="Arial"/>
              </a:rPr>
              <a:t>compensation and negotiation</a:t>
            </a:r>
            <a:endParaRPr lang="en-US" sz="3600" dirty="0"/>
          </a:p>
        </p:txBody>
      </p:sp>
      <p:sp>
        <p:nvSpPr>
          <p:cNvPr id="3" name="Content Placeholder 2"/>
          <p:cNvSpPr>
            <a:spLocks noGrp="1"/>
          </p:cNvSpPr>
          <p:nvPr>
            <p:ph idx="1"/>
          </p:nvPr>
        </p:nvSpPr>
        <p:spPr>
          <a:xfrm>
            <a:off x="287595" y="1612349"/>
            <a:ext cx="8353507" cy="4309172"/>
          </a:xfrm>
        </p:spPr>
        <p:txBody>
          <a:bodyPr vert="horz" lIns="0" tIns="0" rIns="0" bIns="0" rtlCol="0" anchor="t">
            <a:normAutofit lnSpcReduction="10000"/>
          </a:bodyPr>
          <a:lstStyle/>
          <a:p>
            <a:r>
              <a:rPr lang="en-US" dirty="0"/>
              <a:t>Know the cost of living and what you will need for your personal life/family planning</a:t>
            </a:r>
            <a:r>
              <a:rPr lang="en-US" dirty="0">
                <a:cs typeface="Arial"/>
              </a:rPr>
              <a:t> in order to establish your minimum requirements</a:t>
            </a:r>
          </a:p>
          <a:p>
            <a:endParaRPr lang="en-US" dirty="0"/>
          </a:p>
          <a:p>
            <a:r>
              <a:rPr lang="en-US" dirty="0">
                <a:cs typeface="Arial"/>
              </a:rPr>
              <a:t>Search</a:t>
            </a:r>
            <a:r>
              <a:rPr lang="en-US" dirty="0"/>
              <a:t> for average salary at the national level and the institution(s) to which you </a:t>
            </a:r>
            <a:r>
              <a:rPr lang="en-US" dirty="0">
                <a:cs typeface="Arial"/>
              </a:rPr>
              <a:t>apply</a:t>
            </a:r>
          </a:p>
          <a:p>
            <a:endParaRPr lang="en-US" dirty="0"/>
          </a:p>
          <a:p>
            <a:r>
              <a:rPr lang="en-US" dirty="0"/>
              <a:t>Determine the length of the postdoc contract before funding runs out</a:t>
            </a:r>
            <a:endParaRPr lang="en-US" dirty="0">
              <a:cs typeface="Arial"/>
            </a:endParaRPr>
          </a:p>
          <a:p>
            <a:pPr lvl="1"/>
            <a:r>
              <a:rPr lang="en-US" dirty="0">
                <a:cs typeface="Arial"/>
              </a:rPr>
              <a:t>You may need to secure your own funding (fellowship) to start or continue your work</a:t>
            </a:r>
          </a:p>
          <a:p>
            <a:endParaRPr lang="en-US" dirty="0"/>
          </a:p>
          <a:p>
            <a:r>
              <a:rPr lang="en-US" dirty="0"/>
              <a:t>Know the details of the offered salary + benefits package </a:t>
            </a:r>
            <a:endParaRPr lang="en-US" sz="1900" dirty="0"/>
          </a:p>
          <a:p>
            <a:pPr lvl="1"/>
            <a:r>
              <a:rPr lang="en-US" sz="1700" dirty="0"/>
              <a:t>Health insurance benefits, retirement benefits, paid leave/sick days, paid maternity/paternity leave</a:t>
            </a:r>
            <a:endParaRPr lang="en-US" sz="1700" dirty="0">
              <a:cs typeface="Arial"/>
            </a:endParaRPr>
          </a:p>
          <a:p>
            <a:endParaRPr lang="en-US" dirty="0">
              <a:cs typeface="Arial"/>
            </a:endParaRPr>
          </a:p>
          <a:p>
            <a:r>
              <a:rPr lang="en-US" dirty="0"/>
              <a:t>Identify additional</a:t>
            </a:r>
            <a:r>
              <a:rPr lang="en-US" sz="1800" dirty="0"/>
              <a:t> perks that can stretch your salary</a:t>
            </a:r>
            <a:r>
              <a:rPr lang="en-US" dirty="0"/>
              <a:t>,</a:t>
            </a:r>
            <a:r>
              <a:rPr lang="en-US" sz="1800" dirty="0"/>
              <a:t> </a:t>
            </a:r>
            <a:r>
              <a:rPr lang="en-US" dirty="0"/>
              <a:t>such as</a:t>
            </a:r>
            <a:r>
              <a:rPr lang="en-US" sz="1800" dirty="0"/>
              <a:t> relocation </a:t>
            </a:r>
            <a:r>
              <a:rPr lang="en-US" dirty="0"/>
              <a:t>reimbursement</a:t>
            </a:r>
            <a:r>
              <a:rPr lang="en-US" sz="1800" dirty="0"/>
              <a:t> and university subsidies (housing, day-care, retirement, etc.)</a:t>
            </a:r>
            <a:endParaRPr lang="en-US" sz="1800" dirty="0">
              <a:cs typeface="Arial"/>
            </a:endParaRPr>
          </a:p>
          <a:p>
            <a:endParaRPr lang="en-US" dirty="0">
              <a:solidFill>
                <a:schemeClr val="tx1"/>
              </a:solidFill>
            </a:endParaRPr>
          </a:p>
        </p:txBody>
      </p:sp>
    </p:spTree>
    <p:extLst>
      <p:ext uri="{BB962C8B-B14F-4D97-AF65-F5344CB8AC3E}">
        <p14:creationId xmlns:p14="http://schemas.microsoft.com/office/powerpoint/2010/main" val="936505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993464" cy="457200"/>
          </a:xfrm>
        </p:spPr>
        <p:txBody>
          <a:bodyPr>
            <a:normAutofit fontScale="90000"/>
          </a:bodyPr>
          <a:lstStyle/>
          <a:p>
            <a:r>
              <a:rPr lang="en-US" dirty="0"/>
              <a:t>Important topics of discussion / negotiation </a:t>
            </a:r>
          </a:p>
        </p:txBody>
      </p:sp>
      <p:sp>
        <p:nvSpPr>
          <p:cNvPr id="3" name="Content Placeholder 2"/>
          <p:cNvSpPr>
            <a:spLocks noGrp="1"/>
          </p:cNvSpPr>
          <p:nvPr>
            <p:ph idx="1"/>
          </p:nvPr>
        </p:nvSpPr>
        <p:spPr>
          <a:xfrm>
            <a:off x="457200" y="1447800"/>
            <a:ext cx="5380892" cy="4525889"/>
          </a:xfrm>
        </p:spPr>
        <p:txBody>
          <a:bodyPr vert="horz" lIns="0" tIns="0" rIns="0" bIns="0" rtlCol="0" anchor="t">
            <a:normAutofit/>
          </a:bodyPr>
          <a:lstStyle/>
          <a:p>
            <a:pPr marL="0" indent="0">
              <a:buNone/>
            </a:pPr>
            <a:r>
              <a:rPr lang="en-US" dirty="0"/>
              <a:t>Things to consider in the broad discussion with your postdoc mentor/supervisor about the relationship you will have:</a:t>
            </a:r>
          </a:p>
          <a:p>
            <a:r>
              <a:rPr lang="en-US" dirty="0"/>
              <a:t>Research projects and publications</a:t>
            </a:r>
            <a:endParaRPr lang="en-US" dirty="0">
              <a:cs typeface="Arial"/>
            </a:endParaRPr>
          </a:p>
          <a:p>
            <a:r>
              <a:rPr lang="en-US" dirty="0"/>
              <a:t>Training and teaching opportunities (internships)</a:t>
            </a:r>
            <a:endParaRPr lang="en-US" dirty="0">
              <a:cs typeface="Arial"/>
            </a:endParaRPr>
          </a:p>
          <a:p>
            <a:r>
              <a:rPr lang="en-US" dirty="0"/>
              <a:t>Support for fellowship and other grant applications</a:t>
            </a:r>
            <a:endParaRPr lang="en-US" dirty="0">
              <a:cs typeface="Arial"/>
            </a:endParaRPr>
          </a:p>
          <a:p>
            <a:r>
              <a:rPr lang="en-US" dirty="0"/>
              <a:t>Transition to independence</a:t>
            </a:r>
          </a:p>
          <a:p>
            <a:r>
              <a:rPr lang="en-US" dirty="0"/>
              <a:t>Career development for positions outside of academia</a:t>
            </a:r>
            <a:endParaRPr lang="en-US" dirty="0">
              <a:cs typeface="Arial"/>
            </a:endParaRPr>
          </a:p>
          <a:p>
            <a:endParaRPr lang="en-US" dirty="0">
              <a:cs typeface="Arial"/>
            </a:endParaRPr>
          </a:p>
          <a:p>
            <a:pPr marL="0" indent="0">
              <a:buNone/>
            </a:pPr>
            <a:r>
              <a:rPr lang="en-US" dirty="0"/>
              <a:t>It is important to regularly meet with your mentor/supervisor to check the progress of and revise these topics as often as necessary</a:t>
            </a:r>
            <a:r>
              <a:rPr lang="en-US" dirty="0">
                <a:cs typeface="Arial"/>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4965" y="1447800"/>
            <a:ext cx="2463034" cy="3165248"/>
          </a:xfrm>
          <a:prstGeom prst="rect">
            <a:avLst/>
          </a:prstGeom>
        </p:spPr>
      </p:pic>
    </p:spTree>
    <p:extLst>
      <p:ext uri="{BB962C8B-B14F-4D97-AF65-F5344CB8AC3E}">
        <p14:creationId xmlns:p14="http://schemas.microsoft.com/office/powerpoint/2010/main" val="3510254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143008" cy="457200"/>
          </a:xfrm>
        </p:spPr>
        <p:txBody>
          <a:bodyPr>
            <a:normAutofit fontScale="90000"/>
          </a:bodyPr>
          <a:lstStyle/>
          <a:p>
            <a:r>
              <a:rPr lang="en-US" sz="3600" dirty="0"/>
              <a:t>How to negotiate effectively</a:t>
            </a:r>
          </a:p>
        </p:txBody>
      </p:sp>
      <p:sp>
        <p:nvSpPr>
          <p:cNvPr id="5" name="Content Placeholder 2"/>
          <p:cNvSpPr>
            <a:spLocks noGrp="1"/>
          </p:cNvSpPr>
          <p:nvPr>
            <p:ph idx="1"/>
          </p:nvPr>
        </p:nvSpPr>
        <p:spPr>
          <a:xfrm>
            <a:off x="339436" y="1588322"/>
            <a:ext cx="8412678" cy="4502512"/>
          </a:xfrm>
        </p:spPr>
        <p:txBody>
          <a:bodyPr vert="horz" lIns="0" tIns="0" rIns="0" bIns="0" rtlCol="0" anchor="t">
            <a:normAutofit/>
          </a:bodyPr>
          <a:lstStyle/>
          <a:p>
            <a:pPr marL="0" indent="0">
              <a:buNone/>
            </a:pPr>
            <a:r>
              <a:rPr lang="en-US" dirty="0"/>
              <a:t>Knowing how to ask for what you need and negotiate if necessary is a critical professional skill</a:t>
            </a:r>
            <a:r>
              <a:rPr lang="en-US" dirty="0">
                <a:cs typeface="Arial"/>
              </a:rPr>
              <a:t>.</a:t>
            </a:r>
            <a:endParaRPr lang="en-US" dirty="0"/>
          </a:p>
          <a:p>
            <a:pPr marL="0" indent="0">
              <a:buNone/>
            </a:pPr>
            <a:endParaRPr lang="en-US" dirty="0">
              <a:solidFill>
                <a:schemeClr val="tx1"/>
              </a:solidFill>
            </a:endParaRPr>
          </a:p>
          <a:p>
            <a:r>
              <a:rPr lang="en-US" dirty="0">
                <a:solidFill>
                  <a:schemeClr val="tx1"/>
                </a:solidFill>
              </a:rPr>
              <a:t>Define what you need and why this would be good for you and the lab</a:t>
            </a:r>
          </a:p>
          <a:p>
            <a:pPr lvl="1"/>
            <a:r>
              <a:rPr lang="en-US" dirty="0"/>
              <a:t>You need higher salary because you want to live close to the lab, so that you don’t have to commute</a:t>
            </a:r>
            <a:endParaRPr lang="en-US" dirty="0">
              <a:solidFill>
                <a:schemeClr val="tx1"/>
              </a:solidFill>
            </a:endParaRPr>
          </a:p>
          <a:p>
            <a:endParaRPr lang="en-US" dirty="0">
              <a:solidFill>
                <a:schemeClr val="tx1"/>
              </a:solidFill>
            </a:endParaRPr>
          </a:p>
          <a:p>
            <a:pPr marL="342900" lvl="1" indent="-342900">
              <a:buFont typeface="Arial" pitchFamily="34" charset="0"/>
              <a:buChar char="•"/>
            </a:pPr>
            <a:r>
              <a:rPr lang="en-US" sz="1800" dirty="0"/>
              <a:t>Be open, honest, and direct about your needs and justify why they are important</a:t>
            </a:r>
            <a:endParaRPr lang="en-US" sz="1800" dirty="0">
              <a:cs typeface="Arial"/>
            </a:endParaRPr>
          </a:p>
          <a:p>
            <a:pPr marL="342900" lvl="1" indent="-342900">
              <a:buFont typeface="Arial" pitchFamily="34" charset="0"/>
              <a:buChar char="•"/>
            </a:pPr>
            <a:endParaRPr lang="en-US" sz="1800" dirty="0"/>
          </a:p>
          <a:p>
            <a:pPr marL="342900" lvl="1" indent="-342900">
              <a:buFont typeface="Arial" pitchFamily="34" charset="0"/>
              <a:buChar char="•"/>
            </a:pPr>
            <a:r>
              <a:rPr lang="en-US" sz="1800" dirty="0"/>
              <a:t>The dollar amount for your salary may not be adjustable, but you can negotiate other accommodations, benefits</a:t>
            </a:r>
            <a:r>
              <a:rPr lang="en-US" sz="1800" dirty="0">
                <a:cs typeface="Arial"/>
              </a:rPr>
              <a:t>, and perks</a:t>
            </a:r>
          </a:p>
          <a:p>
            <a:pPr marL="742950" lvl="2" indent="-342900">
              <a:buFont typeface=".AppleSystemUIFont" charset="-120"/>
              <a:buChar char="-"/>
            </a:pPr>
            <a:r>
              <a:rPr lang="en-US" sz="1600" dirty="0"/>
              <a:t>Subsidized housing on campus</a:t>
            </a:r>
            <a:endParaRPr lang="en-US" sz="1600" dirty="0">
              <a:cs typeface="Arial"/>
            </a:endParaRPr>
          </a:p>
          <a:p>
            <a:pPr marL="742950" lvl="2" indent="-342900">
              <a:buFont typeface=".AppleSystemUIFont" charset="-120"/>
              <a:buChar char="-"/>
            </a:pPr>
            <a:r>
              <a:rPr lang="en-US" sz="1600" dirty="0"/>
              <a:t>Funds for a personal laptop </a:t>
            </a:r>
          </a:p>
          <a:p>
            <a:pPr marL="742950" lvl="2" indent="-342900">
              <a:buFont typeface=".AppleSystemUIFont" charset="-120"/>
              <a:buChar char="-"/>
            </a:pPr>
            <a:r>
              <a:rPr lang="en-US" sz="1600" dirty="0"/>
              <a:t>Ability to telework as</a:t>
            </a:r>
            <a:r>
              <a:rPr lang="en-US" sz="1600" dirty="0">
                <a:cs typeface="Arial"/>
              </a:rPr>
              <a:t> needed</a:t>
            </a:r>
          </a:p>
        </p:txBody>
      </p:sp>
    </p:spTree>
    <p:extLst>
      <p:ext uri="{BB962C8B-B14F-4D97-AF65-F5344CB8AC3E}">
        <p14:creationId xmlns:p14="http://schemas.microsoft.com/office/powerpoint/2010/main" val="13173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76" y="673924"/>
            <a:ext cx="8211788" cy="457200"/>
          </a:xfrm>
        </p:spPr>
        <p:txBody>
          <a:bodyPr>
            <a:normAutofit/>
          </a:bodyPr>
          <a:lstStyle/>
          <a:p>
            <a:r>
              <a:rPr lang="en-US" sz="2800" dirty="0"/>
              <a:t>Negotiate for your career progression too</a:t>
            </a:r>
          </a:p>
        </p:txBody>
      </p:sp>
      <p:sp>
        <p:nvSpPr>
          <p:cNvPr id="3" name="Content Placeholder 2"/>
          <p:cNvSpPr>
            <a:spLocks noGrp="1"/>
          </p:cNvSpPr>
          <p:nvPr>
            <p:ph idx="1"/>
          </p:nvPr>
        </p:nvSpPr>
        <p:spPr>
          <a:xfrm>
            <a:off x="364176" y="1358262"/>
            <a:ext cx="7915894" cy="4800600"/>
          </a:xfrm>
        </p:spPr>
        <p:txBody>
          <a:bodyPr vert="horz" lIns="0" tIns="0" rIns="0" bIns="0" rtlCol="0" anchor="t">
            <a:normAutofit/>
          </a:bodyPr>
          <a:lstStyle/>
          <a:p>
            <a:endParaRPr lang="en-US" dirty="0">
              <a:solidFill>
                <a:schemeClr val="tx1"/>
              </a:solidFill>
            </a:endParaRPr>
          </a:p>
          <a:p>
            <a:pPr marL="0" indent="0">
              <a:buNone/>
            </a:pPr>
            <a:r>
              <a:rPr lang="en-US" dirty="0"/>
              <a:t>You chose to do a postdoc but are still considering job opportunities in industry, teaching, or publishing</a:t>
            </a:r>
            <a:r>
              <a:rPr lang="is-IS" dirty="0"/>
              <a:t>…</a:t>
            </a:r>
            <a:endParaRPr lang="is-IS" dirty="0">
              <a:cs typeface="Arial"/>
            </a:endParaRPr>
          </a:p>
          <a:p>
            <a:endParaRPr lang="en-US" dirty="0">
              <a:solidFill>
                <a:schemeClr val="tx1"/>
              </a:solidFill>
            </a:endParaRPr>
          </a:p>
          <a:p>
            <a:r>
              <a:rPr lang="en-US" dirty="0"/>
              <a:t>Ask about opportunities for further career development</a:t>
            </a:r>
          </a:p>
          <a:p>
            <a:pPr lvl="1"/>
            <a:r>
              <a:rPr lang="en-US" dirty="0">
                <a:solidFill>
                  <a:schemeClr val="tx1"/>
                </a:solidFill>
              </a:rPr>
              <a:t>Active postdoc office </a:t>
            </a:r>
          </a:p>
          <a:p>
            <a:pPr lvl="1"/>
            <a:r>
              <a:rPr lang="en-US" dirty="0"/>
              <a:t>P</a:t>
            </a:r>
            <a:r>
              <a:rPr lang="en-US" dirty="0">
                <a:solidFill>
                  <a:schemeClr val="tx1"/>
                </a:solidFill>
              </a:rPr>
              <a:t>rotected time and funds for career development activities</a:t>
            </a:r>
          </a:p>
          <a:p>
            <a:endParaRPr lang="en-US" dirty="0">
              <a:solidFill>
                <a:schemeClr val="tx1"/>
              </a:solidFill>
            </a:endParaRPr>
          </a:p>
          <a:p>
            <a:r>
              <a:rPr lang="en-US" dirty="0"/>
              <a:t>You may be worried about asking the PI because they may think you are not fully committed to academia</a:t>
            </a:r>
          </a:p>
          <a:p>
            <a:pPr lvl="1"/>
            <a:r>
              <a:rPr lang="en-US" dirty="0">
                <a:solidFill>
                  <a:schemeClr val="tx1"/>
                </a:solidFill>
              </a:rPr>
              <a:t>Ask the lab members first in casual conversation</a:t>
            </a:r>
          </a:p>
          <a:p>
            <a:pPr lvl="1"/>
            <a:r>
              <a:rPr lang="en-US" dirty="0"/>
              <a:t>Make sure the PI understands the complexities of the current job market</a:t>
            </a:r>
            <a:endParaRPr lang="en-US" dirty="0">
              <a:cs typeface="Arial"/>
            </a:endParaRPr>
          </a:p>
        </p:txBody>
      </p:sp>
    </p:spTree>
    <p:extLst>
      <p:ext uri="{BB962C8B-B14F-4D97-AF65-F5344CB8AC3E}">
        <p14:creationId xmlns:p14="http://schemas.microsoft.com/office/powerpoint/2010/main" val="83397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48262" cy="457200"/>
          </a:xfrm>
        </p:spPr>
        <p:txBody>
          <a:bodyPr>
            <a:normAutofit fontScale="90000"/>
          </a:bodyPr>
          <a:lstStyle/>
          <a:p>
            <a:r>
              <a:rPr lang="en-US" sz="3600" dirty="0"/>
              <a:t>4. Building </a:t>
            </a:r>
            <a:r>
              <a:rPr lang="en-US" sz="3600" dirty="0">
                <a:cs typeface="Arial"/>
              </a:rPr>
              <a:t>a career through a postdoc</a:t>
            </a:r>
            <a:endParaRPr lang="en-US" sz="3600" dirty="0"/>
          </a:p>
        </p:txBody>
      </p:sp>
      <p:sp>
        <p:nvSpPr>
          <p:cNvPr id="3" name="Content Placeholder 2"/>
          <p:cNvSpPr>
            <a:spLocks noGrp="1"/>
          </p:cNvSpPr>
          <p:nvPr>
            <p:ph idx="1"/>
          </p:nvPr>
        </p:nvSpPr>
        <p:spPr>
          <a:xfrm>
            <a:off x="648195" y="1346380"/>
            <a:ext cx="7620000" cy="4800600"/>
          </a:xfrm>
        </p:spPr>
        <p:txBody>
          <a:bodyPr vert="horz" lIns="0" tIns="0" rIns="0" bIns="0" rtlCol="0" anchor="t">
            <a:normAutofit/>
          </a:bodyPr>
          <a:lstStyle/>
          <a:p>
            <a:endParaRPr lang="en-US" dirty="0">
              <a:solidFill>
                <a:schemeClr val="tx1"/>
              </a:solidFill>
            </a:endParaRPr>
          </a:p>
          <a:p>
            <a:r>
              <a:rPr lang="en-US" dirty="0"/>
              <a:t>Things you need to be competitive in the academic job market:</a:t>
            </a:r>
            <a:endParaRPr lang="en-US" dirty="0">
              <a:cs typeface="Arial"/>
            </a:endParaRPr>
          </a:p>
          <a:p>
            <a:pPr marL="868680" lvl="1" indent="-457200">
              <a:buFont typeface="+mj-lt"/>
              <a:buChar char="–"/>
            </a:pPr>
            <a:r>
              <a:rPr lang="en-US" dirty="0"/>
              <a:t>Quality publications</a:t>
            </a:r>
            <a:endParaRPr lang="en-US" dirty="0">
              <a:cs typeface="Arial"/>
            </a:endParaRPr>
          </a:p>
          <a:p>
            <a:pPr marL="868680" lvl="1" indent="-457200">
              <a:buFont typeface="+mj-lt"/>
              <a:buChar char="–"/>
            </a:pPr>
            <a:r>
              <a:rPr lang="en-US" dirty="0">
                <a:solidFill>
                  <a:schemeClr val="tx1"/>
                </a:solidFill>
              </a:rPr>
              <a:t>Grants</a:t>
            </a:r>
            <a:endParaRPr lang="en-US" dirty="0">
              <a:solidFill>
                <a:schemeClr val="tx1"/>
              </a:solidFill>
              <a:cs typeface="Arial"/>
            </a:endParaRPr>
          </a:p>
          <a:p>
            <a:pPr marL="868680" lvl="1" indent="-457200">
              <a:buFont typeface="+mj-lt"/>
              <a:buChar char="–"/>
            </a:pPr>
            <a:r>
              <a:rPr lang="en-US" dirty="0">
                <a:solidFill>
                  <a:schemeClr val="tx1"/>
                </a:solidFill>
              </a:rPr>
              <a:t>Teaching experience</a:t>
            </a:r>
            <a:endParaRPr lang="en-US" dirty="0">
              <a:solidFill>
                <a:schemeClr val="tx1"/>
              </a:solidFill>
              <a:cs typeface="Arial"/>
            </a:endParaRPr>
          </a:p>
          <a:p>
            <a:pPr marL="868680" lvl="1" indent="-457200">
              <a:buFont typeface="+mj-lt"/>
              <a:buChar char="–"/>
            </a:pPr>
            <a:r>
              <a:rPr lang="en-US" dirty="0"/>
              <a:t>Time, people, and money-management skills</a:t>
            </a:r>
            <a:endParaRPr lang="en-US" dirty="0">
              <a:cs typeface="Arial"/>
            </a:endParaRPr>
          </a:p>
          <a:p>
            <a:pPr marL="868680" lvl="1" indent="-457200">
              <a:buFont typeface="+mj-lt"/>
              <a:buChar char="–"/>
            </a:pPr>
            <a:r>
              <a:rPr lang="en-US" dirty="0"/>
              <a:t>Leadership skills</a:t>
            </a:r>
            <a:endParaRPr lang="en-US" dirty="0">
              <a:cs typeface="Arial"/>
            </a:endParaRPr>
          </a:p>
          <a:p>
            <a:pPr marL="868680" lvl="1" indent="-457200">
              <a:buFont typeface="+mj-lt"/>
              <a:buAutoNum type="arabicPeriod"/>
            </a:pPr>
            <a:endParaRPr lang="en-US" dirty="0">
              <a:solidFill>
                <a:schemeClr val="tx1"/>
              </a:solidFill>
            </a:endParaRPr>
          </a:p>
          <a:p>
            <a:r>
              <a:rPr lang="en-US" dirty="0"/>
              <a:t>Continue to expand your mentoring team as your career development needs progress/change</a:t>
            </a:r>
            <a:endParaRPr lang="en-US" dirty="0">
              <a:cs typeface="Arial"/>
            </a:endParaRPr>
          </a:p>
          <a:p>
            <a:endParaRPr lang="en-US" dirty="0">
              <a:solidFill>
                <a:schemeClr val="tx1"/>
              </a:solidFill>
            </a:endParaRPr>
          </a:p>
          <a:p>
            <a:r>
              <a:rPr lang="en-US" dirty="0"/>
              <a:t>Remember that many of the skills acquired during PhD and postdoc training are transferable to any job, inside and outside academia</a:t>
            </a:r>
            <a:endParaRPr lang="en-US" dirty="0">
              <a:cs typeface="Arial"/>
            </a:endParaRPr>
          </a:p>
          <a:p>
            <a:pPr lvl="1"/>
            <a:r>
              <a:rPr lang="en-US" dirty="0"/>
              <a:t>Engage in training opportunities that fit your short- and long-term career goals</a:t>
            </a:r>
            <a:endParaRPr lang="en-US" dirty="0">
              <a:cs typeface="Arial"/>
            </a:endParaRPr>
          </a:p>
        </p:txBody>
      </p:sp>
    </p:spTree>
    <p:extLst>
      <p:ext uri="{BB962C8B-B14F-4D97-AF65-F5344CB8AC3E}">
        <p14:creationId xmlns:p14="http://schemas.microsoft.com/office/powerpoint/2010/main" val="60199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5E03-5470-A947-A325-E1DA217D2F91}"/>
              </a:ext>
            </a:extLst>
          </p:cNvPr>
          <p:cNvSpPr>
            <a:spLocks noGrp="1"/>
          </p:cNvSpPr>
          <p:nvPr>
            <p:ph type="title"/>
          </p:nvPr>
        </p:nvSpPr>
        <p:spPr>
          <a:xfrm>
            <a:off x="457199" y="685800"/>
            <a:ext cx="6376470" cy="457200"/>
          </a:xfrm>
        </p:spPr>
        <p:txBody>
          <a:bodyPr>
            <a:normAutofit/>
          </a:bodyPr>
          <a:lstStyle/>
          <a:p>
            <a:r>
              <a:rPr lang="en-US" dirty="0"/>
              <a:t>1. Career options &amp; explorations</a:t>
            </a:r>
          </a:p>
        </p:txBody>
      </p:sp>
      <p:sp>
        <p:nvSpPr>
          <p:cNvPr id="3" name="Content Placeholder 2">
            <a:extLst>
              <a:ext uri="{FF2B5EF4-FFF2-40B4-BE49-F238E27FC236}">
                <a16:creationId xmlns:a16="http://schemas.microsoft.com/office/drawing/2014/main" id="{4AEE7F6E-E87A-4C4B-8097-0D09718B7C8D}"/>
              </a:ext>
            </a:extLst>
          </p:cNvPr>
          <p:cNvSpPr>
            <a:spLocks noGrp="1"/>
          </p:cNvSpPr>
          <p:nvPr>
            <p:ph idx="1"/>
          </p:nvPr>
        </p:nvSpPr>
        <p:spPr>
          <a:xfrm>
            <a:off x="338446" y="1578429"/>
            <a:ext cx="5955475" cy="4268714"/>
          </a:xfrm>
        </p:spPr>
        <p:txBody>
          <a:bodyPr/>
          <a:lstStyle/>
          <a:p>
            <a:r>
              <a:rPr lang="en-US" dirty="0"/>
              <a:t>Before you consider applying for a postdoctoral position:</a:t>
            </a:r>
          </a:p>
          <a:p>
            <a:pPr lvl="1"/>
            <a:r>
              <a:rPr lang="en-US" dirty="0"/>
              <a:t>Explore your career options </a:t>
            </a:r>
          </a:p>
          <a:p>
            <a:pPr lvl="1"/>
            <a:r>
              <a:rPr lang="en-US" dirty="0"/>
              <a:t>Chose what best fits your interests, goals and values</a:t>
            </a:r>
          </a:p>
          <a:p>
            <a:endParaRPr lang="en-US" dirty="0"/>
          </a:p>
          <a:p>
            <a:r>
              <a:rPr lang="en-US" dirty="0"/>
              <a:t>Start thinking about career advancement early in your PhD training</a:t>
            </a:r>
          </a:p>
          <a:p>
            <a:pPr lvl="1"/>
            <a:endParaRPr lang="en-US" dirty="0"/>
          </a:p>
          <a:p>
            <a:r>
              <a:rPr lang="en-US" dirty="0"/>
              <a:t>What are some tools you can use?</a:t>
            </a:r>
          </a:p>
          <a:p>
            <a:pPr lvl="1"/>
            <a:r>
              <a:rPr lang="en-US" dirty="0"/>
              <a:t>Individual Development Plan</a:t>
            </a:r>
          </a:p>
          <a:p>
            <a:pPr lvl="1"/>
            <a:r>
              <a:rPr lang="en-US" dirty="0"/>
              <a:t>Informational interviews (meetings with experts in different careers) </a:t>
            </a:r>
          </a:p>
          <a:p>
            <a:pPr lvl="1"/>
            <a:r>
              <a:rPr lang="en-US" dirty="0"/>
              <a:t>Career Counselors/University Trainee Office</a:t>
            </a:r>
          </a:p>
          <a:p>
            <a:pPr lvl="1"/>
            <a:r>
              <a:rPr lang="en-US" dirty="0"/>
              <a:t>Science Careers (AAAS) </a:t>
            </a:r>
          </a:p>
        </p:txBody>
      </p:sp>
      <p:pic>
        <p:nvPicPr>
          <p:cNvPr id="4" name="Picture 3" descr="Screen Shot 2013-04-03 at 2.15.51 PM.png">
            <a:extLst>
              <a:ext uri="{FF2B5EF4-FFF2-40B4-BE49-F238E27FC236}">
                <a16:creationId xmlns:a16="http://schemas.microsoft.com/office/drawing/2014/main" id="{F0AF5C32-59E9-EC4A-88CC-BDFAB67E5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0996" y="1143000"/>
            <a:ext cx="2400149" cy="4498343"/>
          </a:xfrm>
          <a:prstGeom prst="rect">
            <a:avLst/>
          </a:prstGeom>
        </p:spPr>
      </p:pic>
      <p:sp>
        <p:nvSpPr>
          <p:cNvPr id="5" name="TextBox 4">
            <a:extLst>
              <a:ext uri="{FF2B5EF4-FFF2-40B4-BE49-F238E27FC236}">
                <a16:creationId xmlns:a16="http://schemas.microsoft.com/office/drawing/2014/main" id="{FB288FC6-B57C-2843-8B62-DEE3D34F50A4}"/>
              </a:ext>
            </a:extLst>
          </p:cNvPr>
          <p:cNvSpPr txBox="1"/>
          <p:nvPr/>
        </p:nvSpPr>
        <p:spPr>
          <a:xfrm>
            <a:off x="6423383" y="5539366"/>
            <a:ext cx="2720617" cy="307777"/>
          </a:xfrm>
          <a:prstGeom prst="rect">
            <a:avLst/>
          </a:prstGeom>
          <a:noFill/>
        </p:spPr>
        <p:txBody>
          <a:bodyPr wrap="none" rtlCol="0">
            <a:spAutoFit/>
          </a:bodyPr>
          <a:lstStyle/>
          <a:p>
            <a:r>
              <a:rPr lang="en-US" sz="1400" dirty="0">
                <a:hlinkClick r:id="rId4"/>
              </a:rPr>
              <a:t>http://myidp.sciencecareers.org</a:t>
            </a:r>
            <a:r>
              <a:rPr lang="en-US" sz="1400" dirty="0"/>
              <a:t> </a:t>
            </a:r>
          </a:p>
        </p:txBody>
      </p:sp>
    </p:spTree>
    <p:extLst>
      <p:ext uri="{BB962C8B-B14F-4D97-AF65-F5344CB8AC3E}">
        <p14:creationId xmlns:p14="http://schemas.microsoft.com/office/powerpoint/2010/main" val="10409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Publish or perish?</a:t>
            </a:r>
          </a:p>
        </p:txBody>
      </p:sp>
      <p:sp>
        <p:nvSpPr>
          <p:cNvPr id="3" name="Content Placeholder 2"/>
          <p:cNvSpPr>
            <a:spLocks noGrp="1"/>
          </p:cNvSpPr>
          <p:nvPr>
            <p:ph idx="1"/>
          </p:nvPr>
        </p:nvSpPr>
        <p:spPr>
          <a:xfrm>
            <a:off x="457200" y="1333024"/>
            <a:ext cx="7956468" cy="5139028"/>
          </a:xfrm>
        </p:spPr>
        <p:txBody>
          <a:bodyPr vert="horz" lIns="0" tIns="0" rIns="0" bIns="0" rtlCol="0" anchor="t">
            <a:normAutofit/>
          </a:bodyPr>
          <a:lstStyle/>
          <a:p>
            <a:endParaRPr lang="en-US" dirty="0">
              <a:solidFill>
                <a:schemeClr val="tx1"/>
              </a:solidFill>
            </a:endParaRPr>
          </a:p>
          <a:p>
            <a:pPr marL="0" indent="0">
              <a:buNone/>
            </a:pPr>
            <a:r>
              <a:rPr lang="en-US" dirty="0"/>
              <a:t>Publications are still the measure of productivity for a postdoc and showcase your research and your creativity</a:t>
            </a:r>
            <a:r>
              <a:rPr lang="en-US" dirty="0">
                <a:cs typeface="Arial"/>
              </a:rPr>
              <a:t>.</a:t>
            </a:r>
          </a:p>
          <a:p>
            <a:pPr lvl="1"/>
            <a:endParaRPr lang="en-US" dirty="0">
              <a:solidFill>
                <a:schemeClr val="tx1"/>
              </a:solidFill>
            </a:endParaRPr>
          </a:p>
          <a:p>
            <a:r>
              <a:rPr lang="en-US" dirty="0">
                <a:solidFill>
                  <a:schemeClr val="tx1"/>
                </a:solidFill>
              </a:rPr>
              <a:t>First authorship is essential and means you led the project</a:t>
            </a:r>
          </a:p>
          <a:p>
            <a:r>
              <a:rPr lang="en-US" dirty="0"/>
              <a:t>Balance risky and safe projects</a:t>
            </a:r>
            <a:endParaRPr lang="en-US" dirty="0">
              <a:cs typeface="Arial"/>
            </a:endParaRPr>
          </a:p>
          <a:p>
            <a:r>
              <a:rPr lang="en-US" dirty="0">
                <a:solidFill>
                  <a:schemeClr val="tx1"/>
                </a:solidFill>
              </a:rPr>
              <a:t>High-profile publications are preferred in high-profile universities, but are NOT sufficient to get a job</a:t>
            </a:r>
          </a:p>
          <a:p>
            <a:pPr lvl="1"/>
            <a:r>
              <a:rPr lang="en-US" dirty="0"/>
              <a:t>Discuss clearly with your advisor what is expected of you. </a:t>
            </a:r>
          </a:p>
          <a:p>
            <a:pPr lvl="1"/>
            <a:r>
              <a:rPr lang="en-US" dirty="0">
                <a:solidFill>
                  <a:schemeClr val="tx1"/>
                </a:solidFill>
              </a:rPr>
              <a:t>Long gaps in publishing (&gt;5-6 years) are a “red flag” for search committees, even if a high-profile paper is obtained at the end. </a:t>
            </a:r>
          </a:p>
          <a:p>
            <a:r>
              <a:rPr lang="en-US" u="sng" dirty="0"/>
              <a:t>Strive for the best, while keeping an eye on your productivity. Be pragmatic.</a:t>
            </a:r>
            <a:endParaRPr lang="en-US" dirty="0"/>
          </a:p>
          <a:p>
            <a:endParaRPr lang="en-US" dirty="0">
              <a:solidFill>
                <a:schemeClr val="tx1"/>
              </a:solidFill>
            </a:endParaRPr>
          </a:p>
        </p:txBody>
      </p:sp>
    </p:spTree>
    <p:extLst>
      <p:ext uri="{BB962C8B-B14F-4D97-AF65-F5344CB8AC3E}">
        <p14:creationId xmlns:p14="http://schemas.microsoft.com/office/powerpoint/2010/main" val="861712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6982134" cy="457200"/>
          </a:xfrm>
        </p:spPr>
        <p:txBody>
          <a:bodyPr>
            <a:normAutofit fontScale="90000"/>
          </a:bodyPr>
          <a:lstStyle/>
          <a:p>
            <a:r>
              <a:rPr lang="en-US" sz="3600" dirty="0"/>
              <a:t>Get grants! It’s all about the money!</a:t>
            </a:r>
          </a:p>
        </p:txBody>
      </p:sp>
      <p:sp>
        <p:nvSpPr>
          <p:cNvPr id="3" name="Content Placeholder 2"/>
          <p:cNvSpPr>
            <a:spLocks noGrp="1"/>
          </p:cNvSpPr>
          <p:nvPr>
            <p:ph idx="1"/>
          </p:nvPr>
        </p:nvSpPr>
        <p:spPr>
          <a:xfrm>
            <a:off x="324591" y="1489385"/>
            <a:ext cx="8407731" cy="4770286"/>
          </a:xfrm>
        </p:spPr>
        <p:txBody>
          <a:bodyPr vert="horz" lIns="0" tIns="0" rIns="0" bIns="0" rtlCol="0" anchor="t">
            <a:normAutofit/>
          </a:bodyPr>
          <a:lstStyle/>
          <a:p>
            <a:pPr marL="0" indent="0">
              <a:buNone/>
            </a:pPr>
            <a:r>
              <a:rPr lang="en-US" dirty="0"/>
              <a:t>For research-intensive positions, the ability to conduct </a:t>
            </a:r>
            <a:r>
              <a:rPr lang="en-US" u="sng" dirty="0"/>
              <a:t>fundable</a:t>
            </a:r>
            <a:r>
              <a:rPr lang="en-US" dirty="0"/>
              <a:t> research is key</a:t>
            </a:r>
          </a:p>
          <a:p>
            <a:pPr marL="0" indent="0">
              <a:buNone/>
            </a:pPr>
            <a:endParaRPr lang="en-US" sz="1000" dirty="0">
              <a:solidFill>
                <a:schemeClr val="tx1"/>
              </a:solidFill>
            </a:endParaRPr>
          </a:p>
          <a:p>
            <a:r>
              <a:rPr lang="en-US" dirty="0">
                <a:solidFill>
                  <a:schemeClr val="tx1"/>
                </a:solidFill>
              </a:rPr>
              <a:t>Having a funded proposal is a huge plus for your CV</a:t>
            </a:r>
          </a:p>
          <a:p>
            <a:pPr lvl="1"/>
            <a:r>
              <a:rPr lang="en-US" dirty="0">
                <a:solidFill>
                  <a:schemeClr val="tx1"/>
                </a:solidFill>
              </a:rPr>
              <a:t>Faculty search committee meetings are often told to look at how much money the applicant has secured</a:t>
            </a:r>
          </a:p>
          <a:p>
            <a:pPr lvl="1"/>
            <a:endParaRPr lang="en-US" dirty="0">
              <a:solidFill>
                <a:schemeClr val="tx1"/>
              </a:solidFill>
            </a:endParaRPr>
          </a:p>
          <a:p>
            <a:r>
              <a:rPr lang="en-US" dirty="0"/>
              <a:t>Identify fellowships (both foundation and federal) you can apply to and mark deadlines in your calendar </a:t>
            </a:r>
            <a:endParaRPr lang="en-US" dirty="0">
              <a:cs typeface="Arial"/>
            </a:endParaRPr>
          </a:p>
          <a:p>
            <a:pPr lvl="1"/>
            <a:r>
              <a:rPr lang="en-US" dirty="0"/>
              <a:t>Remember that eligibility to many career development grants expires 3-5 years after your PhD graduation date</a:t>
            </a:r>
            <a:endParaRPr lang="en-US" dirty="0">
              <a:solidFill>
                <a:schemeClr val="tx1"/>
              </a:solidFill>
            </a:endParaRPr>
          </a:p>
          <a:p>
            <a:endParaRPr lang="en-US" dirty="0">
              <a:solidFill>
                <a:schemeClr val="tx1"/>
              </a:solidFill>
            </a:endParaRPr>
          </a:p>
          <a:p>
            <a:r>
              <a:rPr lang="en-US" dirty="0"/>
              <a:t>A combination of postdoctoral fellowships (your salary) and transition to independence awards (other salaries and supplies) is best</a:t>
            </a:r>
            <a:endParaRPr lang="en-US" dirty="0">
              <a:cs typeface="Arial"/>
            </a:endParaRPr>
          </a:p>
          <a:p>
            <a:endParaRPr lang="en-US" dirty="0">
              <a:solidFill>
                <a:schemeClr val="tx1"/>
              </a:solidFill>
            </a:endParaRPr>
          </a:p>
          <a:p>
            <a:r>
              <a:rPr lang="en-US" dirty="0">
                <a:solidFill>
                  <a:schemeClr val="tx1"/>
                </a:solidFill>
              </a:rPr>
              <a:t>You should familiarize yourselves with federal grant structure and review process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78423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109064" cy="457200"/>
          </a:xfrm>
        </p:spPr>
        <p:txBody>
          <a:bodyPr>
            <a:normAutofit/>
          </a:bodyPr>
          <a:lstStyle/>
          <a:p>
            <a:r>
              <a:rPr lang="en-US" dirty="0"/>
              <a:t>Tips for writing an effective grant</a:t>
            </a:r>
          </a:p>
        </p:txBody>
      </p:sp>
      <p:sp>
        <p:nvSpPr>
          <p:cNvPr id="3" name="Content Placeholder 2"/>
          <p:cNvSpPr>
            <a:spLocks noGrp="1"/>
          </p:cNvSpPr>
          <p:nvPr>
            <p:ph idx="1"/>
          </p:nvPr>
        </p:nvSpPr>
        <p:spPr>
          <a:xfrm>
            <a:off x="609600" y="2969332"/>
            <a:ext cx="7971692" cy="3107283"/>
          </a:xfrm>
        </p:spPr>
        <p:txBody>
          <a:bodyPr>
            <a:normAutofit/>
          </a:bodyPr>
          <a:lstStyle/>
          <a:p>
            <a:pPr marL="0" indent="0">
              <a:buNone/>
            </a:pPr>
            <a:r>
              <a:rPr lang="en-US" dirty="0"/>
              <a:t>Work with your advisor on the following:</a:t>
            </a:r>
          </a:p>
          <a:p>
            <a:r>
              <a:rPr lang="en-US" dirty="0"/>
              <a:t>Review organization’s research priorities and goals </a:t>
            </a:r>
          </a:p>
          <a:p>
            <a:r>
              <a:rPr lang="en-US" dirty="0"/>
              <a:t>Identify funding opportunities that match your needs</a:t>
            </a:r>
          </a:p>
          <a:p>
            <a:r>
              <a:rPr lang="en-US" dirty="0"/>
              <a:t>Identify experienced mentor(s) and collaborators if necessary</a:t>
            </a:r>
          </a:p>
          <a:p>
            <a:r>
              <a:rPr lang="en-US" dirty="0"/>
              <a:t>Learn about the application and review process </a:t>
            </a:r>
          </a:p>
          <a:p>
            <a:r>
              <a:rPr lang="en-US" dirty="0"/>
              <a:t>Make early contact with program officers to discuss your interest in applying</a:t>
            </a:r>
          </a:p>
          <a:p>
            <a:r>
              <a:rPr lang="en-US" dirty="0"/>
              <a:t>Study successfully funded grant applications </a:t>
            </a:r>
          </a:p>
          <a:p>
            <a:r>
              <a:rPr lang="en-US" dirty="0"/>
              <a:t>Write clearly and concisely for reviewers to understand your proposed work</a:t>
            </a:r>
          </a:p>
        </p:txBody>
      </p:sp>
      <p:grpSp>
        <p:nvGrpSpPr>
          <p:cNvPr id="4" name="Group 3"/>
          <p:cNvGrpSpPr/>
          <p:nvPr/>
        </p:nvGrpSpPr>
        <p:grpSpPr>
          <a:xfrm>
            <a:off x="923108" y="1436659"/>
            <a:ext cx="7306491" cy="1515547"/>
            <a:chOff x="348602" y="4390433"/>
            <a:chExt cx="8447056" cy="2088562"/>
          </a:xfrm>
        </p:grpSpPr>
        <p:cxnSp>
          <p:nvCxnSpPr>
            <p:cNvPr id="5" name="Straight Arrow Connector 4">
              <a:extLst>
                <a:ext uri="{FF2B5EF4-FFF2-40B4-BE49-F238E27FC236}">
                  <a16:creationId xmlns:a16="http://schemas.microsoft.com/office/drawing/2014/main" id="{62AEBC8A-F828-4A0B-B949-FEB9B64A8EA8}"/>
                </a:ext>
              </a:extLst>
            </p:cNvPr>
            <p:cNvCxnSpPr>
              <a:cxnSpLocks/>
            </p:cNvCxnSpPr>
            <p:nvPr/>
          </p:nvCxnSpPr>
          <p:spPr>
            <a:xfrm>
              <a:off x="745672" y="4981808"/>
              <a:ext cx="8049986"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0E8D102-1AED-42C9-996E-94E60A2A4D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433" t="29685" r="27801" b="15549"/>
            <a:stretch/>
          </p:blipFill>
          <p:spPr>
            <a:xfrm>
              <a:off x="488599" y="4396544"/>
              <a:ext cx="1116101" cy="1116101"/>
            </a:xfrm>
            <a:prstGeom prst="ellipse">
              <a:avLst/>
            </a:prstGeom>
            <a:ln w="38100">
              <a:solidFill>
                <a:schemeClr val="bg1"/>
              </a:solidFill>
            </a:ln>
          </p:spPr>
        </p:pic>
        <p:sp>
          <p:nvSpPr>
            <p:cNvPr id="7" name="Rectangle 6">
              <a:extLst>
                <a:ext uri="{FF2B5EF4-FFF2-40B4-BE49-F238E27FC236}">
                  <a16:creationId xmlns:a16="http://schemas.microsoft.com/office/drawing/2014/main" id="{5617C732-9B9C-43B5-8066-D149C1EDDC09}"/>
                </a:ext>
              </a:extLst>
            </p:cNvPr>
            <p:cNvSpPr/>
            <p:nvPr/>
          </p:nvSpPr>
          <p:spPr>
            <a:xfrm>
              <a:off x="2049732" y="5558416"/>
              <a:ext cx="1396093" cy="623248"/>
            </a:xfrm>
            <a:prstGeom prst="rect">
              <a:avLst/>
            </a:prstGeom>
          </p:spPr>
          <p:txBody>
            <a:bodyPr vert="horz" lIns="68580" tIns="34290" rIns="68580" bIns="34290" rtlCol="0">
              <a:normAutofit lnSpcReduction="10000"/>
            </a:bodyPr>
            <a:lstStyle/>
            <a:p>
              <a:pPr algn="ctr">
                <a:spcBef>
                  <a:spcPts val="900"/>
                </a:spcBef>
              </a:pPr>
              <a:r>
                <a:rPr lang="en-US" sz="1300" b="1" dirty="0">
                  <a:solidFill>
                    <a:srgbClr val="126BB4"/>
                  </a:solidFill>
                  <a:latin typeface="Arial" panose="020B0604020202020204" pitchFamily="34" charset="0"/>
                  <a:ea typeface="Open Sans Light" panose="020B0306030504020204" pitchFamily="34" charset="0"/>
                  <a:cs typeface="Arial" panose="020B0604020202020204" pitchFamily="34" charset="0"/>
                </a:rPr>
                <a:t>Develop a Strategy</a:t>
              </a:r>
            </a:p>
          </p:txBody>
        </p:sp>
        <p:sp>
          <p:nvSpPr>
            <p:cNvPr id="8" name="Rectangle 7">
              <a:extLst>
                <a:ext uri="{FF2B5EF4-FFF2-40B4-BE49-F238E27FC236}">
                  <a16:creationId xmlns:a16="http://schemas.microsoft.com/office/drawing/2014/main" id="{9F4B0145-AFE6-4DCF-8371-83F2E6BA5F6A}"/>
                </a:ext>
              </a:extLst>
            </p:cNvPr>
            <p:cNvSpPr/>
            <p:nvPr/>
          </p:nvSpPr>
          <p:spPr>
            <a:xfrm>
              <a:off x="3806650" y="5558415"/>
              <a:ext cx="1284515" cy="676540"/>
            </a:xfrm>
            <a:prstGeom prst="rect">
              <a:avLst/>
            </a:prstGeom>
          </p:spPr>
          <p:txBody>
            <a:bodyPr wrap="square">
              <a:spAutoFit/>
            </a:bodyPr>
            <a:lstStyle/>
            <a:p>
              <a:pPr algn="ctr">
                <a:spcBef>
                  <a:spcPts val="900"/>
                </a:spcBef>
              </a:pPr>
              <a:r>
                <a:rPr lang="en-US" sz="1300" b="1" dirty="0">
                  <a:solidFill>
                    <a:srgbClr val="126BB4"/>
                  </a:solidFill>
                  <a:latin typeface="Arial" panose="020B0604020202020204" pitchFamily="34" charset="0"/>
                  <a:ea typeface="Open Sans Light" panose="020B0306030504020204" pitchFamily="34" charset="0"/>
                  <a:cs typeface="Arial" panose="020B0604020202020204" pitchFamily="34" charset="0"/>
                </a:rPr>
                <a:t>Plan Your Application</a:t>
              </a:r>
            </a:p>
          </p:txBody>
        </p:sp>
        <p:sp>
          <p:nvSpPr>
            <p:cNvPr id="9" name="Rectangle 8">
              <a:extLst>
                <a:ext uri="{FF2B5EF4-FFF2-40B4-BE49-F238E27FC236}">
                  <a16:creationId xmlns:a16="http://schemas.microsoft.com/office/drawing/2014/main" id="{2EAD3067-0C3E-419C-A45A-E01347A9A64C}"/>
                </a:ext>
              </a:extLst>
            </p:cNvPr>
            <p:cNvSpPr/>
            <p:nvPr/>
          </p:nvSpPr>
          <p:spPr>
            <a:xfrm>
              <a:off x="5334472" y="5558415"/>
              <a:ext cx="1631125" cy="678631"/>
            </a:xfrm>
            <a:prstGeom prst="rect">
              <a:avLst/>
            </a:prstGeom>
          </p:spPr>
          <p:txBody>
            <a:bodyPr wrap="square">
              <a:spAutoFit/>
            </a:bodyPr>
            <a:lstStyle/>
            <a:p>
              <a:pPr algn="ctr">
                <a:spcBef>
                  <a:spcPts val="900"/>
                </a:spcBef>
              </a:pPr>
              <a:r>
                <a:rPr lang="en-US" sz="1300" b="1" dirty="0">
                  <a:solidFill>
                    <a:srgbClr val="126BB4"/>
                  </a:solidFill>
                  <a:latin typeface="Arial" panose="020B0604020202020204" pitchFamily="34" charset="0"/>
                  <a:ea typeface="Open Sans Light" panose="020B0306030504020204" pitchFamily="34" charset="0"/>
                  <a:cs typeface="Arial" panose="020B0604020202020204" pitchFamily="34" charset="0"/>
                </a:rPr>
                <a:t>Address All Review Criteria</a:t>
              </a:r>
            </a:p>
          </p:txBody>
        </p:sp>
        <p:sp>
          <p:nvSpPr>
            <p:cNvPr id="10" name="Rectangle 9">
              <a:extLst>
                <a:ext uri="{FF2B5EF4-FFF2-40B4-BE49-F238E27FC236}">
                  <a16:creationId xmlns:a16="http://schemas.microsoft.com/office/drawing/2014/main" id="{A18A9BC4-E196-4896-B1CC-657B78E80238}"/>
                </a:ext>
              </a:extLst>
            </p:cNvPr>
            <p:cNvSpPr/>
            <p:nvPr/>
          </p:nvSpPr>
          <p:spPr>
            <a:xfrm>
              <a:off x="7087109" y="5558415"/>
              <a:ext cx="1528105" cy="920580"/>
            </a:xfrm>
            <a:prstGeom prst="rect">
              <a:avLst/>
            </a:prstGeom>
          </p:spPr>
          <p:txBody>
            <a:bodyPr wrap="square">
              <a:spAutoFit/>
            </a:bodyPr>
            <a:lstStyle/>
            <a:p>
              <a:pPr algn="ctr">
                <a:spcBef>
                  <a:spcPts val="900"/>
                </a:spcBef>
              </a:pPr>
              <a:r>
                <a:rPr lang="en-US" sz="1300" b="1" dirty="0">
                  <a:solidFill>
                    <a:srgbClr val="126BB4"/>
                  </a:solidFill>
                  <a:latin typeface="Arial" panose="020B0604020202020204" pitchFamily="34" charset="0"/>
                  <a:ea typeface="Open Sans Light" panose="020B0306030504020204" pitchFamily="34" charset="0"/>
                  <a:cs typeface="Arial" panose="020B0604020202020204" pitchFamily="34" charset="0"/>
                </a:rPr>
                <a:t>Submit All Required Components</a:t>
              </a:r>
            </a:p>
          </p:txBody>
        </p:sp>
        <p:pic>
          <p:nvPicPr>
            <p:cNvPr id="11" name="Picture 10">
              <a:extLst>
                <a:ext uri="{FF2B5EF4-FFF2-40B4-BE49-F238E27FC236}">
                  <a16:creationId xmlns:a16="http://schemas.microsoft.com/office/drawing/2014/main" id="{60BA62D2-040E-4121-A801-DBE033C6F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464" t="20075" r="36540"/>
            <a:stretch/>
          </p:blipFill>
          <p:spPr>
            <a:xfrm>
              <a:off x="2189729" y="4396544"/>
              <a:ext cx="1116100" cy="1116100"/>
            </a:xfrm>
            <a:prstGeom prst="ellipse">
              <a:avLst/>
            </a:prstGeom>
            <a:ln w="38100">
              <a:solidFill>
                <a:schemeClr val="bg1"/>
              </a:solidFill>
            </a:ln>
          </p:spPr>
        </p:pic>
        <p:pic>
          <p:nvPicPr>
            <p:cNvPr id="12" name="Picture 11">
              <a:extLst>
                <a:ext uri="{FF2B5EF4-FFF2-40B4-BE49-F238E27FC236}">
                  <a16:creationId xmlns:a16="http://schemas.microsoft.com/office/drawing/2014/main" id="{7AAF64BD-C51C-45AE-84A5-AB2B2443B7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50" r="16650"/>
            <a:stretch/>
          </p:blipFill>
          <p:spPr>
            <a:xfrm>
              <a:off x="3890858" y="4396545"/>
              <a:ext cx="1116099" cy="1116099"/>
            </a:xfrm>
            <a:prstGeom prst="ellipse">
              <a:avLst/>
            </a:prstGeom>
            <a:ln w="38100">
              <a:solidFill>
                <a:schemeClr val="bg1"/>
              </a:solidFill>
            </a:ln>
          </p:spPr>
        </p:pic>
        <p:pic>
          <p:nvPicPr>
            <p:cNvPr id="13" name="Picture 12">
              <a:extLst>
                <a:ext uri="{FF2B5EF4-FFF2-40B4-BE49-F238E27FC236}">
                  <a16:creationId xmlns:a16="http://schemas.microsoft.com/office/drawing/2014/main" id="{E5F7B8BB-4346-4FAD-ADDF-66470C0CF4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500" r="12500"/>
            <a:stretch/>
          </p:blipFill>
          <p:spPr>
            <a:xfrm>
              <a:off x="7293112" y="4390433"/>
              <a:ext cx="1116100" cy="1116100"/>
            </a:xfrm>
            <a:prstGeom prst="ellipse">
              <a:avLst/>
            </a:prstGeom>
            <a:ln w="38100">
              <a:solidFill>
                <a:schemeClr val="bg1">
                  <a:lumMod val="85000"/>
                </a:schemeClr>
              </a:solidFill>
            </a:ln>
          </p:spPr>
        </p:pic>
        <p:pic>
          <p:nvPicPr>
            <p:cNvPr id="14" name="Picture 13">
              <a:extLst>
                <a:ext uri="{FF2B5EF4-FFF2-40B4-BE49-F238E27FC236}">
                  <a16:creationId xmlns:a16="http://schemas.microsoft.com/office/drawing/2014/main" id="{FE444664-8B2E-487E-87BE-04FE6E9FE9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638" t="22324" r="31793" b="25107"/>
            <a:stretch/>
          </p:blipFill>
          <p:spPr>
            <a:xfrm>
              <a:off x="5591984" y="4390434"/>
              <a:ext cx="1116100" cy="1116100"/>
            </a:xfrm>
            <a:prstGeom prst="ellipse">
              <a:avLst/>
            </a:prstGeom>
            <a:ln w="38100">
              <a:solidFill>
                <a:schemeClr val="bg1"/>
              </a:solidFill>
            </a:ln>
          </p:spPr>
        </p:pic>
        <p:sp>
          <p:nvSpPr>
            <p:cNvPr id="15" name="Rectangle 14">
              <a:extLst>
                <a:ext uri="{FF2B5EF4-FFF2-40B4-BE49-F238E27FC236}">
                  <a16:creationId xmlns:a16="http://schemas.microsoft.com/office/drawing/2014/main" id="{5617C732-9B9C-43B5-8066-D149C1EDDC09}"/>
                </a:ext>
              </a:extLst>
            </p:cNvPr>
            <p:cNvSpPr/>
            <p:nvPr/>
          </p:nvSpPr>
          <p:spPr>
            <a:xfrm>
              <a:off x="348602" y="5558416"/>
              <a:ext cx="1396093" cy="623248"/>
            </a:xfrm>
            <a:prstGeom prst="rect">
              <a:avLst/>
            </a:prstGeom>
          </p:spPr>
          <p:txBody>
            <a:bodyPr vert="horz" lIns="68580" tIns="34290" rIns="68580" bIns="34290" rtlCol="0">
              <a:normAutofit/>
            </a:bodyPr>
            <a:lstStyle/>
            <a:p>
              <a:pPr algn="ctr">
                <a:spcBef>
                  <a:spcPts val="900"/>
                </a:spcBef>
              </a:pPr>
              <a:r>
                <a:rPr lang="en-US" sz="1300" b="1" dirty="0">
                  <a:solidFill>
                    <a:srgbClr val="126BB4"/>
                  </a:solidFill>
                  <a:latin typeface="Arial" panose="020B0604020202020204" pitchFamily="34" charset="0"/>
                  <a:ea typeface="Open Sans Light" panose="020B0306030504020204" pitchFamily="34" charset="0"/>
                  <a:cs typeface="Arial" panose="020B0604020202020204" pitchFamily="34" charset="0"/>
                </a:rPr>
                <a:t>Start Early</a:t>
              </a:r>
            </a:p>
          </p:txBody>
        </p:sp>
      </p:grpSp>
    </p:spTree>
    <p:extLst>
      <p:ext uri="{BB962C8B-B14F-4D97-AF65-F5344CB8AC3E}">
        <p14:creationId xmlns:p14="http://schemas.microsoft.com/office/powerpoint/2010/main" val="2995132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626425"/>
            <a:ext cx="6810499" cy="457200"/>
          </a:xfrm>
        </p:spPr>
        <p:txBody>
          <a:bodyPr>
            <a:normAutofit fontScale="90000"/>
          </a:bodyPr>
          <a:lstStyle/>
          <a:p>
            <a:r>
              <a:rPr lang="en-US" sz="3600"/>
              <a:t>Should you </a:t>
            </a:r>
            <a:r>
              <a:rPr lang="en-US" sz="3600" dirty="0"/>
              <a:t>care about teaching?</a:t>
            </a:r>
          </a:p>
        </p:txBody>
      </p:sp>
      <p:sp>
        <p:nvSpPr>
          <p:cNvPr id="3" name="Content Placeholder 2"/>
          <p:cNvSpPr>
            <a:spLocks noGrp="1"/>
          </p:cNvSpPr>
          <p:nvPr>
            <p:ph idx="1"/>
          </p:nvPr>
        </p:nvSpPr>
        <p:spPr>
          <a:xfrm>
            <a:off x="291935" y="1411700"/>
            <a:ext cx="8377052" cy="4965349"/>
          </a:xfrm>
        </p:spPr>
        <p:txBody>
          <a:bodyPr vert="horz" lIns="0" tIns="0" rIns="0" bIns="0" rtlCol="0" anchor="t">
            <a:normAutofit/>
          </a:bodyPr>
          <a:lstStyle/>
          <a:p>
            <a:r>
              <a:rPr lang="en-US" dirty="0">
                <a:solidFill>
                  <a:schemeClr val="tx1"/>
                </a:solidFill>
              </a:rPr>
              <a:t>Teaching opportunities for postdocs are limited, but teaching is a part of your application and interview in academia</a:t>
            </a:r>
          </a:p>
          <a:p>
            <a:r>
              <a:rPr lang="en-US" dirty="0">
                <a:solidFill>
                  <a:schemeClr val="tx1"/>
                </a:solidFill>
              </a:rPr>
              <a:t>You may decide you want a teaching job</a:t>
            </a:r>
          </a:p>
          <a:p>
            <a:endParaRPr lang="en-US" dirty="0">
              <a:solidFill>
                <a:schemeClr val="tx1"/>
              </a:solidFill>
            </a:endParaRPr>
          </a:p>
          <a:p>
            <a:r>
              <a:rPr lang="en-US" dirty="0">
                <a:solidFill>
                  <a:schemeClr val="tx1"/>
                </a:solidFill>
              </a:rPr>
              <a:t>For a research position teaching is not critical, but it helps </a:t>
            </a:r>
          </a:p>
          <a:p>
            <a:pPr lvl="1"/>
            <a:r>
              <a:rPr lang="en-US" dirty="0">
                <a:solidFill>
                  <a:schemeClr val="tx1"/>
                </a:solidFill>
              </a:rPr>
              <a:t>Arrange guest teaching in a friend’s or mentor’s courses</a:t>
            </a:r>
          </a:p>
          <a:p>
            <a:pPr lvl="1"/>
            <a:r>
              <a:rPr lang="en-US" dirty="0">
                <a:solidFill>
                  <a:schemeClr val="tx1"/>
                </a:solidFill>
              </a:rPr>
              <a:t>Teach sessions or workshops for friends/colleagues</a:t>
            </a:r>
          </a:p>
          <a:p>
            <a:pPr lvl="1"/>
            <a:r>
              <a:rPr lang="en-US" dirty="0">
                <a:solidFill>
                  <a:schemeClr val="tx1"/>
                </a:solidFill>
              </a:rPr>
              <a:t>Actively mentor grad students and undergraduates</a:t>
            </a:r>
          </a:p>
          <a:p>
            <a:pPr lvl="1"/>
            <a:endParaRPr lang="en-US" sz="2200" dirty="0">
              <a:solidFill>
                <a:schemeClr val="tx1"/>
              </a:solidFill>
            </a:endParaRPr>
          </a:p>
          <a:p>
            <a:r>
              <a:rPr lang="en-US" dirty="0">
                <a:solidFill>
                  <a:schemeClr val="tx1"/>
                </a:solidFill>
              </a:rPr>
              <a:t>For a teaching position you need to have developed curriculum, i.e. your own courses</a:t>
            </a:r>
          </a:p>
          <a:p>
            <a:pPr lvl="1"/>
            <a:r>
              <a:rPr lang="en-US" dirty="0">
                <a:solidFill>
                  <a:schemeClr val="tx1"/>
                </a:solidFill>
              </a:rPr>
              <a:t>Have a clear conversation with your advisor about your goals</a:t>
            </a:r>
          </a:p>
          <a:p>
            <a:pPr lvl="1"/>
            <a:r>
              <a:rPr lang="en-US" dirty="0"/>
              <a:t>Serve as teaching assistant (TA) for your advisor or adjunct at a nearby university</a:t>
            </a:r>
            <a:endParaRPr lang="en-US" dirty="0">
              <a:cs typeface="Arial"/>
            </a:endParaRPr>
          </a:p>
          <a:p>
            <a:pPr lvl="1"/>
            <a:r>
              <a:rPr lang="en-US" dirty="0">
                <a:solidFill>
                  <a:schemeClr val="tx1"/>
                </a:solidFill>
              </a:rPr>
              <a:t>Take teaching courses available at your university</a:t>
            </a:r>
          </a:p>
          <a:p>
            <a:pPr lvl="1"/>
            <a:r>
              <a:rPr lang="en-US" dirty="0"/>
              <a:t>Look for teaching fellowships</a:t>
            </a:r>
            <a:endParaRPr lang="en-US" dirty="0">
              <a:solidFill>
                <a:schemeClr val="tx1"/>
              </a:solidFill>
            </a:endParaRPr>
          </a:p>
        </p:txBody>
      </p:sp>
    </p:spTree>
    <p:extLst>
      <p:ext uri="{BB962C8B-B14F-4D97-AF65-F5344CB8AC3E}">
        <p14:creationId xmlns:p14="http://schemas.microsoft.com/office/powerpoint/2010/main" val="876492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095506" cy="457200"/>
          </a:xfrm>
        </p:spPr>
        <p:txBody>
          <a:bodyPr>
            <a:normAutofit fontScale="90000"/>
          </a:bodyPr>
          <a:lstStyle/>
          <a:p>
            <a:r>
              <a:rPr lang="en-US" sz="3600" dirty="0"/>
              <a:t>So much to do, so few hours</a:t>
            </a:r>
            <a:r>
              <a:rPr lang="is-IS" sz="3600" dirty="0"/>
              <a:t>…</a:t>
            </a:r>
            <a:endParaRPr lang="en-US" sz="3600" dirty="0"/>
          </a:p>
        </p:txBody>
      </p:sp>
      <p:sp>
        <p:nvSpPr>
          <p:cNvPr id="3" name="Content Placeholder 2"/>
          <p:cNvSpPr>
            <a:spLocks noGrp="1"/>
          </p:cNvSpPr>
          <p:nvPr>
            <p:ph idx="1"/>
          </p:nvPr>
        </p:nvSpPr>
        <p:spPr>
          <a:xfrm>
            <a:off x="273132" y="1560141"/>
            <a:ext cx="8372104" cy="4710030"/>
          </a:xfrm>
        </p:spPr>
        <p:txBody>
          <a:bodyPr>
            <a:normAutofit/>
          </a:bodyPr>
          <a:lstStyle/>
          <a:p>
            <a:pPr marL="0" indent="0">
              <a:buNone/>
            </a:pPr>
            <a:r>
              <a:rPr lang="en-US" dirty="0">
                <a:solidFill>
                  <a:schemeClr val="tx1"/>
                </a:solidFill>
              </a:rPr>
              <a:t>Balancing experiments with writing grants and papers requires time-management skills.</a:t>
            </a:r>
            <a:r>
              <a:rPr lang="en-US" dirty="0"/>
              <a:t> </a:t>
            </a:r>
            <a:r>
              <a:rPr lang="en-US" dirty="0">
                <a:solidFill>
                  <a:schemeClr val="tx1"/>
                </a:solidFill>
              </a:rPr>
              <a:t>Learning to prioritize and switch among different activities is important for any job.</a:t>
            </a:r>
          </a:p>
          <a:p>
            <a:endParaRPr lang="en-US" sz="1000" dirty="0">
              <a:solidFill>
                <a:schemeClr val="tx1"/>
              </a:solidFill>
            </a:endParaRPr>
          </a:p>
          <a:p>
            <a:r>
              <a:rPr lang="en-US" dirty="0">
                <a:solidFill>
                  <a:schemeClr val="tx1"/>
                </a:solidFill>
              </a:rPr>
              <a:t>Set relevant milestones and keep the focus to reach them. Make a long term plan for the next 6-12 months.</a:t>
            </a:r>
            <a:endParaRPr lang="en-US" dirty="0"/>
          </a:p>
          <a:p>
            <a:endParaRPr lang="en-US" sz="1000" dirty="0">
              <a:solidFill>
                <a:schemeClr val="tx1"/>
              </a:solidFill>
            </a:endParaRPr>
          </a:p>
          <a:p>
            <a:r>
              <a:rPr lang="en-US" dirty="0">
                <a:solidFill>
                  <a:schemeClr val="tx1"/>
                </a:solidFill>
              </a:rPr>
              <a:t>Track the deadlines and progress: productivity apps, paper calendar, Google calendar, whatever works for you</a:t>
            </a:r>
          </a:p>
          <a:p>
            <a:endParaRPr lang="en-US" sz="1000" dirty="0">
              <a:solidFill>
                <a:schemeClr val="tx1"/>
              </a:solidFill>
            </a:endParaRPr>
          </a:p>
          <a:p>
            <a:r>
              <a:rPr lang="en-US" dirty="0">
                <a:solidFill>
                  <a:schemeClr val="tx1"/>
                </a:solidFill>
              </a:rPr>
              <a:t>Discuss the timeline with your advisor</a:t>
            </a:r>
          </a:p>
          <a:p>
            <a:pPr lvl="1"/>
            <a:r>
              <a:rPr lang="en-US" dirty="0">
                <a:solidFill>
                  <a:schemeClr val="tx1"/>
                </a:solidFill>
              </a:rPr>
              <a:t>Negotiate protected time for writing or other activities (e.g. exclusive access to equipment)</a:t>
            </a:r>
          </a:p>
          <a:p>
            <a:pPr lvl="1"/>
            <a:r>
              <a:rPr lang="en-US" dirty="0">
                <a:solidFill>
                  <a:schemeClr val="tx1"/>
                </a:solidFill>
              </a:rPr>
              <a:t>Get advice on feasibility of timeline and get them on board with the plan (writing letters, paying for conferences)</a:t>
            </a:r>
          </a:p>
        </p:txBody>
      </p:sp>
    </p:spTree>
    <p:extLst>
      <p:ext uri="{BB962C8B-B14F-4D97-AF65-F5344CB8AC3E}">
        <p14:creationId xmlns:p14="http://schemas.microsoft.com/office/powerpoint/2010/main" val="1441033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D471-F412-944E-B8EB-4AF23C264E1A}"/>
              </a:ext>
            </a:extLst>
          </p:cNvPr>
          <p:cNvSpPr>
            <a:spLocks noGrp="1"/>
          </p:cNvSpPr>
          <p:nvPr>
            <p:ph type="title"/>
          </p:nvPr>
        </p:nvSpPr>
        <p:spPr/>
        <p:txBody>
          <a:bodyPr>
            <a:noAutofit/>
          </a:bodyPr>
          <a:lstStyle/>
          <a:p>
            <a:r>
              <a:rPr lang="en-US" sz="3200" dirty="0"/>
              <a:t>Summary and conclusions</a:t>
            </a:r>
          </a:p>
        </p:txBody>
      </p:sp>
      <p:sp>
        <p:nvSpPr>
          <p:cNvPr id="3" name="Content Placeholder 2">
            <a:extLst>
              <a:ext uri="{FF2B5EF4-FFF2-40B4-BE49-F238E27FC236}">
                <a16:creationId xmlns:a16="http://schemas.microsoft.com/office/drawing/2014/main" id="{D0CD8C76-BA6E-7645-B87C-14E25D6CD7FC}"/>
              </a:ext>
            </a:extLst>
          </p:cNvPr>
          <p:cNvSpPr>
            <a:spLocks noGrp="1"/>
          </p:cNvSpPr>
          <p:nvPr>
            <p:ph idx="1"/>
          </p:nvPr>
        </p:nvSpPr>
        <p:spPr>
          <a:xfrm>
            <a:off x="457199" y="1571784"/>
            <a:ext cx="8113364" cy="4268714"/>
          </a:xfrm>
        </p:spPr>
        <p:txBody>
          <a:bodyPr vert="horz" lIns="0" tIns="0" rIns="0" bIns="0" rtlCol="0" anchor="t">
            <a:normAutofit/>
          </a:bodyPr>
          <a:lstStyle/>
          <a:p>
            <a:r>
              <a:rPr lang="en-US" dirty="0"/>
              <a:t>Start early to explore career options and decide what career</a:t>
            </a:r>
            <a:r>
              <a:rPr lang="en-US" dirty="0">
                <a:cs typeface="Arial"/>
              </a:rPr>
              <a:t>(s) works best for you</a:t>
            </a:r>
            <a:endParaRPr lang="en-US" dirty="0"/>
          </a:p>
          <a:p>
            <a:pPr lvl="1"/>
            <a:r>
              <a:rPr lang="en-US" dirty="0"/>
              <a:t>Use the Individual Development Plan</a:t>
            </a:r>
            <a:r>
              <a:rPr lang="en-US" dirty="0">
                <a:cs typeface="Arial"/>
              </a:rPr>
              <a:t> to help you identify this</a:t>
            </a:r>
          </a:p>
          <a:p>
            <a:endParaRPr lang="en-US" dirty="0"/>
          </a:p>
          <a:p>
            <a:r>
              <a:rPr lang="en-US" dirty="0"/>
              <a:t>Develop the relevant transferable skills you need for advancement in your desired career choice</a:t>
            </a:r>
            <a:endParaRPr lang="en-US" dirty="0">
              <a:cs typeface="Arial"/>
            </a:endParaRPr>
          </a:p>
          <a:p>
            <a:endParaRPr lang="en-US" dirty="0"/>
          </a:p>
          <a:p>
            <a:r>
              <a:rPr lang="en-US" dirty="0"/>
              <a:t>Network to explore career options and to meet future mentors/advisors</a:t>
            </a:r>
            <a:endParaRPr lang="en-US" dirty="0">
              <a:cs typeface="Arial"/>
            </a:endParaRPr>
          </a:p>
          <a:p>
            <a:endParaRPr lang="en-US" dirty="0"/>
          </a:p>
          <a:p>
            <a:r>
              <a:rPr lang="en-US" dirty="0"/>
              <a:t>Identify and secure a postdoctoral position that best fits your career goals</a:t>
            </a:r>
          </a:p>
          <a:p>
            <a:endParaRPr lang="en-US" dirty="0"/>
          </a:p>
          <a:p>
            <a:r>
              <a:rPr lang="en-US" dirty="0"/>
              <a:t>Continue building your transferable skills and use your Individual Development Plan during your postdoc for future career advancement</a:t>
            </a:r>
            <a:endParaRPr lang="en-US" dirty="0">
              <a:cs typeface="Arial"/>
            </a:endParaRPr>
          </a:p>
          <a:p>
            <a:endParaRPr lang="en-US" dirty="0"/>
          </a:p>
        </p:txBody>
      </p:sp>
    </p:spTree>
    <p:extLst>
      <p:ext uri="{BB962C8B-B14F-4D97-AF65-F5344CB8AC3E}">
        <p14:creationId xmlns:p14="http://schemas.microsoft.com/office/powerpoint/2010/main" val="481028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5D471-F412-944E-B8EB-4AF23C264E1A}"/>
              </a:ext>
            </a:extLst>
          </p:cNvPr>
          <p:cNvSpPr>
            <a:spLocks noGrp="1"/>
          </p:cNvSpPr>
          <p:nvPr>
            <p:ph type="title"/>
          </p:nvPr>
        </p:nvSpPr>
        <p:spPr/>
        <p:txBody>
          <a:bodyPr>
            <a:noAutofit/>
          </a:bodyPr>
          <a:lstStyle/>
          <a:p>
            <a:r>
              <a:rPr lang="en-US" sz="3200" dirty="0"/>
              <a:t>Reading/Viewing list</a:t>
            </a:r>
          </a:p>
        </p:txBody>
      </p:sp>
      <p:sp>
        <p:nvSpPr>
          <p:cNvPr id="4" name="Content Placeholder 3"/>
          <p:cNvSpPr>
            <a:spLocks noGrp="1"/>
          </p:cNvSpPr>
          <p:nvPr>
            <p:ph idx="1"/>
          </p:nvPr>
        </p:nvSpPr>
        <p:spPr>
          <a:xfrm>
            <a:off x="457200" y="1447800"/>
            <a:ext cx="8157882" cy="4268714"/>
          </a:xfrm>
        </p:spPr>
        <p:txBody>
          <a:bodyPr>
            <a:normAutofit fontScale="92500"/>
          </a:bodyPr>
          <a:lstStyle/>
          <a:p>
            <a:r>
              <a:rPr lang="en-US" b="1" dirty="0"/>
              <a:t>Check out the many resources on </a:t>
            </a:r>
            <a:r>
              <a:rPr lang="en-US" b="1" dirty="0" err="1"/>
              <a:t>Neuronline</a:t>
            </a:r>
            <a:r>
              <a:rPr lang="en-US" b="1" dirty="0"/>
              <a:t>, </a:t>
            </a:r>
            <a:r>
              <a:rPr lang="en-US" b="1" dirty="0">
                <a:hlinkClick r:id="rId3"/>
              </a:rPr>
              <a:t>https://neuronline.sfn.org</a:t>
            </a:r>
            <a:endParaRPr lang="en-US" b="1" dirty="0"/>
          </a:p>
          <a:p>
            <a:pPr lvl="1"/>
            <a:r>
              <a:rPr lang="en-US" dirty="0">
                <a:hlinkClick r:id="rId4"/>
              </a:rPr>
              <a:t>https://neuronline.sfn.org/Articles/Career-Paths/2017/Biomedical-Career-Options-for-Scientists-and-Physician-Scientists</a:t>
            </a:r>
            <a:endParaRPr lang="en-US" dirty="0"/>
          </a:p>
          <a:p>
            <a:pPr lvl="1"/>
            <a:r>
              <a:rPr lang="en-US" dirty="0">
                <a:hlinkClick r:id="rId5"/>
              </a:rPr>
              <a:t>https://neuronline.sfn.org/Articles/Career-Advice/2018/How-to-Select-and-Plan-for-a-Postdoc</a:t>
            </a:r>
            <a:endParaRPr lang="en-US" dirty="0"/>
          </a:p>
          <a:p>
            <a:pPr lvl="1"/>
            <a:r>
              <a:rPr lang="en-US" dirty="0"/>
              <a:t>And many others</a:t>
            </a:r>
          </a:p>
          <a:p>
            <a:pPr lvl="1"/>
            <a:endParaRPr lang="en-US" dirty="0"/>
          </a:p>
          <a:p>
            <a:r>
              <a:rPr lang="en-US" b="1" dirty="0"/>
              <a:t>Martin </a:t>
            </a:r>
            <a:r>
              <a:rPr lang="en-US" b="1" dirty="0" err="1"/>
              <a:t>Chalfie</a:t>
            </a:r>
            <a:r>
              <a:rPr lang="en-US" b="1" dirty="0"/>
              <a:t>, “What makes a good post-doc application?”</a:t>
            </a:r>
            <a:endParaRPr lang="en-US" sz="1100" b="1" dirty="0"/>
          </a:p>
          <a:p>
            <a:pPr lvl="1"/>
            <a:r>
              <a:rPr lang="en-US" u="sng" dirty="0">
                <a:hlinkClick r:id="rId6"/>
              </a:rPr>
              <a:t>https://www.youtube.com/watch?v=x2fBwH6CupA</a:t>
            </a:r>
          </a:p>
          <a:p>
            <a:endParaRPr lang="en-US" b="1" dirty="0"/>
          </a:p>
          <a:p>
            <a:r>
              <a:rPr lang="en-US" b="1" dirty="0"/>
              <a:t>UCSF video on career exploration </a:t>
            </a:r>
          </a:p>
          <a:p>
            <a:pPr lvl="1"/>
            <a:r>
              <a:rPr lang="en-US" dirty="0">
                <a:hlinkClick r:id="rId7"/>
              </a:rPr>
              <a:t>https://www.youtube.com/watch?v=d-DoNgtfNcc#action=share</a:t>
            </a:r>
            <a:endParaRPr lang="en-US" b="1" dirty="0"/>
          </a:p>
          <a:p>
            <a:endParaRPr lang="en-US" b="1" dirty="0"/>
          </a:p>
          <a:p>
            <a:r>
              <a:rPr lang="en-US" b="1" dirty="0" err="1"/>
              <a:t>InterSECT</a:t>
            </a:r>
            <a:r>
              <a:rPr lang="en-US" b="1" dirty="0"/>
              <a:t> for job simulations</a:t>
            </a:r>
          </a:p>
          <a:p>
            <a:pPr lvl="1"/>
            <a:r>
              <a:rPr lang="en-US" dirty="0">
                <a:hlinkClick r:id="rId8"/>
              </a:rPr>
              <a:t>https://intersectjobsims.com/library/</a:t>
            </a:r>
            <a:endParaRPr lang="en-US" dirty="0"/>
          </a:p>
          <a:p>
            <a:endParaRPr lang="en-US" b="1" dirty="0"/>
          </a:p>
        </p:txBody>
      </p:sp>
    </p:spTree>
    <p:extLst>
      <p:ext uri="{BB962C8B-B14F-4D97-AF65-F5344CB8AC3E}">
        <p14:creationId xmlns:p14="http://schemas.microsoft.com/office/powerpoint/2010/main" val="203836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5E03-5470-A947-A325-E1DA217D2F91}"/>
              </a:ext>
            </a:extLst>
          </p:cNvPr>
          <p:cNvSpPr>
            <a:spLocks noGrp="1"/>
          </p:cNvSpPr>
          <p:nvPr>
            <p:ph type="title"/>
          </p:nvPr>
        </p:nvSpPr>
        <p:spPr>
          <a:xfrm>
            <a:off x="457199" y="685800"/>
            <a:ext cx="5836721" cy="457200"/>
          </a:xfrm>
        </p:spPr>
        <p:txBody>
          <a:bodyPr>
            <a:normAutofit/>
          </a:bodyPr>
          <a:lstStyle/>
          <a:p>
            <a:r>
              <a:rPr lang="en-US" dirty="0"/>
              <a:t>Individual Development Plan</a:t>
            </a:r>
          </a:p>
        </p:txBody>
      </p:sp>
      <p:sp>
        <p:nvSpPr>
          <p:cNvPr id="5" name="TextBox 4">
            <a:extLst>
              <a:ext uri="{FF2B5EF4-FFF2-40B4-BE49-F238E27FC236}">
                <a16:creationId xmlns:a16="http://schemas.microsoft.com/office/drawing/2014/main" id="{48D6FBFE-4732-8A4C-8FF7-2EE165EB597C}"/>
              </a:ext>
            </a:extLst>
          </p:cNvPr>
          <p:cNvSpPr txBox="1"/>
          <p:nvPr/>
        </p:nvSpPr>
        <p:spPr>
          <a:xfrm>
            <a:off x="1126210" y="5792168"/>
            <a:ext cx="3204085" cy="369332"/>
          </a:xfrm>
          <a:prstGeom prst="rect">
            <a:avLst/>
          </a:prstGeom>
          <a:noFill/>
        </p:spPr>
        <p:txBody>
          <a:bodyPr wrap="none" rtlCol="0">
            <a:spAutoFit/>
          </a:bodyPr>
          <a:lstStyle/>
          <a:p>
            <a:r>
              <a:rPr lang="en-US" dirty="0">
                <a:hlinkClick r:id="rId3"/>
              </a:rPr>
              <a:t>http://myidp.sciencecareers.org</a:t>
            </a:r>
            <a:r>
              <a:rPr lang="en-US" dirty="0"/>
              <a:t> </a:t>
            </a:r>
          </a:p>
        </p:txBody>
      </p:sp>
      <p:pic>
        <p:nvPicPr>
          <p:cNvPr id="7" name="Picture 6" descr="Screen Shot 2015-04-27 at 4.36.20 PM.png"/>
          <p:cNvPicPr>
            <a:picLocks noChangeAspect="1"/>
          </p:cNvPicPr>
          <p:nvPr/>
        </p:nvPicPr>
        <p:blipFill rotWithShape="1">
          <a:blip r:embed="rId4" cstate="print">
            <a:extLst>
              <a:ext uri="{28A0092B-C50C-407E-A947-70E740481C1C}">
                <a14:useLocalDpi xmlns:a14="http://schemas.microsoft.com/office/drawing/2010/main" val="0"/>
              </a:ext>
            </a:extLst>
          </a:blip>
          <a:srcRect t="15252"/>
          <a:stretch/>
        </p:blipFill>
        <p:spPr>
          <a:xfrm>
            <a:off x="1126210" y="1535668"/>
            <a:ext cx="6652260" cy="4256500"/>
          </a:xfrm>
          <a:prstGeom prst="rect">
            <a:avLst/>
          </a:prstGeom>
        </p:spPr>
      </p:pic>
    </p:spTree>
    <p:extLst>
      <p:ext uri="{BB962C8B-B14F-4D97-AF65-F5344CB8AC3E}">
        <p14:creationId xmlns:p14="http://schemas.microsoft.com/office/powerpoint/2010/main" val="69787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388D5F-05E9-41C9-929E-63D11B8E9C20}"/>
              </a:ext>
            </a:extLst>
          </p:cNvPr>
          <p:cNvSpPr>
            <a:spLocks noGrp="1"/>
          </p:cNvSpPr>
          <p:nvPr>
            <p:ph type="title"/>
          </p:nvPr>
        </p:nvSpPr>
        <p:spPr>
          <a:xfrm>
            <a:off x="263237" y="702755"/>
            <a:ext cx="7301345" cy="457200"/>
          </a:xfrm>
        </p:spPr>
        <p:txBody>
          <a:bodyPr>
            <a:normAutofit fontScale="90000"/>
          </a:bodyPr>
          <a:lstStyle/>
          <a:p>
            <a:r>
              <a:rPr lang="en-US" dirty="0"/>
              <a:t>What are employed PhDs </a:t>
            </a:r>
            <a:r>
              <a:rPr lang="en-US"/>
              <a:t>doing in the US?</a:t>
            </a:r>
            <a:endParaRPr lang="en-US" dirty="0"/>
          </a:p>
        </p:txBody>
      </p:sp>
      <p:sp>
        <p:nvSpPr>
          <p:cNvPr id="9" name="TextBox 8">
            <a:extLst>
              <a:ext uri="{FF2B5EF4-FFF2-40B4-BE49-F238E27FC236}">
                <a16:creationId xmlns:a16="http://schemas.microsoft.com/office/drawing/2014/main" id="{3D518C4D-71E6-4FF8-84DF-2214B75B6300}"/>
              </a:ext>
            </a:extLst>
          </p:cNvPr>
          <p:cNvSpPr txBox="1"/>
          <p:nvPr/>
        </p:nvSpPr>
        <p:spPr>
          <a:xfrm>
            <a:off x="263237" y="1353180"/>
            <a:ext cx="7718746" cy="919811"/>
          </a:xfrm>
          <a:prstGeom prst="rect">
            <a:avLst/>
          </a:prstGeom>
          <a:noFill/>
        </p:spPr>
        <p:txBody>
          <a:bodyPr wrap="square" rtlCol="0">
            <a:normAutofit/>
          </a:bodyPr>
          <a:lstStyle/>
          <a:p>
            <a:r>
              <a:rPr lang="en-US" sz="2000" dirty="0"/>
              <a:t>Of 787,000 employed scientists and engineers surveyed in 2015, 41% were primarily doing Research and Development (R&amp;D).</a:t>
            </a:r>
          </a:p>
        </p:txBody>
      </p:sp>
      <p:sp>
        <p:nvSpPr>
          <p:cNvPr id="11" name="Shape 294">
            <a:extLst>
              <a:ext uri="{FF2B5EF4-FFF2-40B4-BE49-F238E27FC236}">
                <a16:creationId xmlns:a16="http://schemas.microsoft.com/office/drawing/2014/main" id="{B30A4588-61FF-4B8B-9928-978F68BDCC61}"/>
              </a:ext>
            </a:extLst>
          </p:cNvPr>
          <p:cNvSpPr txBox="1"/>
          <p:nvPr/>
        </p:nvSpPr>
        <p:spPr>
          <a:xfrm>
            <a:off x="-1" y="6248400"/>
            <a:ext cx="4559873" cy="3294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7F7F7F"/>
              </a:buClr>
              <a:buSzPts val="1000"/>
              <a:buFont typeface="Montserrat"/>
              <a:buNone/>
            </a:pPr>
            <a:r>
              <a:rPr lang="en-US" sz="1000" b="0" i="0" u="none" strike="noStrike" cap="none" dirty="0">
                <a:solidFill>
                  <a:srgbClr val="7F7F7F"/>
                </a:solidFill>
                <a:highlight>
                  <a:srgbClr val="FFFFFF"/>
                </a:highlight>
                <a:latin typeface="Montserrat"/>
                <a:ea typeface="Montserrat"/>
                <a:cs typeface="Montserrat"/>
                <a:sym typeface="Montserrat"/>
              </a:rPr>
              <a:t>Source: National Science Foundation, Survey of Doctorate Recipients, 2015</a:t>
            </a:r>
            <a:endParaRPr dirty="0"/>
          </a:p>
        </p:txBody>
      </p:sp>
      <p:graphicFrame>
        <p:nvGraphicFramePr>
          <p:cNvPr id="5" name="Chart 4">
            <a:extLst>
              <a:ext uri="{FF2B5EF4-FFF2-40B4-BE49-F238E27FC236}">
                <a16:creationId xmlns:a16="http://schemas.microsoft.com/office/drawing/2014/main" id="{C6AA917D-0495-416A-8D40-B5095C7FA9AE}"/>
              </a:ext>
            </a:extLst>
          </p:cNvPr>
          <p:cNvGraphicFramePr/>
          <p:nvPr>
            <p:extLst>
              <p:ext uri="{D42A27DB-BD31-4B8C-83A1-F6EECF244321}">
                <p14:modId xmlns:p14="http://schemas.microsoft.com/office/powerpoint/2010/main" val="1148247242"/>
              </p:ext>
            </p:extLst>
          </p:nvPr>
        </p:nvGraphicFramePr>
        <p:xfrm>
          <a:off x="2109398" y="2674095"/>
          <a:ext cx="5016222" cy="3581752"/>
        </p:xfrm>
        <a:graphic>
          <a:graphicData uri="http://schemas.openxmlformats.org/drawingml/2006/chart">
            <c:chart xmlns:c="http://schemas.openxmlformats.org/drawingml/2006/chart" xmlns:r="http://schemas.openxmlformats.org/officeDocument/2006/relationships" r:id="rId3"/>
          </a:graphicData>
        </a:graphic>
      </p:graphicFrame>
      <p:sp>
        <p:nvSpPr>
          <p:cNvPr id="7" name="Shape 292">
            <a:extLst>
              <a:ext uri="{FF2B5EF4-FFF2-40B4-BE49-F238E27FC236}">
                <a16:creationId xmlns:a16="http://schemas.microsoft.com/office/drawing/2014/main" id="{107BF06A-6852-4CC6-8455-7FE9EB3D91D9}"/>
              </a:ext>
            </a:extLst>
          </p:cNvPr>
          <p:cNvSpPr txBox="1"/>
          <p:nvPr/>
        </p:nvSpPr>
        <p:spPr>
          <a:xfrm>
            <a:off x="1817830" y="1980733"/>
            <a:ext cx="2362200" cy="1005840"/>
          </a:xfrm>
          <a:prstGeom prst="rect">
            <a:avLst/>
          </a:prstGeom>
          <a:noFill/>
          <a:ln>
            <a:noFill/>
          </a:ln>
        </p:spPr>
        <p:txBody>
          <a:bodyPr spcFirstLastPara="1" wrap="square" lIns="91425" tIns="91425" rIns="91425" bIns="91425" anchor="ctr" anchorCtr="0">
            <a:normAutofit/>
          </a:bodyPr>
          <a:lstStyle/>
          <a:p>
            <a:pPr algn="ctr">
              <a:buClr>
                <a:srgbClr val="38761D"/>
              </a:buClr>
              <a:buSzPts val="6000"/>
            </a:pPr>
            <a:r>
              <a:rPr lang="en-US" sz="2200" dirty="0">
                <a:solidFill>
                  <a:schemeClr val="bg1">
                    <a:lumMod val="50000"/>
                  </a:schemeClr>
                </a:solidFill>
                <a:sym typeface="Montserrat"/>
              </a:rPr>
              <a:t>government</a:t>
            </a:r>
            <a:endParaRPr lang="en-US" sz="2200" dirty="0">
              <a:solidFill>
                <a:srgbClr val="38761D"/>
              </a:solidFill>
              <a:latin typeface="Montserrat"/>
              <a:ea typeface="Montserrat"/>
              <a:cs typeface="Montserrat"/>
              <a:sym typeface="Montserrat"/>
            </a:endParaRPr>
          </a:p>
          <a:p>
            <a:pPr marL="0" marR="0" lvl="0" indent="0" algn="ctr" rtl="0">
              <a:lnSpc>
                <a:spcPct val="100000"/>
              </a:lnSpc>
              <a:spcBef>
                <a:spcPts val="0"/>
              </a:spcBef>
              <a:spcAft>
                <a:spcPts val="0"/>
              </a:spcAft>
              <a:buClr>
                <a:srgbClr val="38761D"/>
              </a:buClr>
              <a:buSzPts val="6000"/>
              <a:buFont typeface="Montserrat"/>
              <a:buNone/>
            </a:pPr>
            <a:r>
              <a:rPr lang="en-US" sz="1600" b="1" i="0" u="none" strike="noStrike" cap="none" dirty="0">
                <a:solidFill>
                  <a:schemeClr val="tx2">
                    <a:lumMod val="60000"/>
                    <a:lumOff val="40000"/>
                  </a:schemeClr>
                </a:solidFill>
                <a:latin typeface="Agency FB" panose="020B0503020202020204" pitchFamily="34" charset="0"/>
                <a:ea typeface="Montserrat"/>
                <a:cs typeface="Montserrat"/>
                <a:sym typeface="Montserrat"/>
              </a:rPr>
              <a:t>31,000 </a:t>
            </a:r>
            <a:endParaRPr lang="en-US" sz="1600" b="0" i="0" u="none" strike="noStrike" cap="none" dirty="0">
              <a:solidFill>
                <a:schemeClr val="tx2">
                  <a:lumMod val="60000"/>
                  <a:lumOff val="40000"/>
                </a:schemeClr>
              </a:solidFill>
              <a:latin typeface="Montserrat"/>
              <a:ea typeface="Montserrat"/>
              <a:cs typeface="Montserrat"/>
              <a:sym typeface="Montserrat"/>
            </a:endParaRPr>
          </a:p>
        </p:txBody>
      </p:sp>
      <p:sp>
        <p:nvSpPr>
          <p:cNvPr id="12" name="Shape 292">
            <a:extLst>
              <a:ext uri="{FF2B5EF4-FFF2-40B4-BE49-F238E27FC236}">
                <a16:creationId xmlns:a16="http://schemas.microsoft.com/office/drawing/2014/main" id="{107BF06A-6852-4CC6-8455-7FE9EB3D91D9}"/>
              </a:ext>
            </a:extLst>
          </p:cNvPr>
          <p:cNvSpPr txBox="1"/>
          <p:nvPr/>
        </p:nvSpPr>
        <p:spPr>
          <a:xfrm>
            <a:off x="5816501" y="3469533"/>
            <a:ext cx="2362200" cy="1005840"/>
          </a:xfrm>
          <a:prstGeom prst="rect">
            <a:avLst/>
          </a:prstGeom>
          <a:noFill/>
          <a:ln>
            <a:noFill/>
          </a:ln>
        </p:spPr>
        <p:txBody>
          <a:bodyPr spcFirstLastPara="1" wrap="square" lIns="91425" tIns="91425" rIns="91425" bIns="91425" anchor="ctr" anchorCtr="0">
            <a:normAutofit/>
          </a:bodyPr>
          <a:lstStyle/>
          <a:p>
            <a:pPr algn="ctr">
              <a:buClr>
                <a:srgbClr val="38761D"/>
              </a:buClr>
              <a:buSzPts val="6000"/>
            </a:pPr>
            <a:r>
              <a:rPr lang="en-US" sz="2200" dirty="0">
                <a:solidFill>
                  <a:schemeClr val="bg1">
                    <a:lumMod val="50000"/>
                  </a:schemeClr>
                </a:solidFill>
                <a:sym typeface="Montserrat"/>
              </a:rPr>
              <a:t>academia</a:t>
            </a:r>
            <a:endParaRPr lang="en-US" sz="2200" dirty="0">
              <a:solidFill>
                <a:srgbClr val="38761D"/>
              </a:solidFill>
              <a:latin typeface="Montserrat"/>
              <a:ea typeface="Montserrat"/>
              <a:cs typeface="Montserrat"/>
              <a:sym typeface="Montserrat"/>
            </a:endParaRPr>
          </a:p>
          <a:p>
            <a:pPr marL="0" marR="0" lvl="0" indent="0" algn="ctr" rtl="0">
              <a:lnSpc>
                <a:spcPct val="100000"/>
              </a:lnSpc>
              <a:spcBef>
                <a:spcPts val="0"/>
              </a:spcBef>
              <a:spcAft>
                <a:spcPts val="0"/>
              </a:spcAft>
              <a:buClr>
                <a:srgbClr val="38761D"/>
              </a:buClr>
              <a:buSzPts val="6000"/>
              <a:buFont typeface="Montserrat"/>
              <a:buNone/>
            </a:pPr>
            <a:r>
              <a:rPr lang="en-US" sz="1600" b="1" i="0" u="none" strike="noStrike" cap="none" dirty="0">
                <a:solidFill>
                  <a:schemeClr val="tx2">
                    <a:lumMod val="60000"/>
                    <a:lumOff val="40000"/>
                  </a:schemeClr>
                </a:solidFill>
                <a:latin typeface="Agency FB" panose="020B0503020202020204" pitchFamily="34" charset="0"/>
                <a:ea typeface="Montserrat"/>
                <a:cs typeface="Montserrat"/>
                <a:sym typeface="Montserrat"/>
              </a:rPr>
              <a:t>137,000 </a:t>
            </a:r>
            <a:endParaRPr lang="en-US" sz="1600" b="0" i="0" u="none" strike="noStrike" cap="none" dirty="0">
              <a:solidFill>
                <a:schemeClr val="tx2">
                  <a:lumMod val="60000"/>
                  <a:lumOff val="40000"/>
                </a:schemeClr>
              </a:solidFill>
              <a:latin typeface="Montserrat"/>
              <a:ea typeface="Montserrat"/>
              <a:cs typeface="Montserrat"/>
              <a:sym typeface="Montserrat"/>
            </a:endParaRPr>
          </a:p>
        </p:txBody>
      </p:sp>
      <p:sp>
        <p:nvSpPr>
          <p:cNvPr id="13" name="Shape 292">
            <a:extLst>
              <a:ext uri="{FF2B5EF4-FFF2-40B4-BE49-F238E27FC236}">
                <a16:creationId xmlns:a16="http://schemas.microsoft.com/office/drawing/2014/main" id="{107BF06A-6852-4CC6-8455-7FE9EB3D91D9}"/>
              </a:ext>
            </a:extLst>
          </p:cNvPr>
          <p:cNvSpPr txBox="1"/>
          <p:nvPr/>
        </p:nvSpPr>
        <p:spPr>
          <a:xfrm>
            <a:off x="471660" y="4554289"/>
            <a:ext cx="2362200" cy="1005840"/>
          </a:xfrm>
          <a:prstGeom prst="rect">
            <a:avLst/>
          </a:prstGeom>
          <a:noFill/>
          <a:ln>
            <a:noFill/>
          </a:ln>
        </p:spPr>
        <p:txBody>
          <a:bodyPr spcFirstLastPara="1" wrap="square" lIns="91425" tIns="91425" rIns="91425" bIns="91425" anchor="ctr" anchorCtr="0">
            <a:normAutofit lnSpcReduction="10000"/>
          </a:bodyPr>
          <a:lstStyle/>
          <a:p>
            <a:pPr algn="ctr">
              <a:buClr>
                <a:srgbClr val="38761D"/>
              </a:buClr>
              <a:buSzPts val="6000"/>
            </a:pPr>
            <a:r>
              <a:rPr lang="en-US" sz="2200" dirty="0">
                <a:solidFill>
                  <a:schemeClr val="bg1">
                    <a:lumMod val="50000"/>
                  </a:schemeClr>
                </a:solidFill>
                <a:latin typeface="Arial"/>
                <a:cs typeface="Arial"/>
                <a:sym typeface="Montserrat"/>
              </a:rPr>
              <a:t>private sector, for-profit</a:t>
            </a:r>
            <a:endParaRPr lang="en-US" sz="2200" dirty="0">
              <a:solidFill>
                <a:srgbClr val="38761D"/>
              </a:solidFill>
              <a:latin typeface="Arial"/>
              <a:ea typeface="Montserrat"/>
              <a:cs typeface="Arial"/>
              <a:sym typeface="Montserrat"/>
            </a:endParaRPr>
          </a:p>
          <a:p>
            <a:pPr marL="0" marR="0" lvl="0" indent="0" algn="ctr" rtl="0">
              <a:lnSpc>
                <a:spcPct val="100000"/>
              </a:lnSpc>
              <a:spcBef>
                <a:spcPts val="0"/>
              </a:spcBef>
              <a:spcAft>
                <a:spcPts val="0"/>
              </a:spcAft>
              <a:buClr>
                <a:srgbClr val="38761D"/>
              </a:buClr>
              <a:buSzPts val="6000"/>
              <a:buFont typeface="Montserrat"/>
              <a:buNone/>
            </a:pPr>
            <a:r>
              <a:rPr lang="en-US" sz="1600" b="1" i="0" u="none" strike="noStrike" cap="none" dirty="0">
                <a:solidFill>
                  <a:schemeClr val="tx2">
                    <a:lumMod val="60000"/>
                    <a:lumOff val="40000"/>
                  </a:schemeClr>
                </a:solidFill>
                <a:latin typeface="Agency FB" panose="020B0503020202020204" pitchFamily="34" charset="0"/>
                <a:ea typeface="Montserrat"/>
                <a:cs typeface="Montserrat"/>
                <a:sym typeface="Montserrat"/>
              </a:rPr>
              <a:t>124,000</a:t>
            </a:r>
            <a:endParaRPr lang="en-US" sz="1600" b="0" i="0" u="none" strike="noStrike" cap="none" dirty="0">
              <a:solidFill>
                <a:schemeClr val="tx2">
                  <a:lumMod val="60000"/>
                  <a:lumOff val="40000"/>
                </a:schemeClr>
              </a:solidFill>
              <a:latin typeface="Montserrat"/>
              <a:ea typeface="Montserrat"/>
              <a:cs typeface="Montserrat"/>
              <a:sym typeface="Montserrat"/>
            </a:endParaRPr>
          </a:p>
        </p:txBody>
      </p:sp>
      <p:sp>
        <p:nvSpPr>
          <p:cNvPr id="2" name="TextBox 1"/>
          <p:cNvSpPr txBox="1"/>
          <p:nvPr/>
        </p:nvSpPr>
        <p:spPr>
          <a:xfrm>
            <a:off x="6623213" y="4313184"/>
            <a:ext cx="1004814" cy="646331"/>
          </a:xfrm>
          <a:prstGeom prst="rect">
            <a:avLst/>
          </a:prstGeom>
          <a:noFill/>
        </p:spPr>
        <p:txBody>
          <a:bodyPr wrap="square" rtlCol="0">
            <a:spAutoFit/>
          </a:bodyPr>
          <a:lstStyle/>
          <a:p>
            <a:r>
              <a:rPr lang="en-US"/>
              <a:t>17.4% of total</a:t>
            </a:r>
          </a:p>
        </p:txBody>
      </p:sp>
      <p:sp>
        <p:nvSpPr>
          <p:cNvPr id="10" name="TextBox 9"/>
          <p:cNvSpPr txBox="1"/>
          <p:nvPr/>
        </p:nvSpPr>
        <p:spPr>
          <a:xfrm>
            <a:off x="1275121" y="5477197"/>
            <a:ext cx="1004814" cy="646331"/>
          </a:xfrm>
          <a:prstGeom prst="rect">
            <a:avLst/>
          </a:prstGeom>
          <a:noFill/>
        </p:spPr>
        <p:txBody>
          <a:bodyPr wrap="square" rtlCol="0">
            <a:spAutoFit/>
          </a:bodyPr>
          <a:lstStyle/>
          <a:p>
            <a:r>
              <a:rPr lang="en-US" dirty="0"/>
              <a:t>15.8% of total</a:t>
            </a:r>
          </a:p>
        </p:txBody>
      </p:sp>
      <p:sp>
        <p:nvSpPr>
          <p:cNvPr id="14" name="TextBox 13"/>
          <p:cNvSpPr txBox="1"/>
          <p:nvPr/>
        </p:nvSpPr>
        <p:spPr>
          <a:xfrm>
            <a:off x="2496523" y="2848378"/>
            <a:ext cx="1004814" cy="646331"/>
          </a:xfrm>
          <a:prstGeom prst="rect">
            <a:avLst/>
          </a:prstGeom>
          <a:noFill/>
        </p:spPr>
        <p:txBody>
          <a:bodyPr wrap="square" rtlCol="0">
            <a:spAutoFit/>
          </a:bodyPr>
          <a:lstStyle/>
          <a:p>
            <a:pPr algn="ctr"/>
            <a:r>
              <a:rPr lang="en-US" dirty="0"/>
              <a:t>3.9% </a:t>
            </a:r>
          </a:p>
          <a:p>
            <a:pPr algn="ctr"/>
            <a:r>
              <a:rPr lang="en-US" dirty="0"/>
              <a:t>of total</a:t>
            </a:r>
          </a:p>
        </p:txBody>
      </p:sp>
    </p:spTree>
    <p:extLst>
      <p:ext uri="{BB962C8B-B14F-4D97-AF65-F5344CB8AC3E}">
        <p14:creationId xmlns:p14="http://schemas.microsoft.com/office/powerpoint/2010/main" val="159311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388D5F-05E9-41C9-929E-63D11B8E9C20}"/>
              </a:ext>
            </a:extLst>
          </p:cNvPr>
          <p:cNvSpPr>
            <a:spLocks noGrp="1"/>
          </p:cNvSpPr>
          <p:nvPr>
            <p:ph type="title"/>
          </p:nvPr>
        </p:nvSpPr>
        <p:spPr>
          <a:xfrm>
            <a:off x="401633" y="674945"/>
            <a:ext cx="8488367" cy="457200"/>
          </a:xfrm>
        </p:spPr>
        <p:txBody>
          <a:bodyPr>
            <a:normAutofit fontScale="90000"/>
          </a:bodyPr>
          <a:lstStyle/>
          <a:p>
            <a:r>
              <a:rPr lang="en-US" dirty="0"/>
              <a:t>The R&amp;D sector can be different in different regions</a:t>
            </a:r>
          </a:p>
        </p:txBody>
      </p:sp>
      <p:sp>
        <p:nvSpPr>
          <p:cNvPr id="9" name="TextBox 8">
            <a:extLst>
              <a:ext uri="{FF2B5EF4-FFF2-40B4-BE49-F238E27FC236}">
                <a16:creationId xmlns:a16="http://schemas.microsoft.com/office/drawing/2014/main" id="{3D518C4D-71E6-4FF8-84DF-2214B75B6300}"/>
              </a:ext>
            </a:extLst>
          </p:cNvPr>
          <p:cNvSpPr txBox="1"/>
          <p:nvPr/>
        </p:nvSpPr>
        <p:spPr>
          <a:xfrm>
            <a:off x="294363" y="1379897"/>
            <a:ext cx="8627387" cy="919811"/>
          </a:xfrm>
          <a:prstGeom prst="rect">
            <a:avLst/>
          </a:prstGeom>
          <a:noFill/>
        </p:spPr>
        <p:txBody>
          <a:bodyPr wrap="square" rtlCol="0">
            <a:normAutofit lnSpcReduction="10000"/>
          </a:bodyPr>
          <a:lstStyle/>
          <a:p>
            <a:r>
              <a:rPr lang="en-US" sz="2000" dirty="0"/>
              <a:t>Each country and political/economical area is different, for instance in the EU, most of the total population directly employed in R&amp;D works outside academia</a:t>
            </a:r>
          </a:p>
        </p:txBody>
      </p:sp>
      <p:sp>
        <p:nvSpPr>
          <p:cNvPr id="11" name="Shape 294">
            <a:extLst>
              <a:ext uri="{FF2B5EF4-FFF2-40B4-BE49-F238E27FC236}">
                <a16:creationId xmlns:a16="http://schemas.microsoft.com/office/drawing/2014/main" id="{B30A4588-61FF-4B8B-9928-978F68BDCC61}"/>
              </a:ext>
            </a:extLst>
          </p:cNvPr>
          <p:cNvSpPr txBox="1"/>
          <p:nvPr/>
        </p:nvSpPr>
        <p:spPr>
          <a:xfrm>
            <a:off x="-1" y="6248400"/>
            <a:ext cx="4559873" cy="329400"/>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7F7F7F"/>
              </a:buClr>
              <a:buSzPts val="1000"/>
              <a:buFont typeface="Montserrat"/>
              <a:buNone/>
            </a:pPr>
            <a:r>
              <a:rPr lang="en-US" sz="1000" b="0" i="0" u="none" strike="noStrike" cap="none" dirty="0">
                <a:solidFill>
                  <a:srgbClr val="7F7F7F"/>
                </a:solidFill>
                <a:highlight>
                  <a:srgbClr val="FFFFFF"/>
                </a:highlight>
                <a:latin typeface="Montserrat"/>
                <a:ea typeface="Montserrat"/>
                <a:cs typeface="Montserrat"/>
                <a:sym typeface="Montserrat"/>
              </a:rPr>
              <a:t>Source: Eurostat</a:t>
            </a:r>
            <a:endParaRPr dirty="0"/>
          </a:p>
        </p:txBody>
      </p:sp>
      <p:pic>
        <p:nvPicPr>
          <p:cNvPr id="4" name="Picture 3"/>
          <p:cNvPicPr>
            <a:picLocks noChangeAspect="1"/>
          </p:cNvPicPr>
          <p:nvPr/>
        </p:nvPicPr>
        <p:blipFill rotWithShape="1">
          <a:blip r:embed="rId3" cstate="print"/>
          <a:srcRect r="8675" b="29829"/>
          <a:stretch/>
        </p:blipFill>
        <p:spPr>
          <a:xfrm>
            <a:off x="1529512" y="2292175"/>
            <a:ext cx="5106235" cy="3867531"/>
          </a:xfrm>
          <a:prstGeom prst="rect">
            <a:avLst/>
          </a:prstGeom>
        </p:spPr>
      </p:pic>
    </p:spTree>
    <p:extLst>
      <p:ext uri="{BB962C8B-B14F-4D97-AF65-F5344CB8AC3E}">
        <p14:creationId xmlns:p14="http://schemas.microsoft.com/office/powerpoint/2010/main" val="241877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388D5F-05E9-41C9-929E-63D11B8E9C20}"/>
              </a:ext>
            </a:extLst>
          </p:cNvPr>
          <p:cNvSpPr>
            <a:spLocks noGrp="1"/>
          </p:cNvSpPr>
          <p:nvPr>
            <p:ph type="title"/>
          </p:nvPr>
        </p:nvSpPr>
        <p:spPr>
          <a:xfrm>
            <a:off x="261225" y="705465"/>
            <a:ext cx="6477000" cy="457200"/>
          </a:xfrm>
        </p:spPr>
        <p:txBody>
          <a:bodyPr>
            <a:normAutofit/>
          </a:bodyPr>
          <a:lstStyle/>
          <a:p>
            <a:r>
              <a:rPr lang="en-US" dirty="0"/>
              <a:t>Do you need to do a postdoc?</a:t>
            </a:r>
          </a:p>
        </p:txBody>
      </p:sp>
      <p:sp>
        <p:nvSpPr>
          <p:cNvPr id="9" name="TextBox 8">
            <a:extLst>
              <a:ext uri="{FF2B5EF4-FFF2-40B4-BE49-F238E27FC236}">
                <a16:creationId xmlns:a16="http://schemas.microsoft.com/office/drawing/2014/main" id="{3D518C4D-71E6-4FF8-84DF-2214B75B6300}"/>
              </a:ext>
            </a:extLst>
          </p:cNvPr>
          <p:cNvSpPr txBox="1"/>
          <p:nvPr/>
        </p:nvSpPr>
        <p:spPr>
          <a:xfrm>
            <a:off x="189380" y="1378473"/>
            <a:ext cx="8380878" cy="919811"/>
          </a:xfrm>
          <a:prstGeom prst="rect">
            <a:avLst/>
          </a:prstGeom>
          <a:noFill/>
        </p:spPr>
        <p:txBody>
          <a:bodyPr wrap="square" rtlCol="0">
            <a:normAutofit/>
          </a:bodyPr>
          <a:lstStyle/>
          <a:p>
            <a:r>
              <a:rPr lang="en-US" sz="2000" dirty="0"/>
              <a:t>In the US, the remaining 59% employed PhD scientists and engineers primarily work in: other science or non-science related professions</a:t>
            </a:r>
          </a:p>
        </p:txBody>
      </p:sp>
      <p:sp>
        <p:nvSpPr>
          <p:cNvPr id="4" name="TextBox 3">
            <a:extLst>
              <a:ext uri="{FF2B5EF4-FFF2-40B4-BE49-F238E27FC236}">
                <a16:creationId xmlns:a16="http://schemas.microsoft.com/office/drawing/2014/main" id="{4F8C1879-8DAA-B045-BEA7-5979D698AE01}"/>
              </a:ext>
            </a:extLst>
          </p:cNvPr>
          <p:cNvSpPr txBox="1"/>
          <p:nvPr/>
        </p:nvSpPr>
        <p:spPr>
          <a:xfrm>
            <a:off x="335280" y="3278570"/>
            <a:ext cx="2243348" cy="1200329"/>
          </a:xfrm>
          <a:prstGeom prst="rect">
            <a:avLst/>
          </a:prstGeom>
          <a:noFill/>
          <a:ln>
            <a:solidFill>
              <a:schemeClr val="accent1"/>
            </a:solidFill>
          </a:ln>
        </p:spPr>
        <p:txBody>
          <a:bodyPr wrap="square" rtlCol="0">
            <a:spAutoFit/>
          </a:bodyPr>
          <a:lstStyle/>
          <a:p>
            <a:pPr algn="ctr"/>
            <a:r>
              <a:rPr lang="en-US" dirty="0"/>
              <a:t>Note: Many career options do not require further postdoctoral training</a:t>
            </a:r>
          </a:p>
        </p:txBody>
      </p:sp>
      <p:grpSp>
        <p:nvGrpSpPr>
          <p:cNvPr id="6" name="Group 5">
            <a:extLst>
              <a:ext uri="{FF2B5EF4-FFF2-40B4-BE49-F238E27FC236}">
                <a16:creationId xmlns:a16="http://schemas.microsoft.com/office/drawing/2014/main" id="{2B0D7BB5-D357-8940-9DED-EC5C517ABA93}"/>
              </a:ext>
            </a:extLst>
          </p:cNvPr>
          <p:cNvGrpSpPr/>
          <p:nvPr/>
        </p:nvGrpSpPr>
        <p:grpSpPr>
          <a:xfrm>
            <a:off x="2743462" y="2121461"/>
            <a:ext cx="5529568" cy="4420613"/>
            <a:chOff x="2743462" y="2121461"/>
            <a:chExt cx="5529568" cy="4420613"/>
          </a:xfrm>
        </p:grpSpPr>
        <p:grpSp>
          <p:nvGrpSpPr>
            <p:cNvPr id="8" name="Group 7">
              <a:extLst>
                <a:ext uri="{FF2B5EF4-FFF2-40B4-BE49-F238E27FC236}">
                  <a16:creationId xmlns:a16="http://schemas.microsoft.com/office/drawing/2014/main" id="{156058A6-36EA-9145-B4C8-103B1EE860F4}"/>
                </a:ext>
              </a:extLst>
            </p:cNvPr>
            <p:cNvGrpSpPr/>
            <p:nvPr/>
          </p:nvGrpSpPr>
          <p:grpSpPr>
            <a:xfrm>
              <a:off x="2743462" y="2121461"/>
              <a:ext cx="5529568" cy="4420613"/>
              <a:chOff x="823670" y="987645"/>
              <a:chExt cx="7422744" cy="5934109"/>
            </a:xfrm>
          </p:grpSpPr>
          <p:sp>
            <p:nvSpPr>
              <p:cNvPr id="12" name="Oval 11">
                <a:extLst>
                  <a:ext uri="{FF2B5EF4-FFF2-40B4-BE49-F238E27FC236}">
                    <a16:creationId xmlns:a16="http://schemas.microsoft.com/office/drawing/2014/main" id="{87D8F1C9-AF5B-D14F-A3F7-6B36213996D5}"/>
                  </a:ext>
                </a:extLst>
              </p:cNvPr>
              <p:cNvSpPr/>
              <p:nvPr/>
            </p:nvSpPr>
            <p:spPr>
              <a:xfrm>
                <a:off x="3331882" y="2644588"/>
                <a:ext cx="1628589" cy="147170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PhD</a:t>
                </a:r>
              </a:p>
            </p:txBody>
          </p:sp>
          <p:cxnSp>
            <p:nvCxnSpPr>
              <p:cNvPr id="13" name="Straight Arrow Connector 12">
                <a:extLst>
                  <a:ext uri="{FF2B5EF4-FFF2-40B4-BE49-F238E27FC236}">
                    <a16:creationId xmlns:a16="http://schemas.microsoft.com/office/drawing/2014/main" id="{ECC6E88A-9CA2-CF4D-B63F-DF1A3858224E}"/>
                  </a:ext>
                </a:extLst>
              </p:cNvPr>
              <p:cNvCxnSpPr/>
              <p:nvPr/>
            </p:nvCxnSpPr>
            <p:spPr>
              <a:xfrm>
                <a:off x="4126753" y="1987176"/>
                <a:ext cx="14941" cy="575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3FE10C6-0FA7-9547-95C1-427A3539A7BC}"/>
                  </a:ext>
                </a:extLst>
              </p:cNvPr>
              <p:cNvCxnSpPr/>
              <p:nvPr/>
            </p:nvCxnSpPr>
            <p:spPr>
              <a:xfrm>
                <a:off x="4156635" y="4170687"/>
                <a:ext cx="14941" cy="575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636CD37-C2E7-E042-BC4B-5843ADF5CE93}"/>
                  </a:ext>
                </a:extLst>
              </p:cNvPr>
              <p:cNvCxnSpPr/>
              <p:nvPr/>
            </p:nvCxnSpPr>
            <p:spPr>
              <a:xfrm flipH="1" flipV="1">
                <a:off x="2884804" y="2483222"/>
                <a:ext cx="590176" cy="398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EAD354D-BFA9-BC42-A195-C9BCC25F7867}"/>
                  </a:ext>
                </a:extLst>
              </p:cNvPr>
              <p:cNvCxnSpPr/>
              <p:nvPr/>
            </p:nvCxnSpPr>
            <p:spPr>
              <a:xfrm flipH="1">
                <a:off x="3076387" y="3936626"/>
                <a:ext cx="466165" cy="359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49430D7-2EB2-574D-8C01-6BEA6B444223}"/>
                  </a:ext>
                </a:extLst>
              </p:cNvPr>
              <p:cNvCxnSpPr/>
              <p:nvPr/>
            </p:nvCxnSpPr>
            <p:spPr>
              <a:xfrm>
                <a:off x="4841548" y="3909270"/>
                <a:ext cx="512482"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8871B50-B52F-484F-BC93-9B64DE00C55C}"/>
                  </a:ext>
                </a:extLst>
              </p:cNvPr>
              <p:cNvCxnSpPr/>
              <p:nvPr/>
            </p:nvCxnSpPr>
            <p:spPr>
              <a:xfrm flipV="1">
                <a:off x="4836389" y="2398060"/>
                <a:ext cx="587188" cy="436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B9D62E3-01AA-D147-BE71-63C4A29A7D20}"/>
                  </a:ext>
                </a:extLst>
              </p:cNvPr>
              <p:cNvSpPr txBox="1"/>
              <p:nvPr/>
            </p:nvSpPr>
            <p:spPr>
              <a:xfrm>
                <a:off x="2212164" y="2145771"/>
                <a:ext cx="1162419" cy="371836"/>
              </a:xfrm>
              <a:prstGeom prst="rect">
                <a:avLst/>
              </a:prstGeom>
              <a:noFill/>
            </p:spPr>
            <p:txBody>
              <a:bodyPr wrap="none" rtlCol="0">
                <a:spAutoFit/>
              </a:bodyPr>
              <a:lstStyle/>
              <a:p>
                <a:r>
                  <a:rPr lang="en-US" sz="1200" dirty="0">
                    <a:solidFill>
                      <a:srgbClr val="0000FF"/>
                    </a:solidFill>
                  </a:rPr>
                  <a:t>Education</a:t>
                </a:r>
              </a:p>
            </p:txBody>
          </p:sp>
          <p:sp>
            <p:nvSpPr>
              <p:cNvPr id="20" name="TextBox 19">
                <a:extLst>
                  <a:ext uri="{FF2B5EF4-FFF2-40B4-BE49-F238E27FC236}">
                    <a16:creationId xmlns:a16="http://schemas.microsoft.com/office/drawing/2014/main" id="{B7EB2F02-93C0-5D49-8DC3-F95F51848686}"/>
                  </a:ext>
                </a:extLst>
              </p:cNvPr>
              <p:cNvSpPr txBox="1"/>
              <p:nvPr/>
            </p:nvSpPr>
            <p:spPr>
              <a:xfrm>
                <a:off x="4874476" y="2076541"/>
                <a:ext cx="1676705" cy="371836"/>
              </a:xfrm>
              <a:prstGeom prst="rect">
                <a:avLst/>
              </a:prstGeom>
              <a:noFill/>
            </p:spPr>
            <p:txBody>
              <a:bodyPr wrap="none" rtlCol="0">
                <a:spAutoFit/>
              </a:bodyPr>
              <a:lstStyle/>
              <a:p>
                <a:r>
                  <a:rPr lang="en-US" sz="1200" dirty="0">
                    <a:solidFill>
                      <a:srgbClr val="0000FF"/>
                    </a:solidFill>
                  </a:rPr>
                  <a:t>Communication</a:t>
                </a:r>
              </a:p>
            </p:txBody>
          </p:sp>
          <p:sp>
            <p:nvSpPr>
              <p:cNvPr id="21" name="TextBox 20">
                <a:extLst>
                  <a:ext uri="{FF2B5EF4-FFF2-40B4-BE49-F238E27FC236}">
                    <a16:creationId xmlns:a16="http://schemas.microsoft.com/office/drawing/2014/main" id="{51D5127F-3BF9-D247-9BC7-9CE7806F89F8}"/>
                  </a:ext>
                </a:extLst>
              </p:cNvPr>
              <p:cNvSpPr txBox="1"/>
              <p:nvPr/>
            </p:nvSpPr>
            <p:spPr>
              <a:xfrm>
                <a:off x="5129983" y="4305959"/>
                <a:ext cx="1082800" cy="371836"/>
              </a:xfrm>
              <a:prstGeom prst="rect">
                <a:avLst/>
              </a:prstGeom>
              <a:noFill/>
            </p:spPr>
            <p:txBody>
              <a:bodyPr wrap="none" rtlCol="0">
                <a:spAutoFit/>
              </a:bodyPr>
              <a:lstStyle/>
              <a:p>
                <a:r>
                  <a:rPr lang="en-US" sz="1200" dirty="0">
                    <a:solidFill>
                      <a:srgbClr val="0000FF"/>
                    </a:solidFill>
                  </a:rPr>
                  <a:t>Business</a:t>
                </a:r>
              </a:p>
            </p:txBody>
          </p:sp>
          <p:sp>
            <p:nvSpPr>
              <p:cNvPr id="22" name="TextBox 21">
                <a:extLst>
                  <a:ext uri="{FF2B5EF4-FFF2-40B4-BE49-F238E27FC236}">
                    <a16:creationId xmlns:a16="http://schemas.microsoft.com/office/drawing/2014/main" id="{F5458A8C-D689-0D4F-9B1B-AED9CFACC5AB}"/>
                  </a:ext>
                </a:extLst>
              </p:cNvPr>
              <p:cNvSpPr txBox="1"/>
              <p:nvPr/>
            </p:nvSpPr>
            <p:spPr>
              <a:xfrm>
                <a:off x="3654655" y="5433714"/>
                <a:ext cx="1063435" cy="371836"/>
              </a:xfrm>
              <a:prstGeom prst="rect">
                <a:avLst/>
              </a:prstGeom>
              <a:noFill/>
              <a:ln w="12700">
                <a:solidFill>
                  <a:schemeClr val="tx1"/>
                </a:solidFill>
              </a:ln>
            </p:spPr>
            <p:txBody>
              <a:bodyPr wrap="none" rtlCol="0">
                <a:spAutoFit/>
              </a:bodyPr>
              <a:lstStyle/>
              <a:p>
                <a:r>
                  <a:rPr lang="en-US" sz="1200" b="1" dirty="0">
                    <a:solidFill>
                      <a:srgbClr val="FF0000"/>
                    </a:solidFill>
                  </a:rPr>
                  <a:t>Postdoc</a:t>
                </a:r>
              </a:p>
            </p:txBody>
          </p:sp>
          <p:sp>
            <p:nvSpPr>
              <p:cNvPr id="23" name="TextBox 22">
                <a:extLst>
                  <a:ext uri="{FF2B5EF4-FFF2-40B4-BE49-F238E27FC236}">
                    <a16:creationId xmlns:a16="http://schemas.microsoft.com/office/drawing/2014/main" id="{6A83D705-B5DA-4346-B44D-C04659412F42}"/>
                  </a:ext>
                </a:extLst>
              </p:cNvPr>
              <p:cNvSpPr txBox="1"/>
              <p:nvPr/>
            </p:nvSpPr>
            <p:spPr>
              <a:xfrm>
                <a:off x="2597193" y="4202569"/>
                <a:ext cx="624461" cy="371836"/>
              </a:xfrm>
              <a:prstGeom prst="rect">
                <a:avLst/>
              </a:prstGeom>
              <a:noFill/>
            </p:spPr>
            <p:txBody>
              <a:bodyPr wrap="none" rtlCol="0">
                <a:spAutoFit/>
              </a:bodyPr>
              <a:lstStyle/>
              <a:p>
                <a:r>
                  <a:rPr lang="en-US" sz="1200" dirty="0">
                    <a:solidFill>
                      <a:srgbClr val="0000FF"/>
                    </a:solidFill>
                  </a:rPr>
                  <a:t>Law</a:t>
                </a:r>
              </a:p>
            </p:txBody>
          </p:sp>
          <p:sp>
            <p:nvSpPr>
              <p:cNvPr id="24" name="Oval 23">
                <a:extLst>
                  <a:ext uri="{FF2B5EF4-FFF2-40B4-BE49-F238E27FC236}">
                    <a16:creationId xmlns:a16="http://schemas.microsoft.com/office/drawing/2014/main" id="{4DB95847-BC2C-0A46-9C1F-8A106758C68E}"/>
                  </a:ext>
                </a:extLst>
              </p:cNvPr>
              <p:cNvSpPr/>
              <p:nvPr/>
            </p:nvSpPr>
            <p:spPr>
              <a:xfrm>
                <a:off x="3658564" y="987645"/>
                <a:ext cx="928377" cy="932296"/>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BSc</a:t>
                </a:r>
              </a:p>
            </p:txBody>
          </p:sp>
          <p:cxnSp>
            <p:nvCxnSpPr>
              <p:cNvPr id="25" name="Straight Arrow Connector 24">
                <a:extLst>
                  <a:ext uri="{FF2B5EF4-FFF2-40B4-BE49-F238E27FC236}">
                    <a16:creationId xmlns:a16="http://schemas.microsoft.com/office/drawing/2014/main" id="{C3951363-17A7-3C41-9352-833BC89544EC}"/>
                  </a:ext>
                </a:extLst>
              </p:cNvPr>
              <p:cNvCxnSpPr/>
              <p:nvPr/>
            </p:nvCxnSpPr>
            <p:spPr>
              <a:xfrm flipH="1" flipV="1">
                <a:off x="1933054" y="1766029"/>
                <a:ext cx="590176" cy="398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294DDC1-3585-4844-BE00-31BAD88DBF03}"/>
                  </a:ext>
                </a:extLst>
              </p:cNvPr>
              <p:cNvCxnSpPr/>
              <p:nvPr/>
            </p:nvCxnSpPr>
            <p:spPr>
              <a:xfrm flipV="1">
                <a:off x="5763035" y="1717346"/>
                <a:ext cx="587188" cy="436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9677F58-2866-CD49-879F-CEE234049A16}"/>
                  </a:ext>
                </a:extLst>
              </p:cNvPr>
              <p:cNvCxnSpPr/>
              <p:nvPr/>
            </p:nvCxnSpPr>
            <p:spPr>
              <a:xfrm>
                <a:off x="5711266" y="4670292"/>
                <a:ext cx="512482"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C98A6114-6261-844D-BF9C-92267324072E}"/>
                  </a:ext>
                </a:extLst>
              </p:cNvPr>
              <p:cNvCxnSpPr>
                <a:cxnSpLocks/>
              </p:cNvCxnSpPr>
              <p:nvPr/>
            </p:nvCxnSpPr>
            <p:spPr>
              <a:xfrm>
                <a:off x="4174564" y="5791024"/>
                <a:ext cx="0" cy="322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BDC3E9-5085-2D46-A622-5388780CA146}"/>
                  </a:ext>
                </a:extLst>
              </p:cNvPr>
              <p:cNvCxnSpPr/>
              <p:nvPr/>
            </p:nvCxnSpPr>
            <p:spPr>
              <a:xfrm flipH="1">
                <a:off x="2228142" y="4490624"/>
                <a:ext cx="466165" cy="359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A8950C01-485A-EC4B-8451-DFCC4B89166A}"/>
                  </a:ext>
                </a:extLst>
              </p:cNvPr>
              <p:cNvSpPr txBox="1"/>
              <p:nvPr/>
            </p:nvSpPr>
            <p:spPr>
              <a:xfrm>
                <a:off x="982505" y="1153211"/>
                <a:ext cx="1162419" cy="867618"/>
              </a:xfrm>
              <a:prstGeom prst="rect">
                <a:avLst/>
              </a:prstGeom>
              <a:noFill/>
            </p:spPr>
            <p:txBody>
              <a:bodyPr wrap="none" rtlCol="0">
                <a:spAutoFit/>
              </a:bodyPr>
              <a:lstStyle/>
              <a:p>
                <a:r>
                  <a:rPr lang="en-US" sz="1200" dirty="0"/>
                  <a:t>Teaching</a:t>
                </a:r>
              </a:p>
              <a:p>
                <a:r>
                  <a:rPr lang="en-US" sz="1200" dirty="0"/>
                  <a:t>Education</a:t>
                </a:r>
              </a:p>
              <a:p>
                <a:r>
                  <a:rPr lang="en-US" sz="1200" dirty="0"/>
                  <a:t>Admin</a:t>
                </a:r>
              </a:p>
            </p:txBody>
          </p:sp>
          <p:sp>
            <p:nvSpPr>
              <p:cNvPr id="31" name="TextBox 30">
                <a:extLst>
                  <a:ext uri="{FF2B5EF4-FFF2-40B4-BE49-F238E27FC236}">
                    <a16:creationId xmlns:a16="http://schemas.microsoft.com/office/drawing/2014/main" id="{E3133AF5-8FCF-654D-8049-E315CAB1F758}"/>
                  </a:ext>
                </a:extLst>
              </p:cNvPr>
              <p:cNvSpPr txBox="1"/>
              <p:nvPr/>
            </p:nvSpPr>
            <p:spPr>
              <a:xfrm>
                <a:off x="823670" y="4864956"/>
                <a:ext cx="2068337" cy="867618"/>
              </a:xfrm>
              <a:prstGeom prst="rect">
                <a:avLst/>
              </a:prstGeom>
              <a:noFill/>
            </p:spPr>
            <p:txBody>
              <a:bodyPr wrap="none" rtlCol="0">
                <a:spAutoFit/>
              </a:bodyPr>
              <a:lstStyle/>
              <a:p>
                <a:r>
                  <a:rPr lang="en-US" sz="1200" dirty="0"/>
                  <a:t>Science Policy</a:t>
                </a:r>
              </a:p>
              <a:p>
                <a:r>
                  <a:rPr lang="en-US" sz="1200" dirty="0"/>
                  <a:t>Patent</a:t>
                </a:r>
              </a:p>
              <a:p>
                <a:r>
                  <a:rPr lang="en-US" sz="1200" dirty="0"/>
                  <a:t>Intellectual Property</a:t>
                </a:r>
              </a:p>
            </p:txBody>
          </p:sp>
          <p:sp>
            <p:nvSpPr>
              <p:cNvPr id="32" name="TextBox 31">
                <a:extLst>
                  <a:ext uri="{FF2B5EF4-FFF2-40B4-BE49-F238E27FC236}">
                    <a16:creationId xmlns:a16="http://schemas.microsoft.com/office/drawing/2014/main" id="{1706D17A-A062-724A-B162-318EA91FC10A}"/>
                  </a:ext>
                </a:extLst>
              </p:cNvPr>
              <p:cNvSpPr txBox="1"/>
              <p:nvPr/>
            </p:nvSpPr>
            <p:spPr>
              <a:xfrm>
                <a:off x="2831217" y="6054137"/>
                <a:ext cx="2880048" cy="867617"/>
              </a:xfrm>
              <a:prstGeom prst="rect">
                <a:avLst/>
              </a:prstGeom>
              <a:noFill/>
            </p:spPr>
            <p:txBody>
              <a:bodyPr wrap="square" rtlCol="0">
                <a:spAutoFit/>
              </a:bodyPr>
              <a:lstStyle/>
              <a:p>
                <a:pPr algn="ctr"/>
                <a:r>
                  <a:rPr lang="en-US" sz="1200" dirty="0"/>
                  <a:t>Independent Investigator</a:t>
                </a:r>
              </a:p>
              <a:p>
                <a:pPr algn="ctr"/>
                <a:r>
                  <a:rPr lang="en-US" sz="1200" dirty="0"/>
                  <a:t>Academia and Government</a:t>
                </a:r>
              </a:p>
              <a:p>
                <a:pPr algn="ctr"/>
                <a:r>
                  <a:rPr lang="en-US" sz="1200" dirty="0"/>
                  <a:t>R&amp;D in Biotech/Pharma</a:t>
                </a:r>
              </a:p>
            </p:txBody>
          </p:sp>
          <p:sp>
            <p:nvSpPr>
              <p:cNvPr id="33" name="TextBox 32">
                <a:extLst>
                  <a:ext uri="{FF2B5EF4-FFF2-40B4-BE49-F238E27FC236}">
                    <a16:creationId xmlns:a16="http://schemas.microsoft.com/office/drawing/2014/main" id="{EAFCB476-D27F-774B-AB12-748FFFF5DB87}"/>
                  </a:ext>
                </a:extLst>
              </p:cNvPr>
              <p:cNvSpPr txBox="1"/>
              <p:nvPr/>
            </p:nvSpPr>
            <p:spPr>
              <a:xfrm>
                <a:off x="6186133" y="5048398"/>
                <a:ext cx="1657338" cy="619727"/>
              </a:xfrm>
              <a:prstGeom prst="rect">
                <a:avLst/>
              </a:prstGeom>
              <a:noFill/>
            </p:spPr>
            <p:txBody>
              <a:bodyPr wrap="none" rtlCol="0">
                <a:spAutoFit/>
              </a:bodyPr>
              <a:lstStyle/>
              <a:p>
                <a:r>
                  <a:rPr lang="en-US" sz="1200" dirty="0"/>
                  <a:t>Biotech Startup</a:t>
                </a:r>
              </a:p>
              <a:p>
                <a:r>
                  <a:rPr lang="en-US" sz="1200" dirty="0"/>
                  <a:t>Venture Capital</a:t>
                </a:r>
              </a:p>
            </p:txBody>
          </p:sp>
          <p:sp>
            <p:nvSpPr>
              <p:cNvPr id="34" name="TextBox 33">
                <a:extLst>
                  <a:ext uri="{FF2B5EF4-FFF2-40B4-BE49-F238E27FC236}">
                    <a16:creationId xmlns:a16="http://schemas.microsoft.com/office/drawing/2014/main" id="{5078043F-FF21-C24B-BD57-2E0F56E648B9}"/>
                  </a:ext>
                </a:extLst>
              </p:cNvPr>
              <p:cNvSpPr txBox="1"/>
              <p:nvPr/>
            </p:nvSpPr>
            <p:spPr>
              <a:xfrm>
                <a:off x="6350223" y="1119698"/>
                <a:ext cx="1896191" cy="619727"/>
              </a:xfrm>
              <a:prstGeom prst="rect">
                <a:avLst/>
              </a:prstGeom>
              <a:noFill/>
            </p:spPr>
            <p:txBody>
              <a:bodyPr wrap="none" rtlCol="0">
                <a:spAutoFit/>
              </a:bodyPr>
              <a:lstStyle/>
              <a:p>
                <a:r>
                  <a:rPr lang="en-US" sz="1200" dirty="0"/>
                  <a:t>Journalism</a:t>
                </a:r>
              </a:p>
              <a:p>
                <a:r>
                  <a:rPr lang="en-US" sz="1200" dirty="0"/>
                  <a:t>Information media</a:t>
                </a:r>
              </a:p>
            </p:txBody>
          </p:sp>
        </p:grpSp>
        <p:cxnSp>
          <p:nvCxnSpPr>
            <p:cNvPr id="35" name="Straight Arrow Connector 34">
              <a:extLst>
                <a:ext uri="{FF2B5EF4-FFF2-40B4-BE49-F238E27FC236}">
                  <a16:creationId xmlns:a16="http://schemas.microsoft.com/office/drawing/2014/main" id="{F36B0CD4-8607-434A-AA4C-BBF0BD74AA38}"/>
                </a:ext>
              </a:extLst>
            </p:cNvPr>
            <p:cNvCxnSpPr>
              <a:cxnSpLocks/>
            </p:cNvCxnSpPr>
            <p:nvPr/>
          </p:nvCxnSpPr>
          <p:spPr>
            <a:xfrm>
              <a:off x="5238110" y="5177056"/>
              <a:ext cx="0" cy="2579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E6F5F323-2C28-BD41-AA05-7EA0C4C0F3C4}"/>
                </a:ext>
              </a:extLst>
            </p:cNvPr>
            <p:cNvSpPr txBox="1"/>
            <p:nvPr/>
          </p:nvSpPr>
          <p:spPr>
            <a:xfrm>
              <a:off x="4951873" y="4918433"/>
              <a:ext cx="595035" cy="276999"/>
            </a:xfrm>
            <a:prstGeom prst="rect">
              <a:avLst/>
            </a:prstGeom>
            <a:noFill/>
          </p:spPr>
          <p:txBody>
            <a:bodyPr wrap="none" rtlCol="0">
              <a:spAutoFit/>
            </a:bodyPr>
            <a:lstStyle/>
            <a:p>
              <a:r>
                <a:rPr lang="en-US" sz="1200">
                  <a:solidFill>
                    <a:srgbClr val="0000FF"/>
                  </a:solidFill>
                </a:rPr>
                <a:t>R </a:t>
              </a:r>
              <a:r>
                <a:rPr lang="en-US" sz="1200" dirty="0">
                  <a:solidFill>
                    <a:srgbClr val="0000FF"/>
                  </a:solidFill>
                </a:rPr>
                <a:t>&amp; D</a:t>
              </a:r>
            </a:p>
          </p:txBody>
        </p:sp>
      </p:grpSp>
    </p:spTree>
    <p:extLst>
      <p:ext uri="{BB962C8B-B14F-4D97-AF65-F5344CB8AC3E}">
        <p14:creationId xmlns:p14="http://schemas.microsoft.com/office/powerpoint/2010/main" val="393423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541B7-2DB1-497B-9DDA-321D8C6C8A28}"/>
              </a:ext>
            </a:extLst>
          </p:cNvPr>
          <p:cNvSpPr>
            <a:spLocks noGrp="1"/>
          </p:cNvSpPr>
          <p:nvPr>
            <p:ph idx="1"/>
          </p:nvPr>
        </p:nvSpPr>
        <p:spPr>
          <a:xfrm>
            <a:off x="355600" y="1445788"/>
            <a:ext cx="8101660" cy="4779647"/>
          </a:xfrm>
        </p:spPr>
        <p:txBody>
          <a:bodyPr>
            <a:normAutofit/>
          </a:bodyPr>
          <a:lstStyle/>
          <a:p>
            <a:pPr marL="0" indent="0">
              <a:buNone/>
            </a:pPr>
            <a:r>
              <a:rPr lang="en-US" sz="2000" dirty="0"/>
              <a:t>Several postdoctoral positions are available outside of the traditional academic path</a:t>
            </a:r>
          </a:p>
          <a:p>
            <a:pPr marL="0" indent="0">
              <a:buNone/>
            </a:pPr>
            <a:endParaRPr lang="en-US" sz="2000" dirty="0"/>
          </a:p>
          <a:p>
            <a:r>
              <a:rPr lang="en-US" sz="2000" dirty="0"/>
              <a:t>Postdoctoral programs at pharmaceutical companies (Merck, AstraZeneca, Genentech, Lilly and others)</a:t>
            </a:r>
          </a:p>
          <a:p>
            <a:endParaRPr lang="en-US" sz="2000" dirty="0"/>
          </a:p>
          <a:p>
            <a:r>
              <a:rPr lang="en-US" sz="2000" dirty="0"/>
              <a:t>Postdoctoral position in government agencies such as NIH, FDA, CDC, etc.</a:t>
            </a:r>
          </a:p>
          <a:p>
            <a:endParaRPr lang="en-US" sz="2000" dirty="0"/>
          </a:p>
          <a:p>
            <a:r>
              <a:rPr lang="en-US" sz="2000" dirty="0"/>
              <a:t>Postdoctoral opportunities in academia working on drug discovery as part of the Academic Drug Discovery Consortium (ADDC)</a:t>
            </a:r>
          </a:p>
          <a:p>
            <a:endParaRPr lang="en-US" sz="2000" dirty="0"/>
          </a:p>
          <a:p>
            <a:r>
              <a:rPr lang="en-US" sz="2000" dirty="0"/>
              <a:t>Check the Careers/Jobs tabs on their websites to search for these opportunities</a:t>
            </a:r>
          </a:p>
          <a:p>
            <a:pPr marL="0" indent="0">
              <a:buNone/>
            </a:pPr>
            <a:endParaRPr lang="en-US" sz="2000" dirty="0"/>
          </a:p>
        </p:txBody>
      </p:sp>
      <p:sp>
        <p:nvSpPr>
          <p:cNvPr id="5" name="Title 1">
            <a:extLst>
              <a:ext uri="{FF2B5EF4-FFF2-40B4-BE49-F238E27FC236}">
                <a16:creationId xmlns:a16="http://schemas.microsoft.com/office/drawing/2014/main" id="{9F63B59C-5147-9D4F-B9C8-B296FFC5A45D}"/>
              </a:ext>
            </a:extLst>
          </p:cNvPr>
          <p:cNvSpPr txBox="1">
            <a:spLocks/>
          </p:cNvSpPr>
          <p:nvPr/>
        </p:nvSpPr>
        <p:spPr>
          <a:xfrm>
            <a:off x="244528" y="659114"/>
            <a:ext cx="8212732" cy="4572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baseline="0">
                <a:solidFill>
                  <a:srgbClr val="782327"/>
                </a:solidFill>
                <a:latin typeface="+mj-lt"/>
                <a:ea typeface="+mj-ea"/>
                <a:cs typeface="+mj-cs"/>
              </a:defRPr>
            </a:lvl1pPr>
          </a:lstStyle>
          <a:p>
            <a:r>
              <a:rPr lang="en-US" sz="2800" dirty="0"/>
              <a:t>Postdoctoral opportunities outside of academia</a:t>
            </a:r>
          </a:p>
        </p:txBody>
      </p:sp>
    </p:spTree>
    <p:extLst>
      <p:ext uri="{BB962C8B-B14F-4D97-AF65-F5344CB8AC3E}">
        <p14:creationId xmlns:p14="http://schemas.microsoft.com/office/powerpoint/2010/main" val="379562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541B7-2DB1-497B-9DDA-321D8C6C8A28}"/>
              </a:ext>
            </a:extLst>
          </p:cNvPr>
          <p:cNvSpPr>
            <a:spLocks noGrp="1"/>
          </p:cNvSpPr>
          <p:nvPr>
            <p:ph idx="1"/>
          </p:nvPr>
        </p:nvSpPr>
        <p:spPr>
          <a:xfrm>
            <a:off x="355600" y="1445788"/>
            <a:ext cx="8426450" cy="4779647"/>
          </a:xfrm>
        </p:spPr>
        <p:txBody>
          <a:bodyPr>
            <a:normAutofit/>
          </a:bodyPr>
          <a:lstStyle/>
          <a:p>
            <a:r>
              <a:rPr lang="en-US" dirty="0"/>
              <a:t>What type of work do you want to do and what do you want to learn? </a:t>
            </a:r>
          </a:p>
          <a:p>
            <a:pPr lvl="1"/>
            <a:r>
              <a:rPr lang="en-US" dirty="0"/>
              <a:t>Do you enjoy working at the bench?</a:t>
            </a:r>
          </a:p>
          <a:p>
            <a:pPr lvl="1"/>
            <a:r>
              <a:rPr lang="en-US" dirty="0"/>
              <a:t>Do you like writing? Teaching? Helping others?</a:t>
            </a:r>
          </a:p>
          <a:p>
            <a:pPr lvl="1"/>
            <a:r>
              <a:rPr lang="en-US" dirty="0"/>
              <a:t>Is there something you want to avoid doing?</a:t>
            </a:r>
          </a:p>
          <a:p>
            <a:pPr lvl="1"/>
            <a:r>
              <a:rPr lang="en-US" dirty="0"/>
              <a:t>Do you prefer being part of a team?</a:t>
            </a:r>
          </a:p>
          <a:p>
            <a:pPr lvl="1"/>
            <a:r>
              <a:rPr lang="en-US" dirty="0"/>
              <a:t>Do you see yourself as a leader/manager?</a:t>
            </a:r>
          </a:p>
          <a:p>
            <a:pPr lvl="1"/>
            <a:endParaRPr lang="en-US" dirty="0"/>
          </a:p>
          <a:p>
            <a:r>
              <a:rPr lang="en-US" dirty="0"/>
              <a:t>In what area/sector do you want to do this work? </a:t>
            </a:r>
          </a:p>
          <a:p>
            <a:pPr lvl="1"/>
            <a:r>
              <a:rPr lang="en-US" dirty="0"/>
              <a:t>Academia, pharma, government, non-profit…</a:t>
            </a:r>
          </a:p>
          <a:p>
            <a:pPr lvl="1"/>
            <a:r>
              <a:rPr lang="en-US" dirty="0"/>
              <a:t>Do you want a stable job? Or are you comfortable with changing/moving often?</a:t>
            </a:r>
          </a:p>
          <a:p>
            <a:pPr lvl="1"/>
            <a:r>
              <a:rPr lang="en-US" dirty="0"/>
              <a:t>How do you handle stress and competitive pressure?</a:t>
            </a:r>
          </a:p>
          <a:p>
            <a:pPr lvl="1"/>
            <a:endParaRPr lang="en-US" sz="1000" dirty="0"/>
          </a:p>
          <a:p>
            <a:r>
              <a:rPr lang="en-US" dirty="0"/>
              <a:t>What do you have to offer in terms of expertise, skills, ability?</a:t>
            </a:r>
          </a:p>
          <a:p>
            <a:endParaRPr lang="en-US" sz="1000" dirty="0"/>
          </a:p>
          <a:p>
            <a:r>
              <a:rPr lang="en-US" dirty="0"/>
              <a:t>Use your Individual Development Plan to ask these and other questions</a:t>
            </a:r>
          </a:p>
          <a:p>
            <a:endParaRPr lang="en-US" dirty="0"/>
          </a:p>
        </p:txBody>
      </p:sp>
      <p:sp>
        <p:nvSpPr>
          <p:cNvPr id="5" name="Title 1">
            <a:extLst>
              <a:ext uri="{FF2B5EF4-FFF2-40B4-BE49-F238E27FC236}">
                <a16:creationId xmlns:a16="http://schemas.microsoft.com/office/drawing/2014/main" id="{9F63B59C-5147-9D4F-B9C8-B296FFC5A45D}"/>
              </a:ext>
            </a:extLst>
          </p:cNvPr>
          <p:cNvSpPr txBox="1">
            <a:spLocks/>
          </p:cNvSpPr>
          <p:nvPr/>
        </p:nvSpPr>
        <p:spPr>
          <a:xfrm>
            <a:off x="244528" y="659114"/>
            <a:ext cx="8212732" cy="457200"/>
          </a:xfrm>
          <a:prstGeom prst="rect">
            <a:avLst/>
          </a:prstGeom>
        </p:spPr>
        <p:txBody>
          <a:bodyPr vert="horz" lIns="0" tIns="0" rIns="0" bIns="0" rtlCol="0" anchor="t" anchorCtr="0">
            <a:noAutofit/>
          </a:bodyPr>
          <a:lstStyle>
            <a:lvl1pPr algn="l" defTabSz="914400" rtl="0" eaLnBrk="1" latinLnBrk="0" hangingPunct="1">
              <a:spcBef>
                <a:spcPct val="0"/>
              </a:spcBef>
              <a:buNone/>
              <a:defRPr sz="3000" b="1" kern="1200" baseline="0">
                <a:solidFill>
                  <a:srgbClr val="782327"/>
                </a:solidFill>
                <a:latin typeface="+mj-lt"/>
                <a:ea typeface="+mj-ea"/>
                <a:cs typeface="+mj-cs"/>
              </a:defRPr>
            </a:lvl1pPr>
          </a:lstStyle>
          <a:p>
            <a:r>
              <a:rPr lang="en-US" sz="2800" dirty="0"/>
              <a:t>Questions to ask yourself</a:t>
            </a:r>
          </a:p>
        </p:txBody>
      </p:sp>
    </p:spTree>
    <p:extLst>
      <p:ext uri="{BB962C8B-B14F-4D97-AF65-F5344CB8AC3E}">
        <p14:creationId xmlns:p14="http://schemas.microsoft.com/office/powerpoint/2010/main" val="1832445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90B0801C6CBFA40B84FE15CEF3FB468" ma:contentTypeVersion="11" ma:contentTypeDescription="Create a new document." ma:contentTypeScope="" ma:versionID="67befbe5646652eced71b8d8413fe42f">
  <xsd:schema xmlns:xsd="http://www.w3.org/2001/XMLSchema" xmlns:xs="http://www.w3.org/2001/XMLSchema" xmlns:p="http://schemas.microsoft.com/office/2006/metadata/properties" xmlns:ns1="http://schemas.microsoft.com/sharepoint/v3" xmlns:ns2="529ccce0-d01a-44eb-8f6d-fcfce274c37a" targetNamespace="http://schemas.microsoft.com/office/2006/metadata/properties" ma:root="true" ma:fieldsID="d902d2bb344a29efa6013af578915a54" ns1:_="" ns2:_="">
    <xsd:import namespace="http://schemas.microsoft.com/sharepoint/v3"/>
    <xsd:import namespace="529ccce0-d01a-44eb-8f6d-fcfce274c37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TypeOfContent" minOccurs="0"/>
                <xsd:element ref="ns2:DocumentType" minOccurs="0"/>
                <xsd:element ref="ns2:f35ca5f0ee694cfd9c7653895a2c7dca" minOccurs="0"/>
                <xsd:element ref="ns2:TaxCatchAll" minOccurs="0"/>
                <xsd:element ref="ns2:TaxCatchAllLabel" minOccurs="0"/>
                <xsd:element ref="ns2:TaxKeywordTaxHTField" minOccurs="0"/>
                <xsd:element ref="ns2:LastReviewedDate" minOccurs="0"/>
                <xsd:element ref="ns2:DocumentStatus" minOccurs="0"/>
                <xsd:element ref="ns2:db0dfd8ecf6c4fc28d538b1ac635d8b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9ccce0-d01a-44eb-8f6d-fcfce274c37a"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false">
      <xsd:simpleType>
        <xsd:restriction base="dms:Boolean"/>
      </xsd:simpleType>
    </xsd:element>
    <xsd:element name="TypeOfContent" ma:index="13" nillable="true" ma:displayName="Type of Content" ma:format="Dropdown" ma:internalName="TypeOfContent" ma:readOnly="false">
      <xsd:simpleType>
        <xsd:restriction base="dms:Choice">
          <xsd:enumeration value="Template"/>
          <xsd:enumeration value="Policy"/>
          <xsd:enumeration value="Form"/>
          <xsd:enumeration value="Documentation"/>
          <xsd:enumeration value="Press Release"/>
          <xsd:enumeration value="Unclassified"/>
        </xsd:restriction>
      </xsd:simpleType>
    </xsd:element>
    <xsd:element name="DocumentType" ma:index="14" nillable="true" ma:displayName="Document Type" ma:format="Dropdown" ma:internalName="DocumentType" ma:readOnly="false">
      <xsd:simpleType>
        <xsd:restriction base="dms:Choice">
          <xsd:enumeration value="Checklist"/>
          <xsd:enumeration value="Contract"/>
          <xsd:enumeration value="Floor Plan"/>
          <xsd:enumeration value="Form"/>
          <xsd:enumeration value="Grant"/>
          <xsd:enumeration value="Graphic"/>
          <xsd:enumeration value="Invoice"/>
          <xsd:enumeration value="Manual"/>
          <xsd:enumeration value="Meeting Notes"/>
          <xsd:enumeration value="Memo"/>
          <xsd:enumeration value="Photo"/>
          <xsd:enumeration value="Policy"/>
          <xsd:enumeration value="Presentation"/>
          <xsd:enumeration value="Process"/>
          <xsd:enumeration value="Report"/>
          <xsd:enumeration value="Template"/>
          <xsd:enumeration value="User Guide"/>
          <xsd:enumeration value="Unclassified"/>
          <xsd:enumeration value="Video"/>
        </xsd:restriction>
      </xsd:simpleType>
    </xsd:element>
    <xsd:element name="f35ca5f0ee694cfd9c7653895a2c7dca" ma:index="15" nillable="true" ma:taxonomy="true" ma:internalName="f35ca5f0ee694cfd9c7653895a2c7dca" ma:taxonomyFieldName="Function" ma:displayName="Function" ma:readOnly="false" ma:fieldId="{f35ca5f0-ee69-4cfd-9c76-53895a2c7dca}" ma:taxonomyMulti="true" ma:sspId="797d636a-0608-4240-bc17-84bd244307a5" ma:termSetId="feffb8c1-e6ea-432e-a7e0-ce911a1d98c4" ma:anchorId="00000000-0000-0000-0000-000000000000" ma:open="false" ma:isKeyword="false">
      <xsd:complexType>
        <xsd:sequence>
          <xsd:element ref="pc:Terms" minOccurs="0" maxOccurs="1"/>
        </xsd:sequence>
      </xsd:complexType>
    </xsd:element>
    <xsd:element name="TaxCatchAll" ma:index="16" nillable="true" ma:displayName="Taxonomy Catch All Column" ma:hidden="true" ma:list="{70a1ea77-b44d-40b8-a9b7-c7fa1c8b6a48}" ma:internalName="TaxCatchAll" ma:showField="CatchAllData" ma:web="529ccce0-d01a-44eb-8f6d-fcfce274c37a">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70a1ea77-b44d-40b8-a9b7-c7fa1c8b6a48}" ma:internalName="TaxCatchAllLabel" ma:readOnly="true" ma:showField="CatchAllDataLabel" ma:web="529ccce0-d01a-44eb-8f6d-fcfce274c37a">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Enterprise Keywords" ma:readOnly="false" ma:fieldId="{23f27201-bee3-471e-b2e7-b64fd8b7ca38}" ma:taxonomyMulti="true" ma:sspId="797d636a-0608-4240-bc17-84bd244307a5" ma:termSetId="00000000-0000-0000-0000-000000000000" ma:anchorId="00000000-0000-0000-0000-000000000000" ma:open="true" ma:isKeyword="true">
      <xsd:complexType>
        <xsd:sequence>
          <xsd:element ref="pc:Terms" minOccurs="0" maxOccurs="1"/>
        </xsd:sequence>
      </xsd:complexType>
    </xsd:element>
    <xsd:element name="LastReviewedDate" ma:index="21" nillable="true" ma:displayName="Last Reviewed Date" ma:default="[today]" ma:format="DateOnly" ma:internalName="LastReviewedDate" ma:readOnly="false">
      <xsd:simpleType>
        <xsd:restriction base="dms:DateTime"/>
      </xsd:simpleType>
    </xsd:element>
    <xsd:element name="DocumentStatus" ma:index="22" nillable="true" ma:displayName="Document Status" ma:default="Draft" ma:format="Dropdown" ma:internalName="DocumentStatus" ma:readOnly="false">
      <xsd:simpleType>
        <xsd:restriction base="dms:Choice">
          <xsd:enumeration value="Draft"/>
          <xsd:enumeration value="Final"/>
        </xsd:restriction>
      </xsd:simpleType>
    </xsd:element>
    <xsd:element name="db0dfd8ecf6c4fc28d538b1ac635d8be" ma:index="23" nillable="true" ma:taxonomy="true" ma:internalName="db0dfd8ecf6c4fc28d538b1ac635d8be" ma:taxonomyFieldName="Program" ma:displayName="Program" ma:readOnly="false" ma:fieldId="{db0dfd8e-cf6c-4fc2-8d53-8b1ac635d8be}" ma:taxonomyMulti="true" ma:sspId="797d636a-0608-4240-bc17-84bd244307a5" ma:termSetId="bf9a34c8-30e7-41cf-bc26-8cf2b79c8fd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29ccce0-d01a-44eb-8f6d-fcfce274c37a">DXK3VZ7EW6WC-1129388224-9076</_dlc_DocId>
    <_dlc_DocIdUrl xmlns="529ccce0-d01a-44eb-8f6d-fcfce274c37a">
      <Url>https://sharepoint.sfn.org/departments/MPD/_layouts/15/DocIdRedir.aspx?ID=DXK3VZ7EW6WC-1129388224-9076</Url>
      <Description>DXK3VZ7EW6WC-1129388224-9076</Description>
    </_dlc_DocIdUrl>
    <_dlc_DocIdPersistId xmlns="529ccce0-d01a-44eb-8f6d-fcfce274c37a">false</_dlc_DocIdPersistId>
    <TaxCatchAll xmlns="529ccce0-d01a-44eb-8f6d-fcfce274c37a"/>
    <LastReviewedDate xmlns="529ccce0-d01a-44eb-8f6d-fcfce274c37a">2018-10-02T19:41:35+00:00</LastReviewedDate>
    <f35ca5f0ee694cfd9c7653895a2c7dca xmlns="529ccce0-d01a-44eb-8f6d-fcfce274c37a">
      <Terms xmlns="http://schemas.microsoft.com/office/infopath/2007/PartnerControls"/>
    </f35ca5f0ee694cfd9c7653895a2c7dca>
    <db0dfd8ecf6c4fc28d538b1ac635d8be xmlns="529ccce0-d01a-44eb-8f6d-fcfce274c37a">
      <Terms xmlns="http://schemas.microsoft.com/office/infopath/2007/PartnerControls"/>
    </db0dfd8ecf6c4fc28d538b1ac635d8be>
    <DocumentType xmlns="529ccce0-d01a-44eb-8f6d-fcfce274c37a" xsi:nil="true"/>
    <DocumentStatus xmlns="529ccce0-d01a-44eb-8f6d-fcfce274c37a">Draft</DocumentStatus>
    <TypeOfContent xmlns="529ccce0-d01a-44eb-8f6d-fcfce274c37a" xsi:nil="true"/>
    <TaxKeywordTaxHTField xmlns="529ccce0-d01a-44eb-8f6d-fcfce274c37a">
      <Terms xmlns="http://schemas.microsoft.com/office/infopath/2007/PartnerControls"/>
    </TaxKeywordTaxHTFiel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D0FDF2-81D1-48E2-B873-9AA5A9938F66}">
  <ds:schemaRefs>
    <ds:schemaRef ds:uri="http://schemas.microsoft.com/sharepoint/events"/>
  </ds:schemaRefs>
</ds:datastoreItem>
</file>

<file path=customXml/itemProps2.xml><?xml version="1.0" encoding="utf-8"?>
<ds:datastoreItem xmlns:ds="http://schemas.openxmlformats.org/officeDocument/2006/customXml" ds:itemID="{BBD125A5-DDD1-4199-8F04-BA8B76EC3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9ccce0-d01a-44eb-8f6d-fcfce274c3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3461AC-5E8C-4B21-A99C-739DCC3F015F}">
  <ds:schemaRefs>
    <ds:schemaRef ds:uri="http://schemas.microsoft.com/office/2006/documentManagement/types"/>
    <ds:schemaRef ds:uri="http://schemas.microsoft.com/office/2006/metadata/properties"/>
    <ds:schemaRef ds:uri="http://schemas.microsoft.com/sharepoint/v3"/>
    <ds:schemaRef ds:uri="http://purl.org/dc/terms/"/>
    <ds:schemaRef ds:uri="529ccce0-d01a-44eb-8f6d-fcfce274c37a"/>
    <ds:schemaRef ds:uri="http://schemas.microsoft.com/office/infopath/2007/PartnerControls"/>
    <ds:schemaRef ds:uri="http://purl.org/dc/dcmitype/"/>
    <ds:schemaRef ds:uri="http://schemas.openxmlformats.org/package/2006/metadata/core-properties"/>
    <ds:schemaRef ds:uri="http://www.w3.org/XML/1998/namespace"/>
    <ds:schemaRef ds:uri="http://purl.org/dc/elements/1.1/"/>
  </ds:schemaRefs>
</ds:datastoreItem>
</file>

<file path=customXml/itemProps4.xml><?xml version="1.0" encoding="utf-8"?>
<ds:datastoreItem xmlns:ds="http://schemas.openxmlformats.org/officeDocument/2006/customXml" ds:itemID="{36F34C24-B07E-4B17-B4C5-2A20CD86D0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7743</TotalTime>
  <Words>4736</Words>
  <Application>Microsoft Office PowerPoint</Application>
  <PresentationFormat>On-screen Show (4:3)</PresentationFormat>
  <Paragraphs>542</Paragraphs>
  <Slides>36</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.AppleSystemUIFont</vt:lpstr>
      <vt:lpstr>Agency FB</vt:lpstr>
      <vt:lpstr>Arial</vt:lpstr>
      <vt:lpstr>Calibri</vt:lpstr>
      <vt:lpstr>Montserrat</vt:lpstr>
      <vt:lpstr>Open Sans Light</vt:lpstr>
      <vt:lpstr>Quicksand</vt:lpstr>
      <vt:lpstr>Office Theme</vt:lpstr>
      <vt:lpstr>From PhD to Postdoc: a toolkit</vt:lpstr>
      <vt:lpstr>Outline</vt:lpstr>
      <vt:lpstr>1. Career options &amp; explorations</vt:lpstr>
      <vt:lpstr>Individual Development Plan</vt:lpstr>
      <vt:lpstr>What are employed PhDs doing in the US?</vt:lpstr>
      <vt:lpstr>The R&amp;D sector can be different in different regions</vt:lpstr>
      <vt:lpstr>Do you need to do a postdoc?</vt:lpstr>
      <vt:lpstr>PowerPoint Presentation</vt:lpstr>
      <vt:lpstr>PowerPoint Presentation</vt:lpstr>
      <vt:lpstr>2. Key skills for career advancement</vt:lpstr>
      <vt:lpstr>Assess your skills in these domains</vt:lpstr>
      <vt:lpstr>Transferable skills to many careers</vt:lpstr>
      <vt:lpstr>Opportunities for skill building during PhD</vt:lpstr>
      <vt:lpstr>Build a mentoring team</vt:lpstr>
      <vt:lpstr>Networking for career transitions</vt:lpstr>
      <vt:lpstr>Tips for networking effectively</vt:lpstr>
      <vt:lpstr>3. Career advancement via postdoc training</vt:lpstr>
      <vt:lpstr>Resources for finding a postdoc position</vt:lpstr>
      <vt:lpstr>Applying for a postdoc position</vt:lpstr>
      <vt:lpstr>Your application materials </vt:lpstr>
      <vt:lpstr>Using a CV vs résumé </vt:lpstr>
      <vt:lpstr>Tips for building a CV or résumé</vt:lpstr>
      <vt:lpstr>Typical interview</vt:lpstr>
      <vt:lpstr>Preparation for the interview</vt:lpstr>
      <vt:lpstr>Postdoc compensation and negotiation</vt:lpstr>
      <vt:lpstr>Important topics of discussion / negotiation </vt:lpstr>
      <vt:lpstr>How to negotiate effectively</vt:lpstr>
      <vt:lpstr>Negotiate for your career progression too</vt:lpstr>
      <vt:lpstr>4. Building a career through a postdoc</vt:lpstr>
      <vt:lpstr>Publish or perish?</vt:lpstr>
      <vt:lpstr>Get grants! It’s all about the money!</vt:lpstr>
      <vt:lpstr>Tips for writing an effective grant</vt:lpstr>
      <vt:lpstr>Should you care about teaching?</vt:lpstr>
      <vt:lpstr>So much to do, so few hours…</vt:lpstr>
      <vt:lpstr>Summary and conclusions</vt:lpstr>
      <vt:lpstr>Reading/Viewing list</vt:lpstr>
    </vt:vector>
  </TitlesOfParts>
  <Company>Society for Neuroscience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Scanlon</dc:creator>
  <cp:lastModifiedBy>Eric Martinez</cp:lastModifiedBy>
  <cp:revision>545</cp:revision>
  <cp:lastPrinted>2013-07-30T13:58:41Z</cp:lastPrinted>
  <dcterms:created xsi:type="dcterms:W3CDTF">2013-04-16T15:22:46Z</dcterms:created>
  <dcterms:modified xsi:type="dcterms:W3CDTF">2018-10-22T14:39:34Z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0x010100E90B0801C6CBFA40B84FE15CEF3FB468</vt:lpwstr>
  </property>
  <property fmtid="{D5CDD505-2E9C-101B-9397-08002B2CF9AE}" pid="3" name="_dlc_DocIdItemGuid">
    <vt:lpwstr>e558950d-27ba-4671-a6b8-de9da7daf18e</vt:lpwstr>
  </property>
  <property fmtid="{D5CDD505-2E9C-101B-9397-08002B2CF9AE}" pid="4" name="URL">
    <vt:lpwstr/>
  </property>
  <property fmtid="{D5CDD505-2E9C-101B-9397-08002B2CF9AE}" pid="5" name="xd_Signature">
    <vt:bool>false</vt:bool>
  </property>
  <property fmtid="{D5CDD505-2E9C-101B-9397-08002B2CF9AE}" pid="6" name="Division">
    <vt:lpwstr/>
  </property>
  <property fmtid="{D5CDD505-2E9C-101B-9397-08002B2CF9AE}" pid="7" name="xd_ProgID">
    <vt:lpwstr/>
  </property>
  <property fmtid="{D5CDD505-2E9C-101B-9397-08002B2CF9AE}" pid="8" name="TemplateUrl">
    <vt:lpwstr/>
  </property>
  <property fmtid="{D5CDD505-2E9C-101B-9397-08002B2CF9AE}" pid="9" name="TypeOfContent">
    <vt:lpwstr/>
  </property>
  <property fmtid="{D5CDD505-2E9C-101B-9397-08002B2CF9AE}" pid="10" name="Order">
    <vt:r8>226500</vt:r8>
  </property>
  <property fmtid="{D5CDD505-2E9C-101B-9397-08002B2CF9AE}" pid="11" name="TaxKeyword">
    <vt:lpwstr/>
  </property>
  <property fmtid="{D5CDD505-2E9C-101B-9397-08002B2CF9AE}" pid="12" name="Function">
    <vt:lpwstr/>
  </property>
  <property fmtid="{D5CDD505-2E9C-101B-9397-08002B2CF9AE}" pid="13" name="Program">
    <vt:lpwstr/>
  </property>
</Properties>
</file>