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5"/>
  </p:notesMasterIdLst>
  <p:handoutMasterIdLst>
    <p:handoutMasterId r:id="rId56"/>
  </p:handoutMasterIdLst>
  <p:sldIdLst>
    <p:sldId id="256"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307" r:id="rId32"/>
    <p:sldId id="286" r:id="rId33"/>
    <p:sldId id="287" r:id="rId34"/>
    <p:sldId id="308" r:id="rId35"/>
    <p:sldId id="288" r:id="rId36"/>
    <p:sldId id="289" r:id="rId37"/>
    <p:sldId id="290" r:id="rId38"/>
    <p:sldId id="291" r:id="rId39"/>
    <p:sldId id="292" r:id="rId40"/>
    <p:sldId id="294" r:id="rId41"/>
    <p:sldId id="258" r:id="rId42"/>
    <p:sldId id="296" r:id="rId43"/>
    <p:sldId id="295" r:id="rId44"/>
    <p:sldId id="297" r:id="rId45"/>
    <p:sldId id="298" r:id="rId46"/>
    <p:sldId id="299" r:id="rId47"/>
    <p:sldId id="300" r:id="rId48"/>
    <p:sldId id="301" r:id="rId49"/>
    <p:sldId id="302" r:id="rId50"/>
    <p:sldId id="303" r:id="rId51"/>
    <p:sldId id="304" r:id="rId52"/>
    <p:sldId id="305" r:id="rId53"/>
    <p:sldId id="3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pos="43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327"/>
    <a:srgbClr val="104B7D"/>
    <a:srgbClr val="8C8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6" autoAdjust="0"/>
    <p:restoredTop sz="62371" autoAdjust="0"/>
  </p:normalViewPr>
  <p:slideViewPr>
    <p:cSldViewPr showGuides="1">
      <p:cViewPr varScale="1">
        <p:scale>
          <a:sx n="46" d="100"/>
          <a:sy n="46" d="100"/>
        </p:scale>
        <p:origin x="2142" y="48"/>
      </p:cViewPr>
      <p:guideLst>
        <p:guide orient="horz" pos="432"/>
        <p:guide pos="4318"/>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18" d="100"/>
          <a:sy n="118" d="100"/>
        </p:scale>
        <p:origin x="-361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eedta\Desktop\iwin%20stat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Tanea_\Downloads\tabn315.20.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86184173786787E-2"/>
          <c:y val="4.2922844284862247E-2"/>
          <c:w val="0.90320014519461667"/>
          <c:h val="0.8654949424359446"/>
        </c:manualLayout>
      </c:layout>
      <c:barChart>
        <c:barDir val="col"/>
        <c:grouping val="clustered"/>
        <c:varyColors val="0"/>
        <c:ser>
          <c:idx val="0"/>
          <c:order val="0"/>
          <c:tx>
            <c:strRef>
              <c:f>Sheet1!$L$3</c:f>
              <c:strCache>
                <c:ptCount val="1"/>
                <c:pt idx="0">
                  <c:v>Chemistry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Sheet1!$M$2:$P$2</c:f>
              <c:strCache>
                <c:ptCount val="4"/>
                <c:pt idx="0">
                  <c:v>Assistant</c:v>
                </c:pt>
                <c:pt idx="1">
                  <c:v>Associate</c:v>
                </c:pt>
                <c:pt idx="2">
                  <c:v>Full </c:v>
                </c:pt>
                <c:pt idx="3">
                  <c:v>All Ranks</c:v>
                </c:pt>
              </c:strCache>
            </c:strRef>
          </c:cat>
          <c:val>
            <c:numRef>
              <c:f>Sheet1!$M$3:$P$3</c:f>
              <c:numCache>
                <c:formatCode>General</c:formatCode>
                <c:ptCount val="4"/>
                <c:pt idx="0">
                  <c:v>0.19999999999999929</c:v>
                </c:pt>
                <c:pt idx="1">
                  <c:v>0.80000000000000071</c:v>
                </c:pt>
                <c:pt idx="2">
                  <c:v>2.0999999999999996</c:v>
                </c:pt>
                <c:pt idx="3">
                  <c:v>1.5999999999999996</c:v>
                </c:pt>
              </c:numCache>
            </c:numRef>
          </c:val>
        </c:ser>
        <c:ser>
          <c:idx val="1"/>
          <c:order val="1"/>
          <c:tx>
            <c:strRef>
              <c:f>Sheet1!$L$4</c:f>
              <c:strCache>
                <c:ptCount val="1"/>
                <c:pt idx="0">
                  <c:v>Math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Sheet1!$M$2:$P$2</c:f>
              <c:strCache>
                <c:ptCount val="4"/>
                <c:pt idx="0">
                  <c:v>Assistant</c:v>
                </c:pt>
                <c:pt idx="1">
                  <c:v>Associate</c:v>
                </c:pt>
                <c:pt idx="2">
                  <c:v>Full </c:v>
                </c:pt>
                <c:pt idx="3">
                  <c:v>All Ranks</c:v>
                </c:pt>
              </c:strCache>
            </c:strRef>
          </c:cat>
          <c:val>
            <c:numRef>
              <c:f>Sheet1!$M$4:$P$4</c:f>
              <c:numCache>
                <c:formatCode>General</c:formatCode>
                <c:ptCount val="4"/>
                <c:pt idx="0">
                  <c:v>8.3999999999999986</c:v>
                </c:pt>
                <c:pt idx="1">
                  <c:v>2.3000000000000007</c:v>
                </c:pt>
                <c:pt idx="2">
                  <c:v>2.6000000000000005</c:v>
                </c:pt>
                <c:pt idx="3">
                  <c:v>3.7999999999999989</c:v>
                </c:pt>
              </c:numCache>
            </c:numRef>
          </c:val>
        </c:ser>
        <c:ser>
          <c:idx val="2"/>
          <c:order val="2"/>
          <c:tx>
            <c:strRef>
              <c:f>Sheet1!$L$5</c:f>
              <c:strCache>
                <c:ptCount val="1"/>
                <c:pt idx="0">
                  <c:v>Psychology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Sheet1!$M$2:$P$2</c:f>
              <c:strCache>
                <c:ptCount val="4"/>
                <c:pt idx="0">
                  <c:v>Assistant</c:v>
                </c:pt>
                <c:pt idx="1">
                  <c:v>Associate</c:v>
                </c:pt>
                <c:pt idx="2">
                  <c:v>Full </c:v>
                </c:pt>
                <c:pt idx="3">
                  <c:v>All Ranks</c:v>
                </c:pt>
              </c:strCache>
            </c:strRef>
          </c:cat>
          <c:val>
            <c:numRef>
              <c:f>Sheet1!$M$5:$P$5</c:f>
              <c:numCache>
                <c:formatCode>General</c:formatCode>
                <c:ptCount val="4"/>
                <c:pt idx="0">
                  <c:v>-0.5</c:v>
                </c:pt>
                <c:pt idx="1">
                  <c:v>1.7999999999999972</c:v>
                </c:pt>
                <c:pt idx="2">
                  <c:v>3.1999999999999993</c:v>
                </c:pt>
                <c:pt idx="3">
                  <c:v>2.5</c:v>
                </c:pt>
              </c:numCache>
            </c:numRef>
          </c:val>
        </c:ser>
        <c:ser>
          <c:idx val="3"/>
          <c:order val="3"/>
          <c:tx>
            <c:strRef>
              <c:f>Sheet1!$L$6</c:f>
              <c:strCache>
                <c:ptCount val="1"/>
                <c:pt idx="0">
                  <c:v>Biological Sciences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Sheet1!$M$2:$P$2</c:f>
              <c:strCache>
                <c:ptCount val="4"/>
                <c:pt idx="0">
                  <c:v>Assistant</c:v>
                </c:pt>
                <c:pt idx="1">
                  <c:v>Associate</c:v>
                </c:pt>
                <c:pt idx="2">
                  <c:v>Full </c:v>
                </c:pt>
                <c:pt idx="3">
                  <c:v>All Ranks</c:v>
                </c:pt>
              </c:strCache>
            </c:strRef>
          </c:cat>
          <c:val>
            <c:numRef>
              <c:f>Sheet1!$M$6:$P$6</c:f>
              <c:numCache>
                <c:formatCode>General</c:formatCode>
                <c:ptCount val="4"/>
                <c:pt idx="0">
                  <c:v>5.6000000000000014</c:v>
                </c:pt>
                <c:pt idx="1">
                  <c:v>6.1999999999999993</c:v>
                </c:pt>
                <c:pt idx="2">
                  <c:v>3</c:v>
                </c:pt>
                <c:pt idx="3">
                  <c:v>4.6999999999999993</c:v>
                </c:pt>
              </c:numCache>
            </c:numRef>
          </c:val>
        </c:ser>
        <c:ser>
          <c:idx val="4"/>
          <c:order val="4"/>
          <c:tx>
            <c:strRef>
              <c:f>Sheet1!$L$7</c:f>
              <c:strCache>
                <c:ptCount val="1"/>
                <c:pt idx="0">
                  <c:v>Computer Science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Sheet1!$M$2:$P$2</c:f>
              <c:strCache>
                <c:ptCount val="4"/>
                <c:pt idx="0">
                  <c:v>Assistant</c:v>
                </c:pt>
                <c:pt idx="1">
                  <c:v>Associate</c:v>
                </c:pt>
                <c:pt idx="2">
                  <c:v>Full </c:v>
                </c:pt>
                <c:pt idx="3">
                  <c:v>All Ranks</c:v>
                </c:pt>
              </c:strCache>
            </c:strRef>
          </c:cat>
          <c:val>
            <c:numRef>
              <c:f>Sheet1!$M$7:$P$7</c:f>
              <c:numCache>
                <c:formatCode>General</c:formatCode>
                <c:ptCount val="4"/>
                <c:pt idx="0">
                  <c:v>8.6999999999999993</c:v>
                </c:pt>
                <c:pt idx="1">
                  <c:v>-3.0999999999999996</c:v>
                </c:pt>
                <c:pt idx="2">
                  <c:v>3.1999999999999993</c:v>
                </c:pt>
                <c:pt idx="3">
                  <c:v>2.9000000000000004</c:v>
                </c:pt>
              </c:numCache>
            </c:numRef>
          </c:val>
        </c:ser>
        <c:dLbls>
          <c:showLegendKey val="0"/>
          <c:showVal val="0"/>
          <c:showCatName val="0"/>
          <c:showSerName val="0"/>
          <c:showPercent val="0"/>
          <c:showBubbleSize val="0"/>
        </c:dLbls>
        <c:gapWidth val="75"/>
        <c:overlap val="-25"/>
        <c:axId val="129671248"/>
        <c:axId val="129667720"/>
      </c:barChart>
      <c:catAx>
        <c:axId val="1296712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9667720"/>
        <c:crosses val="autoZero"/>
        <c:auto val="1"/>
        <c:lblAlgn val="ctr"/>
        <c:lblOffset val="100"/>
        <c:noMultiLvlLbl val="0"/>
      </c:catAx>
      <c:valAx>
        <c:axId val="12966772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 increase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967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04960460100651"/>
          <c:y val="0.18508256078526794"/>
          <c:w val="0.62485730290728325"/>
          <c:h val="0.6974255567105877"/>
        </c:manualLayout>
      </c:layout>
      <c:barChart>
        <c:barDir val="col"/>
        <c:grouping val="clustered"/>
        <c:varyColors val="0"/>
        <c:ser>
          <c:idx val="0"/>
          <c:order val="0"/>
          <c:tx>
            <c:strRef>
              <c:f>'Digest 2013 Table 316.80'!$B$38</c:f>
              <c:strCache>
                <c:ptCount val="1"/>
                <c:pt idx="0">
                  <c:v>White</c:v>
                </c:pt>
              </c:strCache>
            </c:strRef>
          </c:tx>
          <c:invertIfNegative val="0"/>
          <c:cat>
            <c:strRef>
              <c:f>'Digest 2013 Table 316.80'!$A$39:$A$44</c:f>
              <c:strCache>
                <c:ptCount val="6"/>
                <c:pt idx="0">
                  <c:v>  Professors ......................</c:v>
                </c:pt>
                <c:pt idx="1">
                  <c:v>  Associate professors ............</c:v>
                </c:pt>
                <c:pt idx="2">
                  <c:v>  Assistant professors ............</c:v>
                </c:pt>
                <c:pt idx="3">
                  <c:v>  Instructors ...................</c:v>
                </c:pt>
                <c:pt idx="4">
                  <c:v>  Lecturers .....................</c:v>
                </c:pt>
                <c:pt idx="5">
                  <c:v>  Other faculty ...................</c:v>
                </c:pt>
              </c:strCache>
            </c:strRef>
          </c:cat>
          <c:val>
            <c:numRef>
              <c:f>'Digest 2013 Table 316.80'!$B$39:$B$44</c:f>
              <c:numCache>
                <c:formatCode>#,##0.00_);\(#,##0.00\)</c:formatCode>
                <c:ptCount val="6"/>
                <c:pt idx="0">
                  <c:v>19.738740761456842</c:v>
                </c:pt>
                <c:pt idx="1">
                  <c:v>15.67332222541717</c:v>
                </c:pt>
                <c:pt idx="2">
                  <c:v>15.495149149377839</c:v>
                </c:pt>
                <c:pt idx="3">
                  <c:v>10.596243003391457</c:v>
                </c:pt>
                <c:pt idx="4">
                  <c:v>3.3905404145642368</c:v>
                </c:pt>
                <c:pt idx="5">
                  <c:v>9.117944799171239</c:v>
                </c:pt>
              </c:numCache>
            </c:numRef>
          </c:val>
        </c:ser>
        <c:ser>
          <c:idx val="1"/>
          <c:order val="1"/>
          <c:tx>
            <c:strRef>
              <c:f>'Digest 2013 Table 316.80'!$C$38</c:f>
              <c:strCache>
                <c:ptCount val="1"/>
                <c:pt idx="0">
                  <c:v>Black</c:v>
                </c:pt>
              </c:strCache>
            </c:strRef>
          </c:tx>
          <c:invertIfNegative val="0"/>
          <c:cat>
            <c:strRef>
              <c:f>'Digest 2013 Table 316.80'!$A$39:$A$44</c:f>
              <c:strCache>
                <c:ptCount val="6"/>
                <c:pt idx="0">
                  <c:v>  Professors ......................</c:v>
                </c:pt>
                <c:pt idx="1">
                  <c:v>  Associate professors ............</c:v>
                </c:pt>
                <c:pt idx="2">
                  <c:v>  Assistant professors ............</c:v>
                </c:pt>
                <c:pt idx="3">
                  <c:v>  Instructors ...................</c:v>
                </c:pt>
                <c:pt idx="4">
                  <c:v>  Lecturers .....................</c:v>
                </c:pt>
                <c:pt idx="5">
                  <c:v>  Other faculty ...................</c:v>
                </c:pt>
              </c:strCache>
            </c:strRef>
          </c:cat>
          <c:val>
            <c:numRef>
              <c:f>'Digest 2013 Table 316.80'!$C$39:$C$44</c:f>
              <c:numCache>
                <c:formatCode>#,##0.00_);\(#,##0.00\)</c:formatCode>
                <c:ptCount val="6"/>
                <c:pt idx="0">
                  <c:v>0.85567718242323265</c:v>
                </c:pt>
                <c:pt idx="1">
                  <c:v>1.1416469389550421</c:v>
                </c:pt>
                <c:pt idx="2">
                  <c:v>1.4435039041830626</c:v>
                </c:pt>
                <c:pt idx="3">
                  <c:v>1.1291735106398344</c:v>
                </c:pt>
                <c:pt idx="4">
                  <c:v>0.22163312627442328</c:v>
                </c:pt>
                <c:pt idx="5">
                  <c:v>0.67684761015678474</c:v>
                </c:pt>
              </c:numCache>
            </c:numRef>
          </c:val>
        </c:ser>
        <c:ser>
          <c:idx val="2"/>
          <c:order val="2"/>
          <c:tx>
            <c:strRef>
              <c:f>'Digest 2013 Table 316.80'!$D$38</c:f>
              <c:strCache>
                <c:ptCount val="1"/>
                <c:pt idx="0">
                  <c:v>Hispanic</c:v>
                </c:pt>
              </c:strCache>
            </c:strRef>
          </c:tx>
          <c:invertIfNegative val="0"/>
          <c:cat>
            <c:strRef>
              <c:f>'Digest 2013 Table 316.80'!$A$39:$A$44</c:f>
              <c:strCache>
                <c:ptCount val="6"/>
                <c:pt idx="0">
                  <c:v>  Professors ......................</c:v>
                </c:pt>
                <c:pt idx="1">
                  <c:v>  Associate professors ............</c:v>
                </c:pt>
                <c:pt idx="2">
                  <c:v>  Assistant professors ............</c:v>
                </c:pt>
                <c:pt idx="3">
                  <c:v>  Instructors ...................</c:v>
                </c:pt>
                <c:pt idx="4">
                  <c:v>  Lecturers .....................</c:v>
                </c:pt>
                <c:pt idx="5">
                  <c:v>  Other faculty ...................</c:v>
                </c:pt>
              </c:strCache>
            </c:strRef>
          </c:cat>
          <c:val>
            <c:numRef>
              <c:f>'Digest 2013 Table 316.80'!$D$39:$D$44</c:f>
              <c:numCache>
                <c:formatCode>#,##0.00_);\(#,##0.00\)</c:formatCode>
                <c:ptCount val="6"/>
                <c:pt idx="0">
                  <c:v>0.68013009129236524</c:v>
                </c:pt>
                <c:pt idx="1">
                  <c:v>0.80657126463494211</c:v>
                </c:pt>
                <c:pt idx="2">
                  <c:v>0.97529079500380134</c:v>
                </c:pt>
                <c:pt idx="3">
                  <c:v>0.90675258889287158</c:v>
                </c:pt>
                <c:pt idx="4">
                  <c:v>0.23279356213539842</c:v>
                </c:pt>
                <c:pt idx="5">
                  <c:v>0.51219835639604583</c:v>
                </c:pt>
              </c:numCache>
            </c:numRef>
          </c:val>
        </c:ser>
        <c:ser>
          <c:idx val="3"/>
          <c:order val="3"/>
          <c:tx>
            <c:strRef>
              <c:f>'Digest 2013 Table 316.80'!$E$38</c:f>
              <c:strCache>
                <c:ptCount val="1"/>
                <c:pt idx="0">
                  <c:v>Asian</c:v>
                </c:pt>
              </c:strCache>
            </c:strRef>
          </c:tx>
          <c:invertIfNegative val="0"/>
          <c:cat>
            <c:strRef>
              <c:f>'Digest 2013 Table 316.80'!$A$39:$A$44</c:f>
              <c:strCache>
                <c:ptCount val="6"/>
                <c:pt idx="0">
                  <c:v>  Professors ......................</c:v>
                </c:pt>
                <c:pt idx="1">
                  <c:v>  Associate professors ............</c:v>
                </c:pt>
                <c:pt idx="2">
                  <c:v>  Assistant professors ............</c:v>
                </c:pt>
                <c:pt idx="3">
                  <c:v>  Instructors ...................</c:v>
                </c:pt>
                <c:pt idx="4">
                  <c:v>  Lecturers .....................</c:v>
                </c:pt>
                <c:pt idx="5">
                  <c:v>  Other faculty ...................</c:v>
                </c:pt>
              </c:strCache>
            </c:strRef>
          </c:cat>
          <c:val>
            <c:numRef>
              <c:f>'Digest 2013 Table 316.80'!$E$39:$E$44</c:f>
              <c:numCache>
                <c:formatCode>#,##0.00_);\(#,##0.00\)</c:formatCode>
                <c:ptCount val="6"/>
                <c:pt idx="0">
                  <c:v>1.893991615230187</c:v>
                </c:pt>
                <c:pt idx="1">
                  <c:v>1.8551270385849095</c:v>
                </c:pt>
                <c:pt idx="2">
                  <c:v>2.5528512287639877</c:v>
                </c:pt>
                <c:pt idx="3">
                  <c:v>0.71544958831121597</c:v>
                </c:pt>
                <c:pt idx="4">
                  <c:v>0.31787547316965592</c:v>
                </c:pt>
                <c:pt idx="5">
                  <c:v>1.2566650779457971</c:v>
                </c:pt>
              </c:numCache>
            </c:numRef>
          </c:val>
        </c:ser>
        <c:ser>
          <c:idx val="4"/>
          <c:order val="4"/>
          <c:tx>
            <c:strRef>
              <c:f>'Digest 2013 Table 316.80'!$F$38</c:f>
              <c:strCache>
                <c:ptCount val="1"/>
                <c:pt idx="0">
                  <c:v>Pacific Islander</c:v>
                </c:pt>
              </c:strCache>
            </c:strRef>
          </c:tx>
          <c:invertIfNegative val="0"/>
          <c:cat>
            <c:strRef>
              <c:f>'Digest 2013 Table 316.80'!$A$39:$A$44</c:f>
              <c:strCache>
                <c:ptCount val="6"/>
                <c:pt idx="0">
                  <c:v>  Professors ......................</c:v>
                </c:pt>
                <c:pt idx="1">
                  <c:v>  Associate professors ............</c:v>
                </c:pt>
                <c:pt idx="2">
                  <c:v>  Assistant professors ............</c:v>
                </c:pt>
                <c:pt idx="3">
                  <c:v>  Instructors ...................</c:v>
                </c:pt>
                <c:pt idx="4">
                  <c:v>  Lecturers .....................</c:v>
                </c:pt>
                <c:pt idx="5">
                  <c:v>  Other faculty ...................</c:v>
                </c:pt>
              </c:strCache>
            </c:strRef>
          </c:cat>
          <c:val>
            <c:numRef>
              <c:f>'Digest 2013 Table 316.80'!$F$39:$F$44</c:f>
              <c:numCache>
                <c:formatCode>#,##0.00_);\(#,##0.00\)</c:formatCode>
                <c:ptCount val="6"/>
                <c:pt idx="0">
                  <c:v>2.9017133238535279E-2</c:v>
                </c:pt>
                <c:pt idx="1">
                  <c:v>3.6763788718506239E-2</c:v>
                </c:pt>
                <c:pt idx="2">
                  <c:v>4.9762414015406688E-2</c:v>
                </c:pt>
                <c:pt idx="3">
                  <c:v>4.7136429106941935E-2</c:v>
                </c:pt>
                <c:pt idx="4">
                  <c:v>4.5954735898132808E-3</c:v>
                </c:pt>
                <c:pt idx="5">
                  <c:v>2.2977367949066407E-2</c:v>
                </c:pt>
              </c:numCache>
            </c:numRef>
          </c:val>
        </c:ser>
        <c:ser>
          <c:idx val="5"/>
          <c:order val="5"/>
          <c:tx>
            <c:strRef>
              <c:f>'Digest 2013 Table 316.80'!$G$38</c:f>
              <c:strCache>
                <c:ptCount val="1"/>
                <c:pt idx="0">
                  <c:v>American Indian/Alaska</c:v>
                </c:pt>
              </c:strCache>
            </c:strRef>
          </c:tx>
          <c:invertIfNegative val="0"/>
          <c:cat>
            <c:strRef>
              <c:f>'Digest 2013 Table 316.80'!$A$39:$A$44</c:f>
              <c:strCache>
                <c:ptCount val="6"/>
                <c:pt idx="0">
                  <c:v>  Professors ......................</c:v>
                </c:pt>
                <c:pt idx="1">
                  <c:v>  Associate professors ............</c:v>
                </c:pt>
                <c:pt idx="2">
                  <c:v>  Assistant professors ............</c:v>
                </c:pt>
                <c:pt idx="3">
                  <c:v>  Instructors ...................</c:v>
                </c:pt>
                <c:pt idx="4">
                  <c:v>  Lecturers .....................</c:v>
                </c:pt>
                <c:pt idx="5">
                  <c:v>  Other faculty ...................</c:v>
                </c:pt>
              </c:strCache>
            </c:strRef>
          </c:cat>
          <c:val>
            <c:numRef>
              <c:f>'Digest 2013 Table 316.80'!$G$39:$G$44</c:f>
              <c:numCache>
                <c:formatCode>#,##0.00_);\(#,##0.00\)</c:formatCode>
                <c:ptCount val="6"/>
                <c:pt idx="0">
                  <c:v>7.7335255554286345E-2</c:v>
                </c:pt>
                <c:pt idx="1">
                  <c:v>7.8385649517672226E-2</c:v>
                </c:pt>
                <c:pt idx="2">
                  <c:v>9.2040771041688813E-2</c:v>
                </c:pt>
                <c:pt idx="3">
                  <c:v>0.12880455976019506</c:v>
                </c:pt>
                <c:pt idx="4">
                  <c:v>1.7725398132136933E-2</c:v>
                </c:pt>
                <c:pt idx="5">
                  <c:v>6.9063403092622433E-2</c:v>
                </c:pt>
              </c:numCache>
            </c:numRef>
          </c:val>
        </c:ser>
        <c:ser>
          <c:idx val="6"/>
          <c:order val="6"/>
          <c:tx>
            <c:strRef>
              <c:f>'Digest 2013 Table 316.80'!$H$38</c:f>
              <c:strCache>
                <c:ptCount val="1"/>
                <c:pt idx="0">
                  <c:v>Two or more races</c:v>
                </c:pt>
              </c:strCache>
            </c:strRef>
          </c:tx>
          <c:invertIfNegative val="0"/>
          <c:cat>
            <c:strRef>
              <c:f>'Digest 2013 Table 316.80'!$A$39:$A$44</c:f>
              <c:strCache>
                <c:ptCount val="6"/>
                <c:pt idx="0">
                  <c:v>  Professors ......................</c:v>
                </c:pt>
                <c:pt idx="1">
                  <c:v>  Associate professors ............</c:v>
                </c:pt>
                <c:pt idx="2">
                  <c:v>  Assistant professors ............</c:v>
                </c:pt>
                <c:pt idx="3">
                  <c:v>  Instructors ...................</c:v>
                </c:pt>
                <c:pt idx="4">
                  <c:v>  Lecturers .....................</c:v>
                </c:pt>
                <c:pt idx="5">
                  <c:v>  Other faculty ...................</c:v>
                </c:pt>
              </c:strCache>
            </c:strRef>
          </c:cat>
          <c:val>
            <c:numRef>
              <c:f>'Digest 2013 Table 316.80'!$H$39:$H$44</c:f>
              <c:numCache>
                <c:formatCode>#,##0.00_);\(#,##0.00\)</c:formatCode>
                <c:ptCount val="6"/>
                <c:pt idx="0">
                  <c:v>8.6132304997643197E-2</c:v>
                </c:pt>
                <c:pt idx="1">
                  <c:v>0.1055645933202822</c:v>
                </c:pt>
                <c:pt idx="2">
                  <c:v>0.13694511297643577</c:v>
                </c:pt>
                <c:pt idx="3">
                  <c:v>0.11357384729109962</c:v>
                </c:pt>
                <c:pt idx="4">
                  <c:v>2.7572841538879685E-2</c:v>
                </c:pt>
                <c:pt idx="5">
                  <c:v>7.1295490264817449E-2</c:v>
                </c:pt>
              </c:numCache>
            </c:numRef>
          </c:val>
        </c:ser>
        <c:ser>
          <c:idx val="7"/>
          <c:order val="7"/>
          <c:tx>
            <c:strRef>
              <c:f>'Digest 2013 Table 316.80'!$I$38</c:f>
              <c:strCache>
                <c:ptCount val="1"/>
                <c:pt idx="0">
                  <c:v>Race/ethnicity unknown</c:v>
                </c:pt>
              </c:strCache>
            </c:strRef>
          </c:tx>
          <c:invertIfNegative val="0"/>
          <c:cat>
            <c:strRef>
              <c:f>'Digest 2013 Table 316.80'!$A$39:$A$44</c:f>
              <c:strCache>
                <c:ptCount val="6"/>
                <c:pt idx="0">
                  <c:v>  Professors ......................</c:v>
                </c:pt>
                <c:pt idx="1">
                  <c:v>  Associate professors ............</c:v>
                </c:pt>
                <c:pt idx="2">
                  <c:v>  Assistant professors ............</c:v>
                </c:pt>
                <c:pt idx="3">
                  <c:v>  Instructors ...................</c:v>
                </c:pt>
                <c:pt idx="4">
                  <c:v>  Lecturers .....................</c:v>
                </c:pt>
                <c:pt idx="5">
                  <c:v>  Other faculty ...................</c:v>
                </c:pt>
              </c:strCache>
            </c:strRef>
          </c:cat>
          <c:val>
            <c:numRef>
              <c:f>'Digest 2013 Table 316.80'!$I$39:$I$44</c:f>
              <c:numCache>
                <c:formatCode>#,##0.00_);\(#,##0.00\)</c:formatCode>
                <c:ptCount val="6"/>
                <c:pt idx="0">
                  <c:v>0.28912093842196684</c:v>
                </c:pt>
                <c:pt idx="1">
                  <c:v>0.32522823091335701</c:v>
                </c:pt>
                <c:pt idx="2">
                  <c:v>0.64678008295486333</c:v>
                </c:pt>
                <c:pt idx="3">
                  <c:v>0.42842943781602094</c:v>
                </c:pt>
                <c:pt idx="4">
                  <c:v>0.11147305936432785</c:v>
                </c:pt>
                <c:pt idx="5">
                  <c:v>0.43105542272448566</c:v>
                </c:pt>
              </c:numCache>
            </c:numRef>
          </c:val>
        </c:ser>
        <c:ser>
          <c:idx val="8"/>
          <c:order val="8"/>
          <c:tx>
            <c:strRef>
              <c:f>'Digest 2013 Table 316.80'!$J$38</c:f>
              <c:strCache>
                <c:ptCount val="1"/>
                <c:pt idx="0">
                  <c:v>Non resident alien</c:v>
                </c:pt>
              </c:strCache>
            </c:strRef>
          </c:tx>
          <c:invertIfNegative val="0"/>
          <c:cat>
            <c:strRef>
              <c:f>'Digest 2013 Table 316.80'!$A$39:$A$44</c:f>
              <c:strCache>
                <c:ptCount val="6"/>
                <c:pt idx="0">
                  <c:v>  Professors ......................</c:v>
                </c:pt>
                <c:pt idx="1">
                  <c:v>  Associate professors ............</c:v>
                </c:pt>
                <c:pt idx="2">
                  <c:v>  Assistant professors ............</c:v>
                </c:pt>
                <c:pt idx="3">
                  <c:v>  Instructors ...................</c:v>
                </c:pt>
                <c:pt idx="4">
                  <c:v>  Lecturers .....................</c:v>
                </c:pt>
                <c:pt idx="5">
                  <c:v>  Other faculty ...................</c:v>
                </c:pt>
              </c:strCache>
            </c:strRef>
          </c:cat>
          <c:val>
            <c:numRef>
              <c:f>'Digest 2013 Table 316.80'!$J$39:$J$44</c:f>
              <c:numCache>
                <c:formatCode>#,##0.00_);\(#,##0.00\)</c:formatCode>
                <c:ptCount val="6"/>
                <c:pt idx="0">
                  <c:v>0.18171815566575941</c:v>
                </c:pt>
                <c:pt idx="1">
                  <c:v>0.35503315962443166</c:v>
                </c:pt>
                <c:pt idx="2">
                  <c:v>1.4596537113701207</c:v>
                </c:pt>
                <c:pt idx="3">
                  <c:v>0.25314494517600006</c:v>
                </c:pt>
                <c:pt idx="4">
                  <c:v>0.202594735688054</c:v>
                </c:pt>
                <c:pt idx="5">
                  <c:v>1.9349569798022375</c:v>
                </c:pt>
              </c:numCache>
            </c:numRef>
          </c:val>
        </c:ser>
        <c:dLbls>
          <c:showLegendKey val="0"/>
          <c:showVal val="0"/>
          <c:showCatName val="0"/>
          <c:showSerName val="0"/>
          <c:showPercent val="0"/>
          <c:showBubbleSize val="0"/>
        </c:dLbls>
        <c:gapWidth val="150"/>
        <c:axId val="129668504"/>
        <c:axId val="116409616"/>
      </c:barChart>
      <c:catAx>
        <c:axId val="129668504"/>
        <c:scaling>
          <c:orientation val="minMax"/>
        </c:scaling>
        <c:delete val="0"/>
        <c:axPos val="b"/>
        <c:title>
          <c:tx>
            <c:rich>
              <a:bodyPr/>
              <a:lstStyle/>
              <a:p>
                <a:pPr>
                  <a:defRPr/>
                </a:pPr>
                <a:r>
                  <a:rPr lang="en-US" dirty="0"/>
                  <a:t>Academic Rank</a:t>
                </a:r>
              </a:p>
            </c:rich>
          </c:tx>
          <c:overlay val="0"/>
        </c:title>
        <c:numFmt formatCode="General" sourceLinked="0"/>
        <c:majorTickMark val="none"/>
        <c:minorTickMark val="none"/>
        <c:tickLblPos val="nextTo"/>
        <c:crossAx val="116409616"/>
        <c:crosses val="autoZero"/>
        <c:auto val="1"/>
        <c:lblAlgn val="ctr"/>
        <c:lblOffset val="100"/>
        <c:noMultiLvlLbl val="0"/>
      </c:catAx>
      <c:valAx>
        <c:axId val="116409616"/>
        <c:scaling>
          <c:orientation val="minMax"/>
        </c:scaling>
        <c:delete val="0"/>
        <c:axPos val="l"/>
        <c:majorGridlines/>
        <c:title>
          <c:tx>
            <c:rich>
              <a:bodyPr/>
              <a:lstStyle/>
              <a:p>
                <a:pPr>
                  <a:defRPr/>
                </a:pPr>
                <a:r>
                  <a:rPr lang="en-US" dirty="0"/>
                  <a:t>Percent</a:t>
                </a:r>
              </a:p>
            </c:rich>
          </c:tx>
          <c:overlay val="0"/>
        </c:title>
        <c:numFmt formatCode="#,##0.00_);\(#,##0.00\)" sourceLinked="1"/>
        <c:majorTickMark val="out"/>
        <c:minorTickMark val="none"/>
        <c:tickLblPos val="nextTo"/>
        <c:crossAx val="129668504"/>
        <c:crosses val="autoZero"/>
        <c:crossBetween val="between"/>
      </c:valAx>
    </c:plotArea>
    <c:legend>
      <c:legendPos val="r"/>
      <c:layout>
        <c:manualLayout>
          <c:xMode val="edge"/>
          <c:yMode val="edge"/>
          <c:x val="0.82176706297313828"/>
          <c:y val="0.37701288548669143"/>
          <c:w val="0.17823293702686166"/>
          <c:h val="0.30995587762959426"/>
        </c:manualLayout>
      </c:layou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D53AC1-BC5D-4638-B7FE-2C1FE0B3F7BA}" type="datetimeFigureOut">
              <a:rPr lang="en-US" smtClean="0"/>
              <a:t>8/14/2017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2E3F0A-5BD5-4C18-9EBD-E5974577C4D7}" type="slidenum">
              <a:rPr lang="en-US" smtClean="0"/>
              <a:t>‹#›</a:t>
            </a:fld>
            <a:endParaRPr lang="en-US" dirty="0"/>
          </a:p>
        </p:txBody>
      </p:sp>
    </p:spTree>
    <p:extLst>
      <p:ext uri="{BB962C8B-B14F-4D97-AF65-F5344CB8AC3E}">
        <p14:creationId xmlns:p14="http://schemas.microsoft.com/office/powerpoint/2010/main" val="110278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BEF67-176D-4909-9B83-1063FE15C57A}" type="datetimeFigureOut">
              <a:rPr lang="en-US" smtClean="0"/>
              <a:t>8/14/2017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A8224-B30E-49C7-AB91-AB145711DE80}" type="slidenum">
              <a:rPr lang="en-US" smtClean="0"/>
              <a:t>‹#›</a:t>
            </a:fld>
            <a:endParaRPr lang="en-US" dirty="0"/>
          </a:p>
        </p:txBody>
      </p:sp>
    </p:spTree>
    <p:extLst>
      <p:ext uri="{BB962C8B-B14F-4D97-AF65-F5344CB8AC3E}">
        <p14:creationId xmlns:p14="http://schemas.microsoft.com/office/powerpoint/2010/main" val="142953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n-US" altLang="en-US" b="1" dirty="0" smtClean="0"/>
              <a:t>This presentation should take approximately 30 minutes to complete. </a:t>
            </a:r>
          </a:p>
          <a:p>
            <a:pPr marL="171450" indent="-171450">
              <a:buFontTx/>
              <a:buChar char="-"/>
            </a:pPr>
            <a:r>
              <a:rPr lang="en-US" altLang="en-US" dirty="0" smtClean="0">
                <a:solidFill>
                  <a:srgbClr val="FF0000"/>
                </a:solidFill>
              </a:rPr>
              <a:t>Module Objective: </a:t>
            </a:r>
            <a:r>
              <a:rPr lang="en-US" dirty="0" smtClean="0"/>
              <a:t>By the end</a:t>
            </a:r>
            <a:r>
              <a:rPr lang="en-US" baseline="0" dirty="0" smtClean="0"/>
              <a:t> of this presentation, the audience will have a greater understanding of how department chairs can improve promotion and tenure practices within their institution to increase diversity amongst institution faculty, and how faculty can best position themselves for the tenure and promotion process. Notes have been included throughout the presentation.</a:t>
            </a:r>
            <a:endParaRPr lang="en-US" dirty="0" smtClean="0"/>
          </a:p>
          <a:p>
            <a:pPr marL="171450" indent="-171450">
              <a:buFontTx/>
              <a:buChar char="-"/>
            </a:pPr>
            <a:r>
              <a:rPr lang="en-US" altLang="en-US" dirty="0" smtClean="0"/>
              <a:t>Information provided in this presentation – and the supplemental materials – is an extension of the grant funded, </a:t>
            </a:r>
            <a:r>
              <a:rPr lang="en-US" altLang="en-US" i="1" dirty="0" smtClean="0"/>
              <a:t>Department Chair Training to Increase Women in Neuroscience </a:t>
            </a:r>
            <a:r>
              <a:rPr lang="en-US" altLang="en-US" dirty="0" smtClean="0"/>
              <a:t>project.</a:t>
            </a:r>
          </a:p>
        </p:txBody>
      </p:sp>
      <p:sp>
        <p:nvSpPr>
          <p:cNvPr id="4" name="Slide Number Placeholder 3"/>
          <p:cNvSpPr>
            <a:spLocks noGrp="1"/>
          </p:cNvSpPr>
          <p:nvPr>
            <p:ph type="sldNum" sz="quarter" idx="10"/>
          </p:nvPr>
        </p:nvSpPr>
        <p:spPr/>
        <p:txBody>
          <a:bodyPr/>
          <a:lstStyle/>
          <a:p>
            <a:fld id="{426A8224-B30E-49C7-AB91-AB145711DE80}" type="slidenum">
              <a:rPr lang="en-US" smtClean="0"/>
              <a:t>1</a:t>
            </a:fld>
            <a:endParaRPr lang="en-US" dirty="0"/>
          </a:p>
        </p:txBody>
      </p:sp>
    </p:spTree>
    <p:extLst>
      <p:ext uri="{BB962C8B-B14F-4D97-AF65-F5344CB8AC3E}">
        <p14:creationId xmlns:p14="http://schemas.microsoft.com/office/powerpoint/2010/main" val="285055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For</a:t>
            </a:r>
            <a:r>
              <a:rPr lang="en-US" altLang="en-US" baseline="0" dirty="0" smtClean="0"/>
              <a:t> faculty working toward tenure and promotion, it is important to </a:t>
            </a:r>
            <a:r>
              <a:rPr lang="en-US" altLang="en-US" dirty="0" smtClean="0"/>
              <a:t>know the basics. If you start off at a different university, how many years will transfer? How many years do you have until you apply for tenure? When can you apply for full professorship after you are tenured? Questions like this should be discussed during your initial appointment.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13</a:t>
            </a:fld>
            <a:endParaRPr lang="en-US" dirty="0"/>
          </a:p>
        </p:txBody>
      </p:sp>
    </p:spTree>
    <p:extLst>
      <p:ext uri="{BB962C8B-B14F-4D97-AF65-F5344CB8AC3E}">
        <p14:creationId xmlns:p14="http://schemas.microsoft.com/office/powerpoint/2010/main" val="374072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Faculty</a:t>
            </a:r>
            <a:r>
              <a:rPr lang="en-US" altLang="en-US" baseline="0" dirty="0" smtClean="0"/>
              <a:t> should c</a:t>
            </a:r>
            <a:r>
              <a:rPr lang="en-US" altLang="en-US" dirty="0" smtClean="0"/>
              <a:t>reate a tenure checklist. This can be found in the supplemental materials if not provided by your institution.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14</a:t>
            </a:fld>
            <a:endParaRPr lang="en-US" dirty="0"/>
          </a:p>
        </p:txBody>
      </p:sp>
    </p:spTree>
    <p:extLst>
      <p:ext uri="{BB962C8B-B14F-4D97-AF65-F5344CB8AC3E}">
        <p14:creationId xmlns:p14="http://schemas.microsoft.com/office/powerpoint/2010/main" val="24961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b="0" dirty="0" smtClean="0"/>
              <a:t>This slide outlines the responsibilities of the department chair and faculty during pre-promotions, all of which will be expounded upon in the coming slides. </a:t>
            </a:r>
            <a:endParaRPr lang="en-US" b="0" dirty="0"/>
          </a:p>
        </p:txBody>
      </p:sp>
      <p:sp>
        <p:nvSpPr>
          <p:cNvPr id="4" name="Slide Number Placeholder 3"/>
          <p:cNvSpPr>
            <a:spLocks noGrp="1"/>
          </p:cNvSpPr>
          <p:nvPr>
            <p:ph type="sldNum" sz="quarter" idx="10"/>
          </p:nvPr>
        </p:nvSpPr>
        <p:spPr/>
        <p:txBody>
          <a:bodyPr/>
          <a:lstStyle/>
          <a:p>
            <a:fld id="{426A8224-B30E-49C7-AB91-AB145711DE80}" type="slidenum">
              <a:rPr lang="en-US" smtClean="0"/>
              <a:t>15</a:t>
            </a:fld>
            <a:endParaRPr lang="en-US" dirty="0"/>
          </a:p>
        </p:txBody>
      </p:sp>
    </p:spTree>
    <p:extLst>
      <p:ext uri="{BB962C8B-B14F-4D97-AF65-F5344CB8AC3E}">
        <p14:creationId xmlns:p14="http://schemas.microsoft.com/office/powerpoint/2010/main" val="422915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endParaRPr lang="en-US" b="1" dirty="0"/>
          </a:p>
        </p:txBody>
      </p:sp>
      <p:sp>
        <p:nvSpPr>
          <p:cNvPr id="4" name="Slide Number Placeholder 3"/>
          <p:cNvSpPr>
            <a:spLocks noGrp="1"/>
          </p:cNvSpPr>
          <p:nvPr>
            <p:ph type="sldNum" sz="quarter" idx="10"/>
          </p:nvPr>
        </p:nvSpPr>
        <p:spPr/>
        <p:txBody>
          <a:bodyPr/>
          <a:lstStyle/>
          <a:p>
            <a:fld id="{426A8224-B30E-49C7-AB91-AB145711DE80}" type="slidenum">
              <a:rPr lang="en-US" smtClean="0"/>
              <a:t>16</a:t>
            </a:fld>
            <a:endParaRPr lang="en-US" dirty="0"/>
          </a:p>
        </p:txBody>
      </p:sp>
    </p:spTree>
    <p:extLst>
      <p:ext uri="{BB962C8B-B14F-4D97-AF65-F5344CB8AC3E}">
        <p14:creationId xmlns:p14="http://schemas.microsoft.com/office/powerpoint/2010/main" val="218058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0" dirty="0" smtClean="0"/>
              <a:t>Department</a:t>
            </a:r>
            <a:r>
              <a:rPr lang="en-US" b="0" baseline="0" dirty="0" smtClean="0"/>
              <a:t> chairs should create opportunities for formal advising for their faculty. Faculty should seek out informal advising.</a:t>
            </a:r>
            <a:endParaRPr lang="en-US" altLang="en-US" dirty="0" smtClean="0"/>
          </a:p>
          <a:p>
            <a:pPr marL="171450" indent="-171450">
              <a:buFont typeface="Calibri" panose="020F0502020204030204" pitchFamily="34" charset="0"/>
              <a:buChar char="-"/>
            </a:pPr>
            <a:r>
              <a:rPr lang="en-US" altLang="en-US" dirty="0" smtClean="0"/>
              <a:t>Not all faculty should be mentored the same way. By looking at best practices from other institutions, there will be a plethora of insight on this topic. </a:t>
            </a:r>
          </a:p>
          <a:p>
            <a:pPr marL="171450" indent="-171450">
              <a:buFont typeface="Calibri" panose="020F0502020204030204" pitchFamily="34" charset="0"/>
              <a:buChar char="-"/>
            </a:pPr>
            <a:r>
              <a:rPr lang="en-US" altLang="en-US" dirty="0" smtClean="0"/>
              <a:t>Moral support could</a:t>
            </a:r>
            <a:r>
              <a:rPr lang="en-US" altLang="en-US" baseline="0" dirty="0" smtClean="0"/>
              <a:t> be something as simple as going out for coffee and having a conversation about non-work related issues. </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This slide would be a great time to discuss the importance of feedback at annual evaluations and an AAUW case study (i.e. Pam Lee and Jamie Perez). </a:t>
            </a:r>
          </a:p>
          <a:p>
            <a:pPr marL="0" indent="0">
              <a:buFont typeface="Calibri" panose="020F0502020204030204" pitchFamily="34" charset="0"/>
              <a:buNone/>
            </a:pPr>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17</a:t>
            </a:fld>
            <a:endParaRPr lang="en-US" dirty="0"/>
          </a:p>
        </p:txBody>
      </p:sp>
    </p:spTree>
    <p:extLst>
      <p:ext uri="{BB962C8B-B14F-4D97-AF65-F5344CB8AC3E}">
        <p14:creationId xmlns:p14="http://schemas.microsoft.com/office/powerpoint/2010/main" val="180329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i="1" dirty="0" smtClean="0"/>
              <a:t>-</a:t>
            </a:r>
            <a:r>
              <a:rPr lang="en-US" altLang="en-US" b="1" i="1" baseline="0" dirty="0" smtClean="0"/>
              <a:t> </a:t>
            </a:r>
            <a:r>
              <a:rPr lang="en-US" altLang="en-US" b="1" i="1" dirty="0" smtClean="0"/>
              <a:t>Optional slide (see supplemental</a:t>
            </a:r>
            <a:r>
              <a:rPr lang="en-US" altLang="en-US" b="1" i="1" baseline="0" dirty="0" smtClean="0"/>
              <a:t> data for examples – best practices for faculty mentoring)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18</a:t>
            </a:fld>
            <a:endParaRPr lang="en-US" dirty="0"/>
          </a:p>
        </p:txBody>
      </p:sp>
    </p:spTree>
    <p:extLst>
      <p:ext uri="{BB962C8B-B14F-4D97-AF65-F5344CB8AC3E}">
        <p14:creationId xmlns:p14="http://schemas.microsoft.com/office/powerpoint/2010/main" val="402385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0" dirty="0" smtClean="0"/>
              <a:t>Faculty should consider this</a:t>
            </a:r>
            <a:r>
              <a:rPr lang="en-US" b="0" baseline="0" dirty="0" smtClean="0"/>
              <a:t> essential career advice during pre-promotion. </a:t>
            </a:r>
            <a:endParaRPr lang="en-US" b="0"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19</a:t>
            </a:fld>
            <a:endParaRPr lang="en-US" dirty="0"/>
          </a:p>
        </p:txBody>
      </p:sp>
    </p:spTree>
    <p:extLst>
      <p:ext uri="{BB962C8B-B14F-4D97-AF65-F5344CB8AC3E}">
        <p14:creationId xmlns:p14="http://schemas.microsoft.com/office/powerpoint/2010/main" val="173043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b="0" dirty="0" smtClean="0"/>
              <a:t>Faculty applying for tenure are typically judged</a:t>
            </a:r>
            <a:r>
              <a:rPr lang="en-US" altLang="en-US" b="0" baseline="0" dirty="0" smtClean="0"/>
              <a:t> by their </a:t>
            </a:r>
            <a:r>
              <a:rPr lang="en-US" altLang="en-US" b="0" dirty="0" smtClean="0"/>
              <a:t>record</a:t>
            </a:r>
            <a:r>
              <a:rPr lang="en-US" altLang="en-US" b="0" baseline="0" dirty="0" smtClean="0"/>
              <a:t> on s</a:t>
            </a:r>
            <a:r>
              <a:rPr lang="en-US" altLang="en-US" b="0" dirty="0" smtClean="0"/>
              <a:t>cholarship, teaching, and service. The following slides outline</a:t>
            </a:r>
            <a:r>
              <a:rPr lang="en-US" altLang="en-US" b="0" baseline="0" dirty="0" smtClean="0"/>
              <a:t> a number of recommendations that faculty should keep in mind while striving for excellence in these three areas. </a:t>
            </a:r>
            <a:endParaRPr lang="en-US" altLang="en-US" b="0"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20</a:t>
            </a:fld>
            <a:endParaRPr lang="en-US" dirty="0"/>
          </a:p>
        </p:txBody>
      </p:sp>
    </p:spTree>
    <p:extLst>
      <p:ext uri="{BB962C8B-B14F-4D97-AF65-F5344CB8AC3E}">
        <p14:creationId xmlns:p14="http://schemas.microsoft.com/office/powerpoint/2010/main" val="71622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aseline="0" dirty="0" smtClean="0"/>
              <a:t>A “home run” paper is one where the data is collected and easy to write up for publication. Generally they may have other contributors that can help with the writing to make the submission process move faster. Home run papers will generally be cited heavily in the field. Bread and butter papers are those which are routine which contribute to the field but generally do not result in new findings that could revolutionize the field. </a:t>
            </a:r>
            <a:endParaRPr lang="en-US" dirty="0" smtClean="0"/>
          </a:p>
          <a:p>
            <a:pPr marL="171450" indent="-171450">
              <a:buFont typeface="Calibri" panose="020F0502020204030204" pitchFamily="34" charset="0"/>
              <a:buChar char="-"/>
            </a:pPr>
            <a:r>
              <a:rPr lang="en-US" dirty="0" smtClean="0"/>
              <a:t>In terms of promoting your colleague, this could include inviting them to seminars and lectures and introducing</a:t>
            </a:r>
            <a:r>
              <a:rPr lang="en-US" baseline="0" dirty="0" smtClean="0"/>
              <a:t> them to other members in the academic community. This could possibly lead to future collaborations. </a:t>
            </a:r>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21</a:t>
            </a:fld>
            <a:endParaRPr lang="en-US" dirty="0"/>
          </a:p>
        </p:txBody>
      </p:sp>
    </p:spTree>
    <p:extLst>
      <p:ext uri="{BB962C8B-B14F-4D97-AF65-F5344CB8AC3E}">
        <p14:creationId xmlns:p14="http://schemas.microsoft.com/office/powerpoint/2010/main" val="262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26A8224-B30E-49C7-AB91-AB145711DE80}" type="slidenum">
              <a:rPr lang="en-US" smtClean="0"/>
              <a:t>22</a:t>
            </a:fld>
            <a:endParaRPr lang="en-US" dirty="0"/>
          </a:p>
        </p:txBody>
      </p:sp>
    </p:spTree>
    <p:extLst>
      <p:ext uri="{BB962C8B-B14F-4D97-AF65-F5344CB8AC3E}">
        <p14:creationId xmlns:p14="http://schemas.microsoft.com/office/powerpoint/2010/main" val="57272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A “good old boys” network can be discussed as a type of</a:t>
            </a:r>
            <a:r>
              <a:rPr lang="en-US" altLang="en-US" baseline="0" dirty="0" smtClean="0"/>
              <a:t> discrimination. </a:t>
            </a:r>
            <a:r>
              <a:rPr lang="en-US" altLang="en-US" dirty="0" smtClean="0"/>
              <a:t>In Australia, there are “men’s gathering establishments” and other social norms that have created a “good old boys“ network. This has led to an official, biased policy of promoting men over women (Kjedal, 2005). </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According to </a:t>
            </a:r>
            <a:r>
              <a:rPr lang="en-US" altLang="en-US" dirty="0" err="1" smtClean="0"/>
              <a:t>Armenti</a:t>
            </a:r>
            <a:r>
              <a:rPr lang="en-US" altLang="en-US" dirty="0" smtClean="0"/>
              <a:t> (2004), other obstacles include social pressures of assuming that women should sacrifice and provide child/family care because of their sex and should assume the greater responsibility of teaching and caring for students due to gender stereotypes.</a:t>
            </a:r>
          </a:p>
          <a:p>
            <a:pPr marL="171450" indent="-171450">
              <a:buFont typeface="Calibri" panose="020F0502020204030204" pitchFamily="34" charset="0"/>
              <a:buChar char="-"/>
            </a:pPr>
            <a:r>
              <a:rPr lang="en-US" altLang="en-US" dirty="0" smtClean="0"/>
              <a:t>There is a leaky pipeline even after the women faculty enter the tenure track due to the following: frequent feelings of isolation, having few role models and mentors, and having to work harder than their male colleagues to gain credibility and respect (Rosser, 2004; Bilimoria, 2008). </a:t>
            </a:r>
          </a:p>
          <a:p>
            <a:pPr marL="171450" indent="-171450">
              <a:buFont typeface="Calibri" panose="020F0502020204030204" pitchFamily="34" charset="0"/>
              <a:buChar char="-"/>
            </a:pPr>
            <a:r>
              <a:rPr lang="en-US" altLang="en-US" dirty="0" smtClean="0"/>
              <a:t>Many women faculty from the UK Australia, and Canada feel a keen sense of marginalization (Skelton, 2005)</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3</a:t>
            </a:fld>
            <a:endParaRPr lang="en-US" dirty="0"/>
          </a:p>
        </p:txBody>
      </p:sp>
    </p:spTree>
    <p:extLst>
      <p:ext uri="{BB962C8B-B14F-4D97-AF65-F5344CB8AC3E}">
        <p14:creationId xmlns:p14="http://schemas.microsoft.com/office/powerpoint/2010/main" val="3201871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23</a:t>
            </a:fld>
            <a:endParaRPr lang="en-US" dirty="0"/>
          </a:p>
        </p:txBody>
      </p:sp>
    </p:spTree>
    <p:extLst>
      <p:ext uri="{BB962C8B-B14F-4D97-AF65-F5344CB8AC3E}">
        <p14:creationId xmlns:p14="http://schemas.microsoft.com/office/powerpoint/2010/main" val="3076173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This section is very important for institutions where the teaching load is higher than at a research intensive university.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24</a:t>
            </a:fld>
            <a:endParaRPr lang="en-US" dirty="0"/>
          </a:p>
        </p:txBody>
      </p:sp>
    </p:spTree>
    <p:extLst>
      <p:ext uri="{BB962C8B-B14F-4D97-AF65-F5344CB8AC3E}">
        <p14:creationId xmlns:p14="http://schemas.microsoft.com/office/powerpoint/2010/main" val="270317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26A8224-B30E-49C7-AB91-AB145711DE80}" type="slidenum">
              <a:rPr lang="en-US" smtClean="0"/>
              <a:t>25</a:t>
            </a:fld>
            <a:endParaRPr lang="en-US" dirty="0"/>
          </a:p>
        </p:txBody>
      </p:sp>
    </p:spTree>
    <p:extLst>
      <p:ext uri="{BB962C8B-B14F-4D97-AF65-F5344CB8AC3E}">
        <p14:creationId xmlns:p14="http://schemas.microsoft.com/office/powerpoint/2010/main" val="2088327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This section is also important for institutions that are not as research heavy. </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b="0" dirty="0" smtClean="0"/>
              <a:t>Department chairs should play a role in matching</a:t>
            </a:r>
            <a:r>
              <a:rPr lang="en-US" altLang="en-US" b="0" baseline="0" dirty="0" smtClean="0"/>
              <a:t> new faculty with service opportunities within the department and ensuring new faculty have the mentoring they need from committee chairs. Meanwhile, faculty should work to make themselves know outside of the department through college level/university-wide service opportunities. However, faculty should ensure they don’t over-commit themselves too early. </a:t>
            </a:r>
            <a:endParaRPr lang="en-US" altLang="en-US" b="1" baseline="0" dirty="0" smtClean="0"/>
          </a:p>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Consider</a:t>
            </a:r>
            <a:r>
              <a:rPr lang="en-US" altLang="en-US" baseline="0" dirty="0" smtClean="0"/>
              <a:t> discussing </a:t>
            </a:r>
            <a:r>
              <a:rPr lang="en-US" altLang="en-US" dirty="0" smtClean="0"/>
              <a:t>the AAUW case of Samia Mansour in this section. </a:t>
            </a:r>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26</a:t>
            </a:fld>
            <a:endParaRPr lang="en-US" dirty="0"/>
          </a:p>
        </p:txBody>
      </p:sp>
    </p:spTree>
    <p:extLst>
      <p:ext uri="{BB962C8B-B14F-4D97-AF65-F5344CB8AC3E}">
        <p14:creationId xmlns:p14="http://schemas.microsoft.com/office/powerpoint/2010/main" val="27335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Faculty may also consider pursuing service opportunities outside of their home institution.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Warning - Women tend to be overcommitted in the service category which can lead to being overwhelmed. </a:t>
            </a:r>
            <a:endParaRPr lang="en-US"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27</a:t>
            </a:fld>
            <a:endParaRPr lang="en-US" dirty="0"/>
          </a:p>
        </p:txBody>
      </p:sp>
    </p:spTree>
    <p:extLst>
      <p:ext uri="{BB962C8B-B14F-4D97-AF65-F5344CB8AC3E}">
        <p14:creationId xmlns:p14="http://schemas.microsoft.com/office/powerpoint/2010/main" val="2279102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0" dirty="0" smtClean="0"/>
              <a:t>Supportive,</a:t>
            </a:r>
            <a:r>
              <a:rPr lang="en-US" b="0" baseline="0" dirty="0" smtClean="0"/>
              <a:t> but candid e</a:t>
            </a:r>
            <a:r>
              <a:rPr lang="en-US" b="0" dirty="0" smtClean="0"/>
              <a:t>valuation is an important step</a:t>
            </a:r>
            <a:r>
              <a:rPr lang="en-US" b="0" baseline="0" dirty="0" smtClean="0"/>
              <a:t> in preparing faculty for the tenure and promotion process. Department chairs should strive to create a mid-career evaluation process based on the recommendations outlined on this slide. </a:t>
            </a:r>
            <a:endParaRPr lang="en-US" b="0" dirty="0"/>
          </a:p>
        </p:txBody>
      </p:sp>
      <p:sp>
        <p:nvSpPr>
          <p:cNvPr id="4" name="Slide Number Placeholder 3"/>
          <p:cNvSpPr>
            <a:spLocks noGrp="1"/>
          </p:cNvSpPr>
          <p:nvPr>
            <p:ph type="sldNum" sz="quarter" idx="10"/>
          </p:nvPr>
        </p:nvSpPr>
        <p:spPr/>
        <p:txBody>
          <a:bodyPr/>
          <a:lstStyle/>
          <a:p>
            <a:fld id="{426A8224-B30E-49C7-AB91-AB145711DE80}" type="slidenum">
              <a:rPr lang="en-US" smtClean="0"/>
              <a:t>28</a:t>
            </a:fld>
            <a:endParaRPr lang="en-US" dirty="0"/>
          </a:p>
        </p:txBody>
      </p:sp>
    </p:spTree>
    <p:extLst>
      <p:ext uri="{BB962C8B-B14F-4D97-AF65-F5344CB8AC3E}">
        <p14:creationId xmlns:p14="http://schemas.microsoft.com/office/powerpoint/2010/main" val="1070780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t>
            </a:r>
            <a:r>
              <a:rPr lang="en-US" b="0" baseline="0" dirty="0" smtClean="0"/>
              <a:t> Faculty who are ready to apply for tenure should start early. It is recommended that faculty look at previous tenure application and ask a tenured faculty member to provide feedback on their application prior to submission. Additional advice for faculty applying for tenure follows on the next 4 slides. </a:t>
            </a:r>
            <a:endParaRPr lang="en-US" b="0" dirty="0"/>
          </a:p>
        </p:txBody>
      </p:sp>
      <p:sp>
        <p:nvSpPr>
          <p:cNvPr id="4" name="Slide Number Placeholder 3"/>
          <p:cNvSpPr>
            <a:spLocks noGrp="1"/>
          </p:cNvSpPr>
          <p:nvPr>
            <p:ph type="sldNum" sz="quarter" idx="10"/>
          </p:nvPr>
        </p:nvSpPr>
        <p:spPr/>
        <p:txBody>
          <a:bodyPr/>
          <a:lstStyle/>
          <a:p>
            <a:fld id="{426A8224-B30E-49C7-AB91-AB145711DE80}" type="slidenum">
              <a:rPr lang="en-US" smtClean="0"/>
              <a:t>29</a:t>
            </a:fld>
            <a:endParaRPr lang="en-US" dirty="0"/>
          </a:p>
        </p:txBody>
      </p:sp>
    </p:spTree>
    <p:extLst>
      <p:ext uri="{BB962C8B-B14F-4D97-AF65-F5344CB8AC3E}">
        <p14:creationId xmlns:p14="http://schemas.microsoft.com/office/powerpoint/2010/main" val="3046975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26A8224-B30E-49C7-AB91-AB145711DE80}" type="slidenum">
              <a:rPr lang="en-US" smtClean="0"/>
              <a:t>30</a:t>
            </a:fld>
            <a:endParaRPr lang="en-US" dirty="0"/>
          </a:p>
        </p:txBody>
      </p:sp>
    </p:spTree>
    <p:extLst>
      <p:ext uri="{BB962C8B-B14F-4D97-AF65-F5344CB8AC3E}">
        <p14:creationId xmlns:p14="http://schemas.microsoft.com/office/powerpoint/2010/main" val="318214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31</a:t>
            </a:fld>
            <a:endParaRPr lang="en-US" dirty="0"/>
          </a:p>
        </p:txBody>
      </p:sp>
    </p:spTree>
    <p:extLst>
      <p:ext uri="{BB962C8B-B14F-4D97-AF65-F5344CB8AC3E}">
        <p14:creationId xmlns:p14="http://schemas.microsoft.com/office/powerpoint/2010/main" val="174879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Talk to people that have gone up early for pointers (especially in your department, if possible). Is this frowned upon in your department?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32</a:t>
            </a:fld>
            <a:endParaRPr lang="en-US" dirty="0"/>
          </a:p>
        </p:txBody>
      </p:sp>
    </p:spTree>
    <p:extLst>
      <p:ext uri="{BB962C8B-B14F-4D97-AF65-F5344CB8AC3E}">
        <p14:creationId xmlns:p14="http://schemas.microsoft.com/office/powerpoint/2010/main" val="81753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Due to these feelings of having to work harder than their male counterparts, there has been a rise in women acquiring part-time, no tenure positions in the US and Australia (Sheridan, 2005).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4</a:t>
            </a:fld>
            <a:endParaRPr lang="en-US" dirty="0"/>
          </a:p>
        </p:txBody>
      </p:sp>
    </p:spTree>
    <p:extLst>
      <p:ext uri="{BB962C8B-B14F-4D97-AF65-F5344CB8AC3E}">
        <p14:creationId xmlns:p14="http://schemas.microsoft.com/office/powerpoint/2010/main" val="640173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aseline="0" dirty="0" smtClean="0"/>
              <a:t>The candidate should seek advice from other colleagues to determine if they should go up for tenure and promotion separately. They should definitely discuss this matter with someone that has successfully applied for tenure and/or promotion separately or before they were required to do so. </a:t>
            </a:r>
            <a:endParaRPr lang="en-US"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33</a:t>
            </a:fld>
            <a:endParaRPr lang="en-US" dirty="0"/>
          </a:p>
        </p:txBody>
      </p:sp>
    </p:spTree>
    <p:extLst>
      <p:ext uri="{BB962C8B-B14F-4D97-AF65-F5344CB8AC3E}">
        <p14:creationId xmlns:p14="http://schemas.microsoft.com/office/powerpoint/2010/main" val="3089831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b="0" dirty="0" smtClean="0"/>
              <a:t>Once</a:t>
            </a:r>
            <a:r>
              <a:rPr lang="en-US" b="0" baseline="0" dirty="0" smtClean="0"/>
              <a:t> faculty have received tenure, they have a new set of goals they need to achieve before promotion to full professor. </a:t>
            </a:r>
            <a:endParaRPr lang="en-US" b="0"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34</a:t>
            </a:fld>
            <a:endParaRPr lang="en-US" dirty="0"/>
          </a:p>
        </p:txBody>
      </p:sp>
    </p:spTree>
    <p:extLst>
      <p:ext uri="{BB962C8B-B14F-4D97-AF65-F5344CB8AC3E}">
        <p14:creationId xmlns:p14="http://schemas.microsoft.com/office/powerpoint/2010/main" val="3283283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35</a:t>
            </a:fld>
            <a:endParaRPr lang="en-US" dirty="0"/>
          </a:p>
        </p:txBody>
      </p:sp>
    </p:spTree>
    <p:extLst>
      <p:ext uri="{BB962C8B-B14F-4D97-AF65-F5344CB8AC3E}">
        <p14:creationId xmlns:p14="http://schemas.microsoft.com/office/powerpoint/2010/main" val="200180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This is a great place to discuss one of the case studies (scenarios) in the supplemental materials (i.e. Pam Lee (sexual discrimination), Janet Lever (Title VII), Jill Crystal (pregnancy discrimination). </a:t>
            </a:r>
          </a:p>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Additional cases and updates may be found here: http://www.aauw.org/resources/by-type/laf-cases/</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39</a:t>
            </a:fld>
            <a:endParaRPr lang="en-US" dirty="0"/>
          </a:p>
        </p:txBody>
      </p:sp>
    </p:spTree>
    <p:extLst>
      <p:ext uri="{BB962C8B-B14F-4D97-AF65-F5344CB8AC3E}">
        <p14:creationId xmlns:p14="http://schemas.microsoft.com/office/powerpoint/2010/main" val="1315831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In all fields shown during this five year period, there is an increase in the percentage of female full professors.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41</a:t>
            </a:fld>
            <a:endParaRPr lang="en-US" dirty="0"/>
          </a:p>
        </p:txBody>
      </p:sp>
    </p:spTree>
    <p:extLst>
      <p:ext uri="{BB962C8B-B14F-4D97-AF65-F5344CB8AC3E}">
        <p14:creationId xmlns:p14="http://schemas.microsoft.com/office/powerpoint/2010/main" val="632683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altLang="en-US" dirty="0" smtClean="0"/>
              <a:t>In all fields except math during this five year period, there is an increase in the percentage of URM full professors which is broken down in Table 13.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42</a:t>
            </a:fld>
            <a:endParaRPr lang="en-US" dirty="0"/>
          </a:p>
        </p:txBody>
      </p:sp>
    </p:spTree>
    <p:extLst>
      <p:ext uri="{BB962C8B-B14F-4D97-AF65-F5344CB8AC3E}">
        <p14:creationId xmlns:p14="http://schemas.microsoft.com/office/powerpoint/2010/main" val="2235230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AAUP salary report 2014</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43</a:t>
            </a:fld>
            <a:endParaRPr lang="en-US" dirty="0"/>
          </a:p>
        </p:txBody>
      </p:sp>
    </p:spTree>
    <p:extLst>
      <p:ext uri="{BB962C8B-B14F-4D97-AF65-F5344CB8AC3E}">
        <p14:creationId xmlns:p14="http://schemas.microsoft.com/office/powerpoint/2010/main" val="2441325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AAUP salary report 2014</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44</a:t>
            </a:fld>
            <a:endParaRPr lang="en-US" dirty="0"/>
          </a:p>
        </p:txBody>
      </p:sp>
    </p:spTree>
    <p:extLst>
      <p:ext uri="{BB962C8B-B14F-4D97-AF65-F5344CB8AC3E}">
        <p14:creationId xmlns:p14="http://schemas.microsoft.com/office/powerpoint/2010/main" val="1924231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altLang="en-US" b="1" dirty="0" smtClean="0"/>
              <a:t>Reference</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http://www.case.edu/facultydevelopment/media/caseedu/faculty-development/documents/Best-PracticesinFacultyMentoring-11-11.ppt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46</a:t>
            </a:fld>
            <a:endParaRPr lang="en-US" dirty="0"/>
          </a:p>
        </p:txBody>
      </p:sp>
    </p:spTree>
    <p:extLst>
      <p:ext uri="{BB962C8B-B14F-4D97-AF65-F5344CB8AC3E}">
        <p14:creationId xmlns:p14="http://schemas.microsoft.com/office/powerpoint/2010/main" val="3569391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F0502020204030204" pitchFamily="34" charset="0"/>
              <a:buNone/>
            </a:pPr>
            <a:r>
              <a:rPr lang="en-US" altLang="en-US" b="1" smtClean="0"/>
              <a:t>Reference</a:t>
            </a:r>
            <a:endParaRPr lang="en-US" altLang="en-US" b="1" dirty="0" smtClean="0"/>
          </a:p>
          <a:p>
            <a:pPr marL="628650" lvl="1" indent="-171450">
              <a:buFont typeface="Calibri" panose="020F0502020204030204" pitchFamily="34" charset="0"/>
              <a:buChar char="-"/>
            </a:pPr>
            <a:r>
              <a:rPr lang="en-US" altLang="en-US" dirty="0" smtClean="0"/>
              <a:t>Daley, S. Wingard, D.L., Reznik, V. (2006)  Improving the retention of underrepresented minority faculty in academic medicine. J Natl Med Assoc. 98(9):1435-40.</a:t>
            </a:r>
          </a:p>
          <a:p>
            <a:pPr marL="628650" lvl="1" indent="-171450">
              <a:buFont typeface="Calibri" panose="020F0502020204030204" pitchFamily="34" charset="0"/>
              <a:buChar char="-"/>
            </a:pPr>
            <a:r>
              <a:rPr lang="en-US" altLang="en-US" dirty="0" smtClean="0"/>
              <a:t>http://www.ncbi.nlm.nih.gov/pubmed/17019910</a:t>
            </a:r>
          </a:p>
          <a:p>
            <a:pPr marL="628650" lvl="1" indent="-171450">
              <a:buFont typeface="Calibri" panose="020F0502020204030204" pitchFamily="34" charset="0"/>
              <a:buChar char="-"/>
            </a:pPr>
            <a:r>
              <a:rPr lang="en-US" altLang="en-US" dirty="0" smtClean="0"/>
              <a:t>UCSD NCLAM Program</a:t>
            </a:r>
          </a:p>
          <a:p>
            <a:pPr marL="628650" lvl="1" indent="-171450">
              <a:buFont typeface="Calibri" panose="020F0502020204030204" pitchFamily="34" charset="0"/>
              <a:buChar char="-"/>
            </a:pPr>
            <a:r>
              <a:rPr lang="en-US" altLang="en-US" dirty="0" smtClean="0"/>
              <a:t>https://healthsciences.ucsd.edu/vchs/faculty-academics/faculty-affairs/nclam/nclam-program/Pages/default.aspx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47</a:t>
            </a:fld>
            <a:endParaRPr lang="en-US" dirty="0"/>
          </a:p>
        </p:txBody>
      </p:sp>
    </p:spTree>
    <p:extLst>
      <p:ext uri="{BB962C8B-B14F-4D97-AF65-F5344CB8AC3E}">
        <p14:creationId xmlns:p14="http://schemas.microsoft.com/office/powerpoint/2010/main" val="82276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above chart shows that female faculty spend more</a:t>
            </a:r>
            <a:r>
              <a:rPr lang="en-US" baseline="0" dirty="0" smtClean="0"/>
              <a:t> time mentoring students and on committee work and less time on research than their male colleagues. </a:t>
            </a:r>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5</a:t>
            </a:fld>
            <a:endParaRPr lang="en-US" dirty="0"/>
          </a:p>
        </p:txBody>
      </p:sp>
    </p:spTree>
    <p:extLst>
      <p:ext uri="{BB962C8B-B14F-4D97-AF65-F5344CB8AC3E}">
        <p14:creationId xmlns:p14="http://schemas.microsoft.com/office/powerpoint/2010/main" val="131295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F0502020204030204" pitchFamily="34" charset="0"/>
              <a:buNone/>
            </a:pPr>
            <a:r>
              <a:rPr lang="sv-SE" altLang="en-US" b="1" dirty="0" smtClean="0"/>
              <a:t>Reference</a:t>
            </a:r>
          </a:p>
          <a:p>
            <a:pPr marL="628650" lvl="1" indent="-171450">
              <a:buFont typeface="Calibri" panose="020F0502020204030204" pitchFamily="34" charset="0"/>
              <a:buChar char="-"/>
            </a:pPr>
            <a:r>
              <a:rPr lang="sv-SE" altLang="en-US" dirty="0" smtClean="0"/>
              <a:t>Wingard DL, Garman KA, Reznik V. </a:t>
            </a:r>
            <a:r>
              <a:rPr lang="en-US" altLang="en-US" dirty="0" smtClean="0"/>
              <a:t>Facilitating faculty success: outcomes and cost benefit of the UCSD National Center of Leadership in Academic Medicine. Acad Med. 2004 Oct;79(10 Suppl):S9-11.</a:t>
            </a:r>
          </a:p>
          <a:p>
            <a:pPr marL="628650" lvl="1" indent="-171450">
              <a:buFont typeface="Calibri" panose="020F0502020204030204" pitchFamily="34" charset="0"/>
              <a:buChar char="-"/>
            </a:pPr>
            <a:r>
              <a:rPr lang="en-US" altLang="en-US" dirty="0" smtClean="0"/>
              <a:t>http://www.ncbi.nlm.nih.gov/pubmed/15383376</a:t>
            </a:r>
          </a:p>
          <a:p>
            <a:pPr marL="628650" lvl="1" indent="-171450">
              <a:buFont typeface="Calibri" panose="020F0502020204030204" pitchFamily="34" charset="0"/>
              <a:buChar char="-"/>
            </a:pPr>
            <a:r>
              <a:rPr lang="en-US" altLang="en-US" dirty="0" smtClean="0"/>
              <a:t>Daley, S. Wingard, D.L., Reznik, V. (2006)  Improving the retention of underrepresented minority faculty in academic medicine. J Natl Med Assoc. 98(9):1435-40.</a:t>
            </a:r>
          </a:p>
          <a:p>
            <a:pPr marL="628650" lvl="1" indent="-171450">
              <a:buFont typeface="Calibri" panose="020F0502020204030204" pitchFamily="34" charset="0"/>
              <a:buChar char="-"/>
            </a:pPr>
            <a:r>
              <a:rPr lang="en-US" altLang="en-US" dirty="0" smtClean="0"/>
              <a:t>http://www.ncbi.nlm.nih.gov/pubmed/17019910</a:t>
            </a:r>
          </a:p>
          <a:p>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48</a:t>
            </a:fld>
            <a:endParaRPr lang="en-US" dirty="0"/>
          </a:p>
        </p:txBody>
      </p:sp>
    </p:spTree>
    <p:extLst>
      <p:ext uri="{BB962C8B-B14F-4D97-AF65-F5344CB8AC3E}">
        <p14:creationId xmlns:p14="http://schemas.microsoft.com/office/powerpoint/2010/main" val="2630866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altLang="en-US" dirty="0" smtClean="0"/>
              <a:t>In med schools -Spend time on K to R transition but not R to R</a:t>
            </a:r>
          </a:p>
          <a:p>
            <a:pPr marL="171450" indent="-171450">
              <a:buFontTx/>
              <a:buChar char="-"/>
            </a:pPr>
            <a:r>
              <a:rPr lang="en-US" altLang="en-US" b="1" dirty="0" smtClean="0"/>
              <a:t>Reference</a:t>
            </a:r>
          </a:p>
          <a:p>
            <a:pPr marL="628650" lvl="1" indent="-171450">
              <a:buFont typeface="Calibri" panose="020F0502020204030204" pitchFamily="34" charset="0"/>
              <a:buChar char="-"/>
            </a:pPr>
            <a:r>
              <a:rPr lang="en-US" altLang="en-US" dirty="0" smtClean="0"/>
              <a:t>https://www.sfn.org/~/media/SfN/Documents/Professional%20Development/IWIN/DC%202010%20%20Climate%20Presentation.ashx </a:t>
            </a:r>
          </a:p>
          <a:p>
            <a:pPr marL="628650" lvl="1" indent="-171450">
              <a:buFont typeface="Calibri" panose="020F0502020204030204" pitchFamily="34" charset="0"/>
              <a:buChar char="-"/>
            </a:pPr>
            <a:r>
              <a:rPr lang="en-US" altLang="en-US" dirty="0" smtClean="0"/>
              <a:t>http://www.case.edu/facultydevelopment/media/caseedu/faculty-development/documents/Best-PracticesinFacultyMentoring-11-11.ppt </a:t>
            </a: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49</a:t>
            </a:fld>
            <a:endParaRPr lang="en-US" dirty="0"/>
          </a:p>
        </p:txBody>
      </p:sp>
    </p:spTree>
    <p:extLst>
      <p:ext uri="{BB962C8B-B14F-4D97-AF65-F5344CB8AC3E}">
        <p14:creationId xmlns:p14="http://schemas.microsoft.com/office/powerpoint/2010/main" val="39632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6</a:t>
            </a:fld>
            <a:endParaRPr lang="en-US" dirty="0"/>
          </a:p>
        </p:txBody>
      </p:sp>
    </p:spTree>
    <p:extLst>
      <p:ext uri="{BB962C8B-B14F-4D97-AF65-F5344CB8AC3E}">
        <p14:creationId xmlns:p14="http://schemas.microsoft.com/office/powerpoint/2010/main" val="24809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dirty="0" smtClean="0"/>
              <a:t>Rates of women being promoted to higher ranks is low for 4 year institutions vs. 2 year institutions. Rates at public</a:t>
            </a:r>
            <a:r>
              <a:rPr lang="en-US" sz="1200" baseline="0" dirty="0" smtClean="0"/>
              <a:t> four year institutions are lower than that </a:t>
            </a:r>
            <a:r>
              <a:rPr lang="en-US" altLang="en-US" dirty="0" smtClean="0"/>
              <a:t>of 2 year institutions for both public and private (for profit) institutions.</a:t>
            </a:r>
          </a:p>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There is a bump in high ranking females in academia in 4 year private (for profit) schools.  </a:t>
            </a:r>
          </a:p>
        </p:txBody>
      </p:sp>
      <p:sp>
        <p:nvSpPr>
          <p:cNvPr id="4" name="Slide Number Placeholder 3"/>
          <p:cNvSpPr>
            <a:spLocks noGrp="1"/>
          </p:cNvSpPr>
          <p:nvPr>
            <p:ph type="sldNum" sz="quarter" idx="10"/>
          </p:nvPr>
        </p:nvSpPr>
        <p:spPr/>
        <p:txBody>
          <a:bodyPr/>
          <a:lstStyle/>
          <a:p>
            <a:fld id="{426A8224-B30E-49C7-AB91-AB145711DE80}" type="slidenum">
              <a:rPr lang="en-US" smtClean="0"/>
              <a:t>7</a:t>
            </a:fld>
            <a:endParaRPr lang="en-US" dirty="0"/>
          </a:p>
        </p:txBody>
      </p:sp>
    </p:spTree>
    <p:extLst>
      <p:ext uri="{BB962C8B-B14F-4D97-AF65-F5344CB8AC3E}">
        <p14:creationId xmlns:p14="http://schemas.microsoft.com/office/powerpoint/2010/main" val="404576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smtClean="0"/>
              <a:t>The above</a:t>
            </a:r>
            <a:r>
              <a:rPr lang="en-US" baseline="0" dirty="0" smtClean="0"/>
              <a:t> graph shows an </a:t>
            </a:r>
            <a:r>
              <a:rPr lang="en-US" altLang="en-US" dirty="0" smtClean="0"/>
              <a:t>increase in the percentage of female full professors across all displayed fields during the 5 year period. In all fields except math during this five year period, there is also an increase in the percentage of URM full professors (see supplemental slides 41 and 42).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8</a:t>
            </a:fld>
            <a:endParaRPr lang="en-US" dirty="0"/>
          </a:p>
        </p:txBody>
      </p:sp>
    </p:spTree>
    <p:extLst>
      <p:ext uri="{BB962C8B-B14F-4D97-AF65-F5344CB8AC3E}">
        <p14:creationId xmlns:p14="http://schemas.microsoft.com/office/powerpoint/2010/main" val="28267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altLang="en-US" dirty="0" smtClean="0"/>
              <a:t>This is the most recent data showing the total number of instructional faculty at post secondary institutions with tenure (Fall 2011). </a:t>
            </a:r>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9</a:t>
            </a:fld>
            <a:endParaRPr lang="en-US" dirty="0"/>
          </a:p>
        </p:txBody>
      </p:sp>
    </p:spTree>
    <p:extLst>
      <p:ext uri="{BB962C8B-B14F-4D97-AF65-F5344CB8AC3E}">
        <p14:creationId xmlns:p14="http://schemas.microsoft.com/office/powerpoint/2010/main" val="117051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altLang="en-US" dirty="0" smtClean="0"/>
              <a:t>Discussion point - What can be done to remedy this situation?</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26A8224-B30E-49C7-AB91-AB145711DE80}" type="slidenum">
              <a:rPr lang="en-US" smtClean="0"/>
              <a:t>10</a:t>
            </a:fld>
            <a:endParaRPr lang="en-US" dirty="0"/>
          </a:p>
        </p:txBody>
      </p:sp>
    </p:spTree>
    <p:extLst>
      <p:ext uri="{BB962C8B-B14F-4D97-AF65-F5344CB8AC3E}">
        <p14:creationId xmlns:p14="http://schemas.microsoft.com/office/powerpoint/2010/main" val="2127615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365732"/>
            <a:ext cx="6400800" cy="688975"/>
          </a:xfrm>
        </p:spPr>
        <p:txBody>
          <a:bodyPr lIns="0" tIns="0" rIns="0" bIns="0" anchor="t" anchorCtr="0">
            <a:normAutofit/>
          </a:bodyPr>
          <a:lstStyle>
            <a:lvl1pPr algn="l">
              <a:defRPr sz="3600" b="1" baseline="0">
                <a:solidFill>
                  <a:srgbClr val="78232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57200" y="3219218"/>
            <a:ext cx="3352800" cy="381000"/>
          </a:xfrm>
        </p:spPr>
        <p:txBody>
          <a:bodyPr lIns="0" tIns="0" rIns="0" bIns="0">
            <a:normAutofit/>
          </a:bodyPr>
          <a:lstStyle>
            <a:lvl1pPr marL="0" indent="0" algn="l">
              <a:buNone/>
              <a:defRPr sz="2600">
                <a:solidFill>
                  <a:srgbClr val="104B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cxnSp>
        <p:nvCxnSpPr>
          <p:cNvPr id="9" name="Straight Connector 8"/>
          <p:cNvCxnSpPr/>
          <p:nvPr userDrawn="1"/>
        </p:nvCxnSpPr>
        <p:spPr>
          <a:xfrm>
            <a:off x="0" y="3066818"/>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4921" y="5943600"/>
            <a:ext cx="2133600" cy="706954"/>
          </a:xfrm>
          <a:prstGeom prst="rect">
            <a:avLst/>
          </a:prstGeom>
        </p:spPr>
      </p:pic>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544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5334000" cy="457200"/>
          </a:xfrm>
        </p:spPr>
        <p:txBody>
          <a:bodyPr lIns="0" tIns="0" rIns="0" bIns="0" anchor="t" anchorCtr="0">
            <a:normAutofit/>
          </a:bodyPr>
          <a:lstStyle>
            <a:lvl1pPr algn="l">
              <a:defRPr sz="3000" b="1" baseline="0">
                <a:solidFill>
                  <a:srgbClr val="782327"/>
                </a:solidFill>
              </a:defRPr>
            </a:lvl1pPr>
          </a:lstStyle>
          <a:p>
            <a:r>
              <a:rPr lang="en-US" dirty="0" smtClean="0"/>
              <a:t>Page Header Goes Here</a:t>
            </a:r>
            <a:endParaRPr lang="en-US" dirty="0"/>
          </a:p>
        </p:txBody>
      </p:sp>
      <p:sp>
        <p:nvSpPr>
          <p:cNvPr id="3" name="Content Placeholder 2"/>
          <p:cNvSpPr>
            <a:spLocks noGrp="1"/>
          </p:cNvSpPr>
          <p:nvPr>
            <p:ph idx="1"/>
          </p:nvPr>
        </p:nvSpPr>
        <p:spPr>
          <a:xfrm>
            <a:off x="457200" y="1447800"/>
            <a:ext cx="5949656" cy="4268714"/>
          </a:xfrm>
        </p:spPr>
        <p:txBody>
          <a:bodyPr lIns="0" tIns="0" rIns="0" bIns="0"/>
          <a:lstStyle>
            <a:lvl1pPr>
              <a:defRPr sz="1800"/>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4"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8/14/2017</a:t>
            </a:fld>
            <a:endParaRPr lang="en-US" dirty="0"/>
          </a:p>
        </p:txBody>
      </p:sp>
      <p:sp>
        <p:nvSpPr>
          <p:cNvPr id="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sp>
        <p:nvSpPr>
          <p:cNvPr id="6"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cxnSp>
        <p:nvCxnSpPr>
          <p:cNvPr id="9" name="Straight Connector 8"/>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6096000"/>
            <a:ext cx="1600200" cy="530216"/>
          </a:xfrm>
          <a:prstGeom prst="rect">
            <a:avLst/>
          </a:prstGeom>
        </p:spPr>
      </p:pic>
      <p:sp>
        <p:nvSpPr>
          <p:cNvPr id="14" name="Rectangle 13"/>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994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5943600" cy="4268714"/>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685800"/>
            <a:ext cx="5334000" cy="457200"/>
          </a:xfrm>
        </p:spPr>
        <p:txBody>
          <a:bodyPr lIns="0" tIns="0" rIns="0" bIns="0" anchor="t" anchorCtr="0">
            <a:normAutofit/>
          </a:bodyPr>
          <a:lstStyle>
            <a:lvl1pPr algn="l">
              <a:defRPr sz="3000" b="1" baseline="0">
                <a:solidFill>
                  <a:srgbClr val="782327"/>
                </a:solidFill>
              </a:defRPr>
            </a:lvl1pPr>
          </a:lstStyle>
          <a:p>
            <a:r>
              <a:rPr lang="en-US" dirty="0" smtClean="0"/>
              <a:t>Page Header Goes Here</a:t>
            </a:r>
            <a:endParaRPr lang="en-US" dirty="0"/>
          </a:p>
        </p:txBody>
      </p:sp>
      <p:sp>
        <p:nvSpPr>
          <p:cNvPr id="17" name="Content Placeholder 2"/>
          <p:cNvSpPr>
            <a:spLocks noGrp="1"/>
          </p:cNvSpPr>
          <p:nvPr>
            <p:ph sz="half" idx="13" hasCustomPrompt="1"/>
          </p:nvPr>
        </p:nvSpPr>
        <p:spPr>
          <a:xfrm>
            <a:off x="6846646" y="1453856"/>
            <a:ext cx="1905000" cy="1138458"/>
          </a:xfrm>
          <a:solidFill>
            <a:schemeClr val="accent3"/>
          </a:solidFill>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
            </a:r>
            <a:br>
              <a:rPr lang="en-US" dirty="0" smtClean="0"/>
            </a:br>
            <a:r>
              <a:rPr lang="en-US" dirty="0" smtClean="0"/>
              <a:t>Image Here</a:t>
            </a:r>
            <a:endParaRPr lang="en-US" dirty="0"/>
          </a:p>
        </p:txBody>
      </p:sp>
      <p:sp>
        <p:nvSpPr>
          <p:cNvPr id="18" name="Content Placeholder 2"/>
          <p:cNvSpPr>
            <a:spLocks noGrp="1"/>
          </p:cNvSpPr>
          <p:nvPr>
            <p:ph sz="half" idx="14" hasCustomPrompt="1"/>
          </p:nvPr>
        </p:nvSpPr>
        <p:spPr>
          <a:xfrm>
            <a:off x="6846646" y="3125714"/>
            <a:ext cx="1905000" cy="1447800"/>
          </a:xfrm>
          <a:solidFill>
            <a:schemeClr val="accent3"/>
          </a:solidFill>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
            </a:r>
            <a:br>
              <a:rPr lang="en-US" dirty="0" smtClean="0"/>
            </a:br>
            <a:r>
              <a:rPr lang="en-US" dirty="0" smtClean="0"/>
              <a:t>Image Here</a:t>
            </a:r>
            <a:endParaRPr lang="en-US" dirty="0"/>
          </a:p>
        </p:txBody>
      </p:sp>
      <p:sp>
        <p:nvSpPr>
          <p:cNvPr id="20" name="Rectangle 19"/>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8/14/2017</a:t>
            </a:fld>
            <a:endParaRPr lang="en-US" dirty="0"/>
          </a:p>
        </p:txBody>
      </p:sp>
      <p:sp>
        <p:nvSpPr>
          <p:cNvPr id="2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cxnSp>
        <p:nvCxnSpPr>
          <p:cNvPr id="28" name="Straight Connector 27"/>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6096000"/>
            <a:ext cx="1600200" cy="530216"/>
          </a:xfrm>
          <a:prstGeom prst="rect">
            <a:avLst/>
          </a:prstGeom>
        </p:spPr>
      </p:pic>
      <p:sp>
        <p:nvSpPr>
          <p:cNvPr id="15"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spTree>
    <p:extLst>
      <p:ext uri="{BB962C8B-B14F-4D97-AF65-F5344CB8AC3E}">
        <p14:creationId xmlns:p14="http://schemas.microsoft.com/office/powerpoint/2010/main" val="31986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0" y="1447799"/>
            <a:ext cx="2057400" cy="1047119"/>
          </a:xfrm>
          <a:solidFill>
            <a:srgbClr val="104B7D"/>
          </a:solidFill>
        </p:spPr>
        <p:txBody>
          <a:bodyPr lIns="182880" tIns="182880" rIns="182880" bIns="182880" anchor="t" anchorCtr="0">
            <a:normAutofit/>
          </a:bodyPr>
          <a:lstStyle>
            <a:lvl1pPr algn="l">
              <a:defRPr sz="1200" b="1" baseline="0">
                <a:solidFill>
                  <a:schemeClr val="bg1"/>
                </a:solidFill>
              </a:defRPr>
            </a:lvl1pPr>
          </a:lstStyle>
          <a:p>
            <a:r>
              <a:rPr lang="en-US" dirty="0" smtClean="0"/>
              <a:t>Sidebar Header Here</a:t>
            </a:r>
            <a:br>
              <a:rPr lang="en-US" dirty="0" smtClean="0"/>
            </a:br>
            <a:r>
              <a:rPr lang="en-US" dirty="0" smtClean="0"/>
              <a:t>Sidebar Header Here</a:t>
            </a:r>
            <a:br>
              <a:rPr lang="en-US" dirty="0" smtClean="0"/>
            </a:br>
            <a:r>
              <a:rPr lang="en-US" dirty="0" smtClean="0"/>
              <a:t>Sidebar Header Here</a:t>
            </a:r>
            <a:br>
              <a:rPr lang="en-US" dirty="0" smtClean="0"/>
            </a:br>
            <a:r>
              <a:rPr lang="en-US" dirty="0" smtClean="0"/>
              <a:t>Sidebar Header Here</a:t>
            </a:r>
            <a:endParaRPr lang="en-US" dirty="0"/>
          </a:p>
        </p:txBody>
      </p:sp>
      <p:sp>
        <p:nvSpPr>
          <p:cNvPr id="4" name="Text Placeholder 3"/>
          <p:cNvSpPr>
            <a:spLocks noGrp="1"/>
          </p:cNvSpPr>
          <p:nvPr>
            <p:ph type="body" sz="half" idx="2" hasCustomPrompt="1"/>
          </p:nvPr>
        </p:nvSpPr>
        <p:spPr>
          <a:xfrm>
            <a:off x="6858000" y="2556991"/>
            <a:ext cx="2057399" cy="2778021"/>
          </a:xfrm>
          <a:ln>
            <a:solidFill>
              <a:srgbClr val="104B7D"/>
            </a:solidFill>
          </a:ln>
        </p:spPr>
        <p:txBody>
          <a:bodyPr lIns="182880" tIns="182880" rIns="182880" bIns="18288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9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p:txBody>
      </p:sp>
      <p:sp>
        <p:nvSpPr>
          <p:cNvPr id="11" name="Content Placeholder 2"/>
          <p:cNvSpPr>
            <a:spLocks noGrp="1"/>
          </p:cNvSpPr>
          <p:nvPr>
            <p:ph sz="half" idx="1"/>
          </p:nvPr>
        </p:nvSpPr>
        <p:spPr>
          <a:xfrm>
            <a:off x="457200" y="1446286"/>
            <a:ext cx="5949656" cy="4270228"/>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8/14/2017</a:t>
            </a:fld>
            <a:endParaRPr lang="en-US" dirty="0"/>
          </a:p>
        </p:txBody>
      </p:sp>
      <p:sp>
        <p:nvSpPr>
          <p:cNvPr id="1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cxnSp>
        <p:nvCxnSpPr>
          <p:cNvPr id="24" name="Straight Connector 23"/>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6096000"/>
            <a:ext cx="1600200" cy="530216"/>
          </a:xfrm>
          <a:prstGeom prst="rect">
            <a:avLst/>
          </a:prstGeom>
        </p:spPr>
      </p:pic>
      <p:sp>
        <p:nvSpPr>
          <p:cNvPr id="17"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spTree>
    <p:extLst>
      <p:ext uri="{BB962C8B-B14F-4D97-AF65-F5344CB8AC3E}">
        <p14:creationId xmlns:p14="http://schemas.microsoft.com/office/powerpoint/2010/main" val="370403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2362200"/>
            <a:ext cx="6400800" cy="688975"/>
          </a:xfrm>
        </p:spPr>
        <p:txBody>
          <a:bodyPr lIns="0" tIns="0" rIns="0" bIns="0" anchor="t" anchorCtr="0">
            <a:normAutofit/>
          </a:bodyPr>
          <a:lstStyle>
            <a:lvl1pPr algn="l">
              <a:defRPr sz="3600" b="1" baseline="0">
                <a:solidFill>
                  <a:srgbClr val="782327"/>
                </a:solidFill>
              </a:defRPr>
            </a:lvl1pPr>
          </a:lstStyle>
          <a:p>
            <a:r>
              <a:rPr lang="en-US" dirty="0" smtClean="0"/>
              <a:t>Divider Slide Title</a:t>
            </a:r>
            <a:endParaRPr lang="en-US" dirty="0"/>
          </a:p>
        </p:txBody>
      </p:sp>
      <p:cxnSp>
        <p:nvCxnSpPr>
          <p:cNvPr id="8" name="Straight Connector 7"/>
          <p:cNvCxnSpPr/>
          <p:nvPr userDrawn="1"/>
        </p:nvCxnSpPr>
        <p:spPr>
          <a:xfrm>
            <a:off x="0" y="3063286"/>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4921" y="5943600"/>
            <a:ext cx="2133600" cy="706954"/>
          </a:xfrm>
          <a:prstGeom prst="rect">
            <a:avLst/>
          </a:prstGeom>
        </p:spPr>
      </p:pic>
    </p:spTree>
    <p:extLst>
      <p:ext uri="{BB962C8B-B14F-4D97-AF65-F5344CB8AC3E}">
        <p14:creationId xmlns:p14="http://schemas.microsoft.com/office/powerpoint/2010/main" val="438529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8F8A5-565C-440D-8A3A-954D6E5CABA0}" type="datetimeFigureOut">
              <a:rPr lang="en-US" smtClean="0"/>
              <a:t>8/14/2017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34631-1888-451B-ACCB-16E012616A5A}" type="slidenum">
              <a:rPr lang="en-US" smtClean="0"/>
              <a:t>‹#›</a:t>
            </a:fld>
            <a:endParaRPr lang="en-US" dirty="0"/>
          </a:p>
        </p:txBody>
      </p:sp>
    </p:spTree>
    <p:extLst>
      <p:ext uri="{BB962C8B-B14F-4D97-AF65-F5344CB8AC3E}">
        <p14:creationId xmlns:p14="http://schemas.microsoft.com/office/powerpoint/2010/main" val="74114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diverseeducation.com/article/49072/" TargetMode="External"/><Relationship Id="rId13" Type="http://schemas.openxmlformats.org/officeDocument/2006/relationships/hyperlink" Target="http://www.aaup.org/sites/default/files/files/2014%20salary%20report/Table11.pdf" TargetMode="External"/><Relationship Id="rId3" Type="http://schemas.openxmlformats.org/officeDocument/2006/relationships/hyperlink" Target="http://www.academia.edu/6132521/_Between_a_rock_and_a_hard_place_Women_faculty_at_striving_institutions" TargetMode="External"/><Relationship Id="rId7" Type="http://schemas.openxmlformats.org/officeDocument/2006/relationships/hyperlink" Target="http://nces.ed.gov/ipeds/datacenter/" TargetMode="External"/><Relationship Id="rId12" Type="http://schemas.openxmlformats.org/officeDocument/2006/relationships/hyperlink" Target="http://www.aaup.org/list-tables-and-figures-2013-14-annual-report-economic-status-profession" TargetMode="External"/><Relationship Id="rId2" Type="http://schemas.openxmlformats.org/officeDocument/2006/relationships/hyperlink" Target="http://nces.ed.gov/fastfacts/display.asp?id=61" TargetMode="External"/><Relationship Id="rId1" Type="http://schemas.openxmlformats.org/officeDocument/2006/relationships/slideLayout" Target="../slideLayouts/slideLayout2.xml"/><Relationship Id="rId6" Type="http://schemas.openxmlformats.org/officeDocument/2006/relationships/hyperlink" Target="http://nces.ed.gov/programs/digest/d13/tables/dt13_316.80.asp" TargetMode="External"/><Relationship Id="rId11" Type="http://schemas.openxmlformats.org/officeDocument/2006/relationships/hyperlink" Target="http://chronicle.com/article/Almanac-2014-Profession/148157/" TargetMode="External"/><Relationship Id="rId5" Type="http://schemas.openxmlformats.org/officeDocument/2006/relationships/hyperlink" Target="http://nces.ed.gov/programs/digest/d13/tables/dt13_315.20.asp" TargetMode="External"/><Relationship Id="rId10" Type="http://schemas.openxmlformats.org/officeDocument/2006/relationships/hyperlink" Target="http://www.catalyst.org/knowledge/women-academia" TargetMode="External"/><Relationship Id="rId4" Type="http://schemas.openxmlformats.org/officeDocument/2006/relationships/hyperlink" Target="http://nces.ed.gov/programs/digest/2013menu_tables.asp" TargetMode="External"/><Relationship Id="rId9" Type="http://schemas.openxmlformats.org/officeDocument/2006/relationships/hyperlink" Target="http://www.pbs.org/shattering/theprogram.html" TargetMode="External"/><Relationship Id="rId14" Type="http://schemas.openxmlformats.org/officeDocument/2006/relationships/hyperlink" Target="http://www.aaup.org/sites/default/files/files/2014%20salary%20report/table12.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hyperlink" Target="http://www.aauw.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aaup.org/sites/default/files/files/2014%20salary%20report/Table11.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aaup.org/sites/default/files/files/2014%20salary%20report/table12.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0"/>
            <a:ext cx="6400800" cy="688975"/>
          </a:xfrm>
        </p:spPr>
        <p:txBody>
          <a:bodyPr>
            <a:noAutofit/>
          </a:bodyPr>
          <a:lstStyle/>
          <a:p>
            <a:r>
              <a:rPr lang="en-US" dirty="0" smtClean="0"/>
              <a:t>Increasing Women in Neuroscience (IWiN) Toolkit</a:t>
            </a:r>
            <a:endParaRPr lang="en-US" dirty="0"/>
          </a:p>
        </p:txBody>
      </p:sp>
      <p:sp>
        <p:nvSpPr>
          <p:cNvPr id="3" name="Subtitle 2"/>
          <p:cNvSpPr>
            <a:spLocks noGrp="1"/>
          </p:cNvSpPr>
          <p:nvPr>
            <p:ph type="subTitle" idx="1"/>
          </p:nvPr>
        </p:nvSpPr>
        <p:spPr>
          <a:xfrm>
            <a:off x="457200" y="3219218"/>
            <a:ext cx="4343400" cy="381000"/>
          </a:xfrm>
        </p:spPr>
        <p:txBody>
          <a:bodyPr>
            <a:noAutofit/>
          </a:bodyPr>
          <a:lstStyle/>
          <a:p>
            <a:r>
              <a:rPr lang="en-US" sz="2800" dirty="0" smtClean="0">
                <a:latin typeface="Arial" panose="020B0604020202020204" pitchFamily="34" charset="0"/>
                <a:cs typeface="Arial" panose="020B0604020202020204" pitchFamily="34" charset="0"/>
              </a:rPr>
              <a:t>Promotion and Tenure</a:t>
            </a:r>
            <a:endParaRPr lang="en-US" sz="2800" dirty="0">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457200" y="46482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US" altLang="en-US" sz="1200">
                <a:solidFill>
                  <a:srgbClr val="104B7D"/>
                </a:solidFill>
              </a:rPr>
              <a:t>Created by the Professional Development Committee </a:t>
            </a:r>
            <a:br>
              <a:rPr lang="en-US" altLang="en-US" sz="1200">
                <a:solidFill>
                  <a:srgbClr val="104B7D"/>
                </a:solidFill>
              </a:rPr>
            </a:br>
            <a:r>
              <a:rPr lang="en-US" altLang="en-US" sz="1200">
                <a:solidFill>
                  <a:srgbClr val="104B7D"/>
                </a:solidFill>
              </a:rPr>
              <a:t>of the Society for Neuroscience</a:t>
            </a:r>
            <a:endParaRPr lang="en-US" altLang="en-US" sz="1000" i="1">
              <a:solidFill>
                <a:srgbClr val="104B7D"/>
              </a:solidFill>
            </a:endParaRPr>
          </a:p>
        </p:txBody>
      </p:sp>
    </p:spTree>
    <p:extLst>
      <p:ext uri="{BB962C8B-B14F-4D97-AF65-F5344CB8AC3E}">
        <p14:creationId xmlns:p14="http://schemas.microsoft.com/office/powerpoint/2010/main" val="358244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The bottom line</a:t>
            </a:r>
            <a:endParaRPr lang="en-US" sz="2700" dirty="0"/>
          </a:p>
        </p:txBody>
      </p:sp>
      <p:sp>
        <p:nvSpPr>
          <p:cNvPr id="4" name="Content Placeholder 2"/>
          <p:cNvSpPr>
            <a:spLocks noGrp="1"/>
          </p:cNvSpPr>
          <p:nvPr>
            <p:ph idx="1"/>
          </p:nvPr>
        </p:nvSpPr>
        <p:spPr>
          <a:xfrm>
            <a:off x="457200" y="1600200"/>
            <a:ext cx="5949656" cy="4268714"/>
          </a:xfrm>
        </p:spPr>
        <p:txBody>
          <a:bodyPr>
            <a:normAutofit fontScale="92500" lnSpcReduction="10000"/>
          </a:bodyPr>
          <a:lstStyle/>
          <a:p>
            <a:r>
              <a:rPr lang="en-US" altLang="en-US" sz="2400" dirty="0" smtClean="0"/>
              <a:t>Over the past 20 years, the tenure rate for female faculty members has been consistently lower (and at a slower pace) than their male counterparts across the board in varying types of institutions and fields of study. </a:t>
            </a:r>
          </a:p>
          <a:p>
            <a:endParaRPr lang="en-US" altLang="en-US" sz="2400" dirty="0" smtClean="0"/>
          </a:p>
          <a:p>
            <a:r>
              <a:rPr lang="en-US" altLang="en-US" sz="2400" dirty="0" smtClean="0"/>
              <a:t>Women make up only </a:t>
            </a:r>
            <a:r>
              <a:rPr lang="en-US" altLang="en-US" sz="2400" dirty="0" smtClean="0">
                <a:solidFill>
                  <a:srgbClr val="FF0000"/>
                </a:solidFill>
              </a:rPr>
              <a:t>27% </a:t>
            </a:r>
            <a:r>
              <a:rPr lang="en-US" altLang="en-US" sz="2400" dirty="0" smtClean="0"/>
              <a:t>of tenured faculty at four year degree granting colleges and universities. </a:t>
            </a:r>
          </a:p>
          <a:p>
            <a:endParaRPr lang="en-US" altLang="en-US" sz="2400" dirty="0" smtClean="0"/>
          </a:p>
          <a:p>
            <a:r>
              <a:rPr lang="en-US" altLang="en-US" sz="2400" dirty="0" smtClean="0"/>
              <a:t>The advancement to senior ranks has been stagnant over the last few decades</a:t>
            </a:r>
          </a:p>
        </p:txBody>
      </p:sp>
    </p:spTree>
    <p:extLst>
      <p:ext uri="{BB962C8B-B14F-4D97-AF65-F5344CB8AC3E}">
        <p14:creationId xmlns:p14="http://schemas.microsoft.com/office/powerpoint/2010/main" val="152322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5334000" cy="457200"/>
          </a:xfrm>
        </p:spPr>
        <p:txBody>
          <a:bodyPr>
            <a:normAutofit/>
          </a:bodyPr>
          <a:lstStyle/>
          <a:p>
            <a:r>
              <a:rPr lang="en-US" sz="2700" dirty="0" smtClean="0"/>
              <a:t>Things to consider</a:t>
            </a:r>
            <a:endParaRPr lang="en-US" sz="2700" dirty="0"/>
          </a:p>
        </p:txBody>
      </p:sp>
      <p:sp>
        <p:nvSpPr>
          <p:cNvPr id="4" name="Content Placeholder 2"/>
          <p:cNvSpPr>
            <a:spLocks noGrp="1"/>
          </p:cNvSpPr>
          <p:nvPr>
            <p:ph idx="1"/>
          </p:nvPr>
        </p:nvSpPr>
        <p:spPr>
          <a:xfrm>
            <a:off x="457200" y="1600200"/>
            <a:ext cx="5949656" cy="4268714"/>
          </a:xfrm>
        </p:spPr>
        <p:txBody>
          <a:bodyPr>
            <a:normAutofit fontScale="92500" lnSpcReduction="10000"/>
          </a:bodyPr>
          <a:lstStyle/>
          <a:p>
            <a:pPr eaLnBrk="1" hangingPunct="1">
              <a:lnSpc>
                <a:spcPct val="90000"/>
              </a:lnSpc>
            </a:pPr>
            <a:r>
              <a:rPr lang="en-US" altLang="en-US" sz="2600" dirty="0" smtClean="0"/>
              <a:t>Expectations and guidelines should be clear</a:t>
            </a:r>
          </a:p>
          <a:p>
            <a:pPr lvl="1" eaLnBrk="1" hangingPunct="1">
              <a:lnSpc>
                <a:spcPct val="90000"/>
              </a:lnSpc>
            </a:pPr>
            <a:r>
              <a:rPr lang="en-US" altLang="en-US" sz="2600" dirty="0" smtClean="0"/>
              <a:t>Department must give guidance</a:t>
            </a:r>
          </a:p>
          <a:p>
            <a:pPr eaLnBrk="1" hangingPunct="1">
              <a:lnSpc>
                <a:spcPct val="90000"/>
              </a:lnSpc>
            </a:pPr>
            <a:endParaRPr lang="en-US" altLang="en-US" sz="2800" dirty="0" smtClean="0"/>
          </a:p>
          <a:p>
            <a:pPr eaLnBrk="1" hangingPunct="1">
              <a:lnSpc>
                <a:spcPct val="90000"/>
              </a:lnSpc>
            </a:pPr>
            <a:r>
              <a:rPr lang="en-US" altLang="en-US" sz="2600" dirty="0" smtClean="0"/>
              <a:t>Differing academic institutions</a:t>
            </a:r>
          </a:p>
          <a:p>
            <a:pPr lvl="1" eaLnBrk="1" hangingPunct="1">
              <a:lnSpc>
                <a:spcPct val="90000"/>
              </a:lnSpc>
            </a:pPr>
            <a:r>
              <a:rPr lang="en-US" altLang="en-US" sz="2400" dirty="0" smtClean="0"/>
              <a:t>Research intensive</a:t>
            </a:r>
          </a:p>
          <a:p>
            <a:pPr lvl="1" eaLnBrk="1" hangingPunct="1">
              <a:lnSpc>
                <a:spcPct val="90000"/>
              </a:lnSpc>
            </a:pPr>
            <a:r>
              <a:rPr lang="en-US" altLang="en-US" sz="2400" dirty="0" smtClean="0"/>
              <a:t>Teaching focused</a:t>
            </a:r>
          </a:p>
          <a:p>
            <a:pPr lvl="1" eaLnBrk="1" hangingPunct="1">
              <a:lnSpc>
                <a:spcPct val="90000"/>
              </a:lnSpc>
            </a:pPr>
            <a:r>
              <a:rPr lang="en-US" altLang="en-US" sz="2400" dirty="0" smtClean="0"/>
              <a:t>Liberal arts	</a:t>
            </a:r>
          </a:p>
          <a:p>
            <a:pPr lvl="1" eaLnBrk="1" hangingPunct="1">
              <a:lnSpc>
                <a:spcPct val="90000"/>
              </a:lnSpc>
            </a:pPr>
            <a:r>
              <a:rPr lang="en-US" altLang="en-US" sz="2400" dirty="0" smtClean="0"/>
              <a:t>Primarily undergraduate institutions (PUI)</a:t>
            </a:r>
          </a:p>
          <a:p>
            <a:pPr lvl="1" eaLnBrk="1" hangingPunct="1">
              <a:lnSpc>
                <a:spcPct val="90000"/>
              </a:lnSpc>
            </a:pPr>
            <a:endParaRPr lang="en-US" altLang="en-US" sz="2400" dirty="0" smtClean="0"/>
          </a:p>
          <a:p>
            <a:pPr eaLnBrk="1" hangingPunct="1">
              <a:lnSpc>
                <a:spcPct val="90000"/>
              </a:lnSpc>
            </a:pPr>
            <a:r>
              <a:rPr lang="en-US" altLang="en-US" sz="2600" dirty="0" smtClean="0"/>
              <a:t>Number of tenure rejections in the department/college/institution</a:t>
            </a:r>
          </a:p>
          <a:p>
            <a:pPr eaLnBrk="1" hangingPunct="1">
              <a:lnSpc>
                <a:spcPct val="90000"/>
              </a:lnSpc>
              <a:buFont typeface="Wingdings" panose="05000000000000000000" pitchFamily="2" charset="2"/>
              <a:buNone/>
            </a:pPr>
            <a:endParaRPr lang="en-US" altLang="en-US" sz="2800" dirty="0" smtClean="0"/>
          </a:p>
        </p:txBody>
      </p:sp>
    </p:spTree>
    <p:extLst>
      <p:ext uri="{BB962C8B-B14F-4D97-AF65-F5344CB8AC3E}">
        <p14:creationId xmlns:p14="http://schemas.microsoft.com/office/powerpoint/2010/main" val="2130867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24" y="762000"/>
            <a:ext cx="5334000" cy="457200"/>
          </a:xfrm>
        </p:spPr>
        <p:txBody>
          <a:bodyPr>
            <a:normAutofit fontScale="90000"/>
          </a:bodyPr>
          <a:lstStyle/>
          <a:p>
            <a:r>
              <a:rPr lang="en-US" dirty="0" smtClean="0"/>
              <a:t>Academic environments differ</a:t>
            </a:r>
            <a:endParaRPr lang="en-US" dirty="0"/>
          </a:p>
        </p:txBody>
      </p:sp>
      <p:sp>
        <p:nvSpPr>
          <p:cNvPr id="4" name="Rectangle 3"/>
          <p:cNvSpPr>
            <a:spLocks noGrp="1" noChangeArrowheads="1"/>
          </p:cNvSpPr>
          <p:nvPr>
            <p:ph idx="1"/>
          </p:nvPr>
        </p:nvSpPr>
        <p:spPr>
          <a:xfrm>
            <a:off x="457200" y="1600200"/>
            <a:ext cx="5949656" cy="5486400"/>
          </a:xfrm>
        </p:spPr>
        <p:txBody>
          <a:bodyPr>
            <a:normAutofit/>
          </a:bodyPr>
          <a:lstStyle/>
          <a:p>
            <a:pPr eaLnBrk="1" hangingPunct="1"/>
            <a:r>
              <a:rPr lang="en-US" altLang="en-US" sz="2400" dirty="0" smtClean="0"/>
              <a:t>Medical Schools</a:t>
            </a:r>
          </a:p>
          <a:p>
            <a:pPr eaLnBrk="1" hangingPunct="1"/>
            <a:endParaRPr lang="en-US" altLang="en-US" sz="2400" dirty="0" smtClean="0"/>
          </a:p>
          <a:p>
            <a:pPr eaLnBrk="1" hangingPunct="1"/>
            <a:r>
              <a:rPr lang="en-US" altLang="en-US" sz="2400" dirty="0" smtClean="0"/>
              <a:t>Arts &amp; Science Campuses</a:t>
            </a:r>
          </a:p>
          <a:p>
            <a:pPr lvl="1" eaLnBrk="1" hangingPunct="1"/>
            <a:endParaRPr lang="en-US" altLang="en-US" sz="2400" dirty="0" smtClean="0"/>
          </a:p>
          <a:p>
            <a:pPr eaLnBrk="1" hangingPunct="1"/>
            <a:r>
              <a:rPr lang="en-US" altLang="en-US" sz="2400" dirty="0" smtClean="0"/>
              <a:t>Private/ Public</a:t>
            </a:r>
          </a:p>
          <a:p>
            <a:pPr eaLnBrk="1" hangingPunct="1"/>
            <a:endParaRPr lang="en-US" altLang="en-US" sz="2400" dirty="0" smtClean="0"/>
          </a:p>
          <a:p>
            <a:pPr eaLnBrk="1" hangingPunct="1"/>
            <a:r>
              <a:rPr lang="en-US" altLang="en-US" sz="2400" dirty="0" smtClean="0"/>
              <a:t>For promotion, one size does not fit all</a:t>
            </a:r>
          </a:p>
          <a:p>
            <a:pPr lvl="1" eaLnBrk="1" hangingPunct="1"/>
            <a:r>
              <a:rPr lang="en-US" altLang="en-US" sz="2200" dirty="0" smtClean="0"/>
              <a:t>Different cultures</a:t>
            </a:r>
          </a:p>
          <a:p>
            <a:pPr lvl="1" eaLnBrk="1" hangingPunct="1"/>
            <a:r>
              <a:rPr lang="en-US" altLang="en-US" sz="2200" dirty="0" smtClean="0"/>
              <a:t>Different rules/regulations</a:t>
            </a:r>
          </a:p>
          <a:p>
            <a:pPr lvl="1" eaLnBrk="1" hangingPunct="1"/>
            <a:r>
              <a:rPr lang="en-US" altLang="en-US" sz="2200" dirty="0" smtClean="0"/>
              <a:t>Different means of assessment</a:t>
            </a:r>
          </a:p>
          <a:p>
            <a:pPr lvl="1" eaLnBrk="1" hangingPunct="1"/>
            <a:endParaRPr lang="en-US" altLang="en-US" sz="1600" dirty="0" smtClean="0">
              <a:solidFill>
                <a:srgbClr val="FFFF00"/>
              </a:solidFill>
            </a:endParaRPr>
          </a:p>
        </p:txBody>
      </p:sp>
    </p:spTree>
    <p:extLst>
      <p:ext uri="{BB962C8B-B14F-4D97-AF65-F5344CB8AC3E}">
        <p14:creationId xmlns:p14="http://schemas.microsoft.com/office/powerpoint/2010/main" val="2493522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Levels of promotion</a:t>
            </a:r>
            <a:endParaRPr lang="en-US" sz="2700" dirty="0"/>
          </a:p>
        </p:txBody>
      </p:sp>
      <p:sp>
        <p:nvSpPr>
          <p:cNvPr id="4" name="Rectangle 3"/>
          <p:cNvSpPr>
            <a:spLocks noGrp="1" noChangeArrowheads="1"/>
          </p:cNvSpPr>
          <p:nvPr>
            <p:ph idx="1"/>
          </p:nvPr>
        </p:nvSpPr>
        <p:spPr>
          <a:xfrm>
            <a:off x="457200" y="1600200"/>
            <a:ext cx="5949656" cy="4268714"/>
          </a:xfrm>
        </p:spPr>
        <p:txBody>
          <a:bodyPr/>
          <a:lstStyle/>
          <a:p>
            <a:pPr eaLnBrk="1" hangingPunct="1">
              <a:lnSpc>
                <a:spcPct val="90000"/>
              </a:lnSpc>
            </a:pPr>
            <a:r>
              <a:rPr lang="en-US" altLang="en-US" sz="2400" dirty="0" smtClean="0"/>
              <a:t>I. Pre-Promotion</a:t>
            </a:r>
          </a:p>
          <a:p>
            <a:pPr lvl="1" eaLnBrk="1" hangingPunct="1">
              <a:lnSpc>
                <a:spcPct val="90000"/>
              </a:lnSpc>
            </a:pPr>
            <a:r>
              <a:rPr lang="en-US" altLang="en-US" sz="2200" dirty="0" smtClean="0"/>
              <a:t>Junior faculty (Assistant Professor) status</a:t>
            </a:r>
          </a:p>
          <a:p>
            <a:pPr lvl="1" eaLnBrk="1" hangingPunct="1">
              <a:lnSpc>
                <a:spcPct val="90000"/>
              </a:lnSpc>
            </a:pPr>
            <a:endParaRPr lang="en-US" altLang="en-US" sz="2200" dirty="0" smtClean="0"/>
          </a:p>
          <a:p>
            <a:pPr eaLnBrk="1" hangingPunct="1">
              <a:lnSpc>
                <a:spcPct val="90000"/>
              </a:lnSpc>
            </a:pPr>
            <a:r>
              <a:rPr lang="en-US" altLang="en-US" sz="2400" dirty="0" smtClean="0"/>
              <a:t>II. Promotion </a:t>
            </a:r>
          </a:p>
          <a:p>
            <a:pPr lvl="1" eaLnBrk="1" hangingPunct="1">
              <a:lnSpc>
                <a:spcPct val="90000"/>
              </a:lnSpc>
            </a:pPr>
            <a:r>
              <a:rPr lang="en-US" altLang="en-US" sz="2200" dirty="0" smtClean="0"/>
              <a:t>Tenure status</a:t>
            </a:r>
          </a:p>
          <a:p>
            <a:pPr lvl="1" eaLnBrk="1" hangingPunct="1">
              <a:lnSpc>
                <a:spcPct val="90000"/>
              </a:lnSpc>
            </a:pPr>
            <a:r>
              <a:rPr lang="en-US" altLang="en-US" sz="2200" dirty="0" smtClean="0"/>
              <a:t>Advancement to Associate Professor</a:t>
            </a:r>
          </a:p>
          <a:p>
            <a:pPr lvl="1" eaLnBrk="1" hangingPunct="1">
              <a:lnSpc>
                <a:spcPct val="90000"/>
              </a:lnSpc>
            </a:pPr>
            <a:endParaRPr lang="en-US" altLang="en-US" sz="2200" dirty="0" smtClean="0"/>
          </a:p>
          <a:p>
            <a:pPr eaLnBrk="1" hangingPunct="1">
              <a:lnSpc>
                <a:spcPct val="90000"/>
              </a:lnSpc>
            </a:pPr>
            <a:r>
              <a:rPr lang="en-US" altLang="en-US" sz="2400" dirty="0" smtClean="0"/>
              <a:t>III. Post-Promotion </a:t>
            </a:r>
          </a:p>
          <a:p>
            <a:pPr lvl="1" eaLnBrk="1" hangingPunct="1">
              <a:lnSpc>
                <a:spcPct val="90000"/>
              </a:lnSpc>
            </a:pPr>
            <a:r>
              <a:rPr lang="en-US" altLang="en-US" sz="2200" dirty="0" smtClean="0"/>
              <a:t>Advancement to Full Professor</a:t>
            </a:r>
          </a:p>
          <a:p>
            <a:pPr eaLnBrk="1" hangingPunct="1">
              <a:lnSpc>
                <a:spcPct val="90000"/>
              </a:lnSpc>
              <a:buFontTx/>
              <a:buNone/>
            </a:pPr>
            <a:endParaRPr lang="en-US" altLang="en-US" sz="2400" dirty="0" smtClean="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07966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Be prepared</a:t>
            </a:r>
            <a:endParaRPr lang="en-US" sz="2700" dirty="0"/>
          </a:p>
        </p:txBody>
      </p:sp>
      <p:sp>
        <p:nvSpPr>
          <p:cNvPr id="4" name="Content Placeholder 2"/>
          <p:cNvSpPr>
            <a:spLocks noGrp="1"/>
          </p:cNvSpPr>
          <p:nvPr>
            <p:ph idx="1"/>
          </p:nvPr>
        </p:nvSpPr>
        <p:spPr>
          <a:xfrm>
            <a:off x="457200" y="1828800"/>
            <a:ext cx="5949656" cy="4268714"/>
          </a:xfrm>
        </p:spPr>
        <p:txBody>
          <a:bodyPr>
            <a:normAutofit/>
          </a:bodyPr>
          <a:lstStyle/>
          <a:p>
            <a:pPr eaLnBrk="1" hangingPunct="1"/>
            <a:r>
              <a:rPr lang="en-US" altLang="en-US" sz="2200" dirty="0" smtClean="0"/>
              <a:t>Most importantly – read the departmental and college guidelines for promotion and tenure thoroughly</a:t>
            </a:r>
          </a:p>
          <a:p>
            <a:pPr eaLnBrk="1" hangingPunct="1"/>
            <a:endParaRPr lang="en-US" altLang="en-US" sz="2200" dirty="0" smtClean="0"/>
          </a:p>
          <a:p>
            <a:pPr eaLnBrk="1" hangingPunct="1"/>
            <a:r>
              <a:rPr lang="en-US" altLang="en-US" sz="2200" dirty="0" smtClean="0"/>
              <a:t>Will your department be revising the policy before you go up for tenure? </a:t>
            </a:r>
          </a:p>
        </p:txBody>
      </p:sp>
    </p:spTree>
    <p:extLst>
      <p:ext uri="{BB962C8B-B14F-4D97-AF65-F5344CB8AC3E}">
        <p14:creationId xmlns:p14="http://schemas.microsoft.com/office/powerpoint/2010/main" val="3734521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I: Pre-promotion</a:t>
            </a:r>
            <a:endParaRPr lang="en-US" sz="2700" dirty="0"/>
          </a:p>
        </p:txBody>
      </p:sp>
      <p:sp>
        <p:nvSpPr>
          <p:cNvPr id="4" name="Rectangle 3"/>
          <p:cNvSpPr>
            <a:spLocks noGrp="1" noChangeArrowheads="1"/>
          </p:cNvSpPr>
          <p:nvPr>
            <p:ph idx="1"/>
          </p:nvPr>
        </p:nvSpPr>
        <p:spPr>
          <a:xfrm>
            <a:off x="457200" y="1676400"/>
            <a:ext cx="5949656" cy="4268714"/>
          </a:xfrm>
        </p:spPr>
        <p:txBody>
          <a:bodyPr>
            <a:normAutofit fontScale="92500" lnSpcReduction="20000"/>
          </a:bodyPr>
          <a:lstStyle/>
          <a:p>
            <a:pPr marL="0" indent="0" eaLnBrk="1" hangingPunct="1">
              <a:buFont typeface="Wingdings" panose="05000000000000000000" pitchFamily="2" charset="2"/>
              <a:buNone/>
              <a:defRPr/>
            </a:pPr>
            <a:r>
              <a:rPr lang="en-US" altLang="en-US" sz="2400" dirty="0" smtClean="0"/>
              <a:t>1. Make expectations clear from day one</a:t>
            </a:r>
          </a:p>
          <a:p>
            <a:pPr marL="514350" indent="-514350" eaLnBrk="1" hangingPunct="1">
              <a:buFontTx/>
              <a:buAutoNum type="arabicPeriod"/>
              <a:defRPr/>
            </a:pPr>
            <a:endParaRPr lang="en-US" altLang="en-US" sz="2400" dirty="0" smtClean="0"/>
          </a:p>
          <a:p>
            <a:pPr eaLnBrk="1" hangingPunct="1">
              <a:buFontTx/>
              <a:buNone/>
              <a:defRPr/>
            </a:pPr>
            <a:r>
              <a:rPr lang="en-US" altLang="en-US" sz="2400" dirty="0" smtClean="0"/>
              <a:t>2. Formal and informal career advising</a:t>
            </a:r>
          </a:p>
          <a:p>
            <a:pPr eaLnBrk="1" hangingPunct="1">
              <a:buFont typeface="Wingdings" panose="05000000000000000000" pitchFamily="2" charset="2"/>
              <a:buNone/>
              <a:defRPr/>
            </a:pPr>
            <a:r>
              <a:rPr lang="en-US" altLang="en-US" sz="2400" dirty="0"/>
              <a:t>	</a:t>
            </a:r>
            <a:r>
              <a:rPr lang="en-US" altLang="en-US" sz="2400" dirty="0" smtClean="0"/>
              <a:t>Possibly establish a mentoring </a:t>
            </a:r>
            <a:r>
              <a:rPr lang="en-US" altLang="en-US" sz="2400" dirty="0"/>
              <a:t>program to </a:t>
            </a:r>
            <a:r>
              <a:rPr lang="en-US" altLang="en-US" sz="2400" dirty="0" smtClean="0"/>
              <a:t>ensure </a:t>
            </a:r>
            <a:r>
              <a:rPr lang="en-US" altLang="en-US" sz="2400" dirty="0"/>
              <a:t>that new faculty are not only </a:t>
            </a:r>
            <a:r>
              <a:rPr lang="en-US" altLang="en-US" sz="2400" dirty="0" smtClean="0"/>
              <a:t>surviving </a:t>
            </a:r>
          </a:p>
          <a:p>
            <a:pPr eaLnBrk="1" hangingPunct="1">
              <a:buFont typeface="Wingdings" panose="05000000000000000000" pitchFamily="2" charset="2"/>
              <a:buNone/>
              <a:defRPr/>
            </a:pPr>
            <a:r>
              <a:rPr lang="en-US" altLang="en-US" sz="2400" dirty="0"/>
              <a:t>	</a:t>
            </a:r>
            <a:r>
              <a:rPr lang="en-US" altLang="en-US" sz="2400" dirty="0" smtClean="0"/>
              <a:t>but </a:t>
            </a:r>
            <a:r>
              <a:rPr lang="en-US" altLang="en-US" sz="2400" dirty="0"/>
              <a:t>thriving in this new </a:t>
            </a:r>
            <a:r>
              <a:rPr lang="en-US" altLang="en-US" sz="2400" dirty="0" smtClean="0"/>
              <a:t>environment</a:t>
            </a:r>
          </a:p>
          <a:p>
            <a:pPr eaLnBrk="1" hangingPunct="1">
              <a:buFont typeface="Wingdings" panose="05000000000000000000" pitchFamily="2" charset="2"/>
              <a:buNone/>
              <a:defRPr/>
            </a:pPr>
            <a:endParaRPr lang="en-US" altLang="en-US" sz="2400" dirty="0" smtClean="0"/>
          </a:p>
          <a:p>
            <a:pPr eaLnBrk="1" hangingPunct="1">
              <a:buFontTx/>
              <a:buNone/>
              <a:defRPr/>
            </a:pPr>
            <a:r>
              <a:rPr lang="en-US" altLang="en-US" sz="2400" dirty="0" smtClean="0"/>
              <a:t>3. Essential elements of career advice</a:t>
            </a:r>
          </a:p>
          <a:p>
            <a:pPr eaLnBrk="1" hangingPunct="1">
              <a:buFontTx/>
              <a:buNone/>
              <a:defRPr/>
            </a:pPr>
            <a:endParaRPr lang="en-US" altLang="en-US" sz="2400" dirty="0" smtClean="0"/>
          </a:p>
          <a:p>
            <a:pPr eaLnBrk="1" hangingPunct="1">
              <a:buFontTx/>
              <a:buNone/>
              <a:defRPr/>
            </a:pPr>
            <a:r>
              <a:rPr lang="en-US" altLang="en-US" sz="2400" dirty="0" smtClean="0"/>
              <a:t>4. The Big Three</a:t>
            </a:r>
          </a:p>
          <a:p>
            <a:pPr eaLnBrk="1" hangingPunct="1">
              <a:buFontTx/>
              <a:buNone/>
              <a:defRPr/>
            </a:pPr>
            <a:endParaRPr lang="en-US" altLang="en-US" sz="2400" dirty="0" smtClean="0"/>
          </a:p>
          <a:p>
            <a:pPr eaLnBrk="1" hangingPunct="1">
              <a:buFontTx/>
              <a:buNone/>
              <a:defRPr/>
            </a:pPr>
            <a:r>
              <a:rPr lang="en-US" altLang="en-US" sz="2400" dirty="0" smtClean="0"/>
              <a:t>5. Mid-Career advice</a:t>
            </a:r>
          </a:p>
          <a:p>
            <a:pPr eaLnBrk="1" hangingPunct="1">
              <a:buFontTx/>
              <a:buNone/>
              <a:defRPr/>
            </a:pPr>
            <a:endParaRPr lang="en-US" altLang="en-US" dirty="0" smtClean="0"/>
          </a:p>
          <a:p>
            <a:pPr eaLnBrk="1" hangingPunct="1">
              <a:buFontTx/>
              <a:buNone/>
              <a:defRPr/>
            </a:pPr>
            <a:endParaRPr lang="en-US" altLang="en-US" dirty="0" smtClean="0">
              <a:solidFill>
                <a:srgbClr val="FFFF00"/>
              </a:solidFill>
              <a:latin typeface="Comic Sans MS" panose="030F0702030302020204" pitchFamily="66" charset="0"/>
            </a:endParaRPr>
          </a:p>
          <a:p>
            <a:pPr eaLnBrk="1" hangingPunct="1">
              <a:defRPr/>
            </a:pPr>
            <a:endParaRPr lang="en-US" altLang="en-US" dirty="0" smtClean="0">
              <a:solidFill>
                <a:srgbClr val="FFFF00"/>
              </a:solidFill>
              <a:latin typeface="Comic Sans MS" panose="030F0702030302020204" pitchFamily="66" charset="0"/>
            </a:endParaRPr>
          </a:p>
          <a:p>
            <a:pPr eaLnBrk="1" hangingPunct="1">
              <a:defRPr/>
            </a:pPr>
            <a:endParaRPr lang="en-US" altLang="en-US" dirty="0" smtClean="0"/>
          </a:p>
        </p:txBody>
      </p:sp>
    </p:spTree>
    <p:extLst>
      <p:ext uri="{BB962C8B-B14F-4D97-AF65-F5344CB8AC3E}">
        <p14:creationId xmlns:p14="http://schemas.microsoft.com/office/powerpoint/2010/main" val="2978204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562600" cy="457200"/>
          </a:xfrm>
        </p:spPr>
        <p:txBody>
          <a:bodyPr>
            <a:noAutofit/>
          </a:bodyPr>
          <a:lstStyle/>
          <a:p>
            <a:r>
              <a:rPr lang="en-US" sz="2700" dirty="0" smtClean="0"/>
              <a:t>1. Make expectations clear from day one</a:t>
            </a:r>
            <a:endParaRPr lang="en-US" sz="2700" dirty="0"/>
          </a:p>
        </p:txBody>
      </p:sp>
      <p:sp>
        <p:nvSpPr>
          <p:cNvPr id="4" name="Rectangle 3"/>
          <p:cNvSpPr>
            <a:spLocks noGrp="1" noChangeArrowheads="1"/>
          </p:cNvSpPr>
          <p:nvPr>
            <p:ph idx="1"/>
          </p:nvPr>
        </p:nvSpPr>
        <p:spPr>
          <a:xfrm>
            <a:off x="457200" y="1600200"/>
            <a:ext cx="5949656" cy="5105400"/>
          </a:xfrm>
        </p:spPr>
        <p:txBody>
          <a:bodyPr>
            <a:normAutofit fontScale="92500" lnSpcReduction="20000"/>
          </a:bodyPr>
          <a:lstStyle/>
          <a:p>
            <a:pPr eaLnBrk="1" hangingPunct="1">
              <a:defRPr/>
            </a:pPr>
            <a:r>
              <a:rPr lang="en-US" altLang="en-US" sz="2400" dirty="0" smtClean="0"/>
              <a:t>What is Day 1?</a:t>
            </a:r>
          </a:p>
          <a:p>
            <a:pPr lvl="1" eaLnBrk="1" hangingPunct="1">
              <a:defRPr/>
            </a:pPr>
            <a:r>
              <a:rPr lang="en-US" altLang="en-US" sz="2200" dirty="0" smtClean="0"/>
              <a:t>Interview </a:t>
            </a:r>
            <a:endParaRPr lang="en-US" altLang="en-US" sz="2200" dirty="0"/>
          </a:p>
          <a:p>
            <a:pPr lvl="2" eaLnBrk="1" hangingPunct="1">
              <a:defRPr/>
            </a:pPr>
            <a:r>
              <a:rPr lang="en-US" altLang="en-US" sz="1900" dirty="0" smtClean="0"/>
              <a:t>Foreshadow/communicate expectations</a:t>
            </a:r>
          </a:p>
          <a:p>
            <a:pPr lvl="1" eaLnBrk="1" hangingPunct="1">
              <a:defRPr/>
            </a:pPr>
            <a:r>
              <a:rPr lang="en-US" altLang="en-US" sz="2200" dirty="0" smtClean="0"/>
              <a:t>Second visit </a:t>
            </a:r>
          </a:p>
          <a:p>
            <a:pPr lvl="2" eaLnBrk="1" hangingPunct="1">
              <a:defRPr/>
            </a:pPr>
            <a:r>
              <a:rPr lang="en-US" altLang="en-US" sz="1900" dirty="0" smtClean="0"/>
              <a:t>provide specific details and tenure rates in the department/college/institution</a:t>
            </a:r>
          </a:p>
          <a:p>
            <a:pPr lvl="1" eaLnBrk="1" hangingPunct="1">
              <a:defRPr/>
            </a:pPr>
            <a:r>
              <a:rPr lang="en-US" altLang="en-US" sz="2200" dirty="0" smtClean="0"/>
              <a:t>When on board (provide written guidelines)</a:t>
            </a:r>
          </a:p>
          <a:p>
            <a:pPr eaLnBrk="1" hangingPunct="1">
              <a:defRPr/>
            </a:pPr>
            <a:endParaRPr lang="en-US" altLang="en-US" sz="2000" dirty="0" smtClean="0"/>
          </a:p>
          <a:p>
            <a:pPr eaLnBrk="1" hangingPunct="1">
              <a:defRPr/>
            </a:pPr>
            <a:r>
              <a:rPr lang="en-US" altLang="en-US" sz="2400" dirty="0" smtClean="0"/>
              <a:t>Provide a written (user friendly) guideline</a:t>
            </a:r>
          </a:p>
          <a:p>
            <a:pPr lvl="1" eaLnBrk="1" hangingPunct="1">
              <a:defRPr/>
            </a:pPr>
            <a:r>
              <a:rPr lang="en-US" altLang="en-US" sz="2200" dirty="0" smtClean="0"/>
              <a:t>Substantive steps</a:t>
            </a:r>
          </a:p>
          <a:p>
            <a:pPr lvl="1" eaLnBrk="1" hangingPunct="1">
              <a:defRPr/>
            </a:pPr>
            <a:r>
              <a:rPr lang="en-US" altLang="en-US" sz="2200" dirty="0" smtClean="0"/>
              <a:t>Timing</a:t>
            </a:r>
          </a:p>
          <a:p>
            <a:pPr lvl="2" eaLnBrk="1" hangingPunct="1">
              <a:defRPr/>
            </a:pPr>
            <a:r>
              <a:rPr lang="en-US" altLang="en-US" sz="1900" dirty="0" smtClean="0"/>
              <a:t>Be realistic (can’t do everything at once)</a:t>
            </a:r>
          </a:p>
          <a:p>
            <a:pPr lvl="2" eaLnBrk="1" hangingPunct="1">
              <a:defRPr/>
            </a:pPr>
            <a:endParaRPr lang="en-US" altLang="en-US" sz="1600" dirty="0" smtClean="0"/>
          </a:p>
          <a:p>
            <a:pPr lvl="1" eaLnBrk="1" hangingPunct="1">
              <a:defRPr/>
            </a:pPr>
            <a:r>
              <a:rPr lang="en-US" altLang="en-US" sz="2200" dirty="0" smtClean="0"/>
              <a:t>Make the guidelines supportive </a:t>
            </a:r>
          </a:p>
          <a:p>
            <a:pPr lvl="2" eaLnBrk="1" hangingPunct="1">
              <a:defRPr/>
            </a:pPr>
            <a:r>
              <a:rPr lang="en-US" altLang="en-US" sz="1900" dirty="0" smtClean="0"/>
              <a:t>clear articulation of the kinds of advising resources the new faculty has available to her/him)	</a:t>
            </a:r>
          </a:p>
        </p:txBody>
      </p:sp>
    </p:spTree>
    <p:extLst>
      <p:ext uri="{BB962C8B-B14F-4D97-AF65-F5344CB8AC3E}">
        <p14:creationId xmlns:p14="http://schemas.microsoft.com/office/powerpoint/2010/main" val="4221572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334000" cy="457200"/>
          </a:xfrm>
        </p:spPr>
        <p:txBody>
          <a:bodyPr>
            <a:noAutofit/>
          </a:bodyPr>
          <a:lstStyle/>
          <a:p>
            <a:r>
              <a:rPr lang="en-US" sz="2700" dirty="0" smtClean="0"/>
              <a:t>2. Formal and informal career advising</a:t>
            </a:r>
            <a:endParaRPr lang="en-US" sz="2700" dirty="0"/>
          </a:p>
        </p:txBody>
      </p:sp>
      <p:sp>
        <p:nvSpPr>
          <p:cNvPr id="4" name="Rectangle 3"/>
          <p:cNvSpPr>
            <a:spLocks noGrp="1" noChangeArrowheads="1"/>
          </p:cNvSpPr>
          <p:nvPr>
            <p:ph idx="1"/>
          </p:nvPr>
        </p:nvSpPr>
        <p:spPr>
          <a:xfrm>
            <a:off x="457200" y="1371600"/>
            <a:ext cx="5949656" cy="5410200"/>
          </a:xfrm>
        </p:spPr>
        <p:txBody>
          <a:bodyPr>
            <a:normAutofit lnSpcReduction="10000"/>
          </a:bodyPr>
          <a:lstStyle/>
          <a:p>
            <a:pPr eaLnBrk="1" hangingPunct="1">
              <a:lnSpc>
                <a:spcPct val="90000"/>
              </a:lnSpc>
            </a:pPr>
            <a:r>
              <a:rPr lang="en-US" altLang="en-US" sz="2200" dirty="0" smtClean="0"/>
              <a:t>Formal advising</a:t>
            </a:r>
          </a:p>
          <a:p>
            <a:pPr lvl="1" eaLnBrk="1" hangingPunct="1">
              <a:lnSpc>
                <a:spcPct val="90000"/>
              </a:lnSpc>
            </a:pPr>
            <a:r>
              <a:rPr lang="en-US" altLang="en-US" sz="2000" dirty="0" smtClean="0"/>
              <a:t>Mentoring committees</a:t>
            </a:r>
          </a:p>
          <a:p>
            <a:pPr lvl="2" eaLnBrk="1" hangingPunct="1">
              <a:lnSpc>
                <a:spcPct val="90000"/>
              </a:lnSpc>
            </a:pPr>
            <a:r>
              <a:rPr lang="en-US" altLang="en-US" sz="1800" dirty="0" smtClean="0"/>
              <a:t>Should start from the day a faculty member enters the department</a:t>
            </a:r>
          </a:p>
          <a:p>
            <a:pPr lvl="2" eaLnBrk="1" hangingPunct="1">
              <a:lnSpc>
                <a:spcPct val="90000"/>
              </a:lnSpc>
            </a:pPr>
            <a:r>
              <a:rPr lang="en-US" altLang="en-US" sz="1800" dirty="0" smtClean="0"/>
              <a:t>Leadership should refer to best practices for junior faculty</a:t>
            </a:r>
          </a:p>
          <a:p>
            <a:pPr lvl="2" eaLnBrk="1" hangingPunct="1">
              <a:lnSpc>
                <a:spcPct val="90000"/>
              </a:lnSpc>
            </a:pPr>
            <a:r>
              <a:rPr lang="en-US" altLang="en-US" sz="1800" dirty="0" smtClean="0"/>
              <a:t>Meet regularly (at least once/year)</a:t>
            </a:r>
          </a:p>
          <a:p>
            <a:pPr lvl="2" eaLnBrk="1" hangingPunct="1">
              <a:lnSpc>
                <a:spcPct val="90000"/>
              </a:lnSpc>
            </a:pPr>
            <a:r>
              <a:rPr lang="en-US" altLang="en-US" sz="1800" dirty="0" smtClean="0"/>
              <a:t>Be available </a:t>
            </a:r>
          </a:p>
          <a:p>
            <a:pPr lvl="2" eaLnBrk="1" hangingPunct="1">
              <a:lnSpc>
                <a:spcPct val="90000"/>
              </a:lnSpc>
              <a:buFontTx/>
              <a:buNone/>
            </a:pPr>
            <a:endParaRPr lang="en-US" altLang="en-US" sz="1800" dirty="0" smtClean="0"/>
          </a:p>
          <a:p>
            <a:pPr eaLnBrk="1" hangingPunct="1">
              <a:lnSpc>
                <a:spcPct val="90000"/>
              </a:lnSpc>
            </a:pPr>
            <a:r>
              <a:rPr lang="en-US" altLang="en-US" sz="2200" dirty="0" smtClean="0"/>
              <a:t>Informal advising</a:t>
            </a:r>
          </a:p>
          <a:p>
            <a:pPr lvl="1" eaLnBrk="1" hangingPunct="1">
              <a:lnSpc>
                <a:spcPct val="90000"/>
              </a:lnSpc>
            </a:pPr>
            <a:r>
              <a:rPr lang="en-US" altLang="en-US" sz="2000" dirty="0" smtClean="0"/>
              <a:t>Advising is not one-stop-shopping</a:t>
            </a:r>
          </a:p>
          <a:p>
            <a:pPr lvl="2" eaLnBrk="1" hangingPunct="1">
              <a:lnSpc>
                <a:spcPct val="90000"/>
              </a:lnSpc>
            </a:pPr>
            <a:r>
              <a:rPr lang="en-US" altLang="en-US" sz="1800" dirty="0" smtClean="0"/>
              <a:t>Teaching</a:t>
            </a:r>
          </a:p>
          <a:p>
            <a:pPr lvl="3" eaLnBrk="1" hangingPunct="1">
              <a:lnSpc>
                <a:spcPct val="90000"/>
              </a:lnSpc>
            </a:pPr>
            <a:r>
              <a:rPr lang="en-US" altLang="en-US" sz="1600" dirty="0" smtClean="0"/>
              <a:t>Teaching committee can perform peer review of teaching</a:t>
            </a:r>
          </a:p>
          <a:p>
            <a:pPr lvl="2" eaLnBrk="1" hangingPunct="1">
              <a:lnSpc>
                <a:spcPct val="90000"/>
              </a:lnSpc>
            </a:pPr>
            <a:r>
              <a:rPr lang="en-US" altLang="en-US" sz="1800" dirty="0" smtClean="0"/>
              <a:t>Research</a:t>
            </a:r>
          </a:p>
          <a:p>
            <a:pPr lvl="2" eaLnBrk="1" hangingPunct="1">
              <a:lnSpc>
                <a:spcPct val="90000"/>
              </a:lnSpc>
            </a:pPr>
            <a:r>
              <a:rPr lang="en-US" altLang="en-US" sz="1800" dirty="0" smtClean="0"/>
              <a:t>Writing (grants/papers)</a:t>
            </a:r>
          </a:p>
          <a:p>
            <a:pPr lvl="2" eaLnBrk="1" hangingPunct="1">
              <a:lnSpc>
                <a:spcPct val="90000"/>
              </a:lnSpc>
            </a:pPr>
            <a:r>
              <a:rPr lang="en-US" altLang="en-US" sz="1800" smtClean="0"/>
              <a:t>Work-life </a:t>
            </a:r>
            <a:r>
              <a:rPr lang="en-US" altLang="en-US" sz="1800" dirty="0" smtClean="0"/>
              <a:t>balance</a:t>
            </a:r>
          </a:p>
          <a:p>
            <a:pPr lvl="2" eaLnBrk="1" hangingPunct="1">
              <a:lnSpc>
                <a:spcPct val="90000"/>
              </a:lnSpc>
            </a:pPr>
            <a:r>
              <a:rPr lang="en-US" altLang="en-US" sz="1800" dirty="0" smtClean="0"/>
              <a:t>Departmental/university citizenship</a:t>
            </a:r>
          </a:p>
          <a:p>
            <a:pPr lvl="2" eaLnBrk="1" hangingPunct="1">
              <a:lnSpc>
                <a:spcPct val="90000"/>
              </a:lnSpc>
            </a:pPr>
            <a:r>
              <a:rPr lang="en-US" altLang="en-US" sz="1800" dirty="0" smtClean="0"/>
              <a:t>Moral support</a:t>
            </a:r>
          </a:p>
          <a:p>
            <a:pPr lvl="2" eaLnBrk="1" hangingPunct="1">
              <a:lnSpc>
                <a:spcPct val="90000"/>
              </a:lnSpc>
            </a:pPr>
            <a:r>
              <a:rPr lang="en-US" altLang="en-US" sz="1800" dirty="0" smtClean="0"/>
              <a:t>Other non-tenured faculty</a:t>
            </a:r>
          </a:p>
          <a:p>
            <a:pPr lvl="2" eaLnBrk="1" hangingPunct="1">
              <a:lnSpc>
                <a:spcPct val="90000"/>
              </a:lnSpc>
            </a:pPr>
            <a:endParaRPr lang="en-US" altLang="en-US" sz="2000" dirty="0" smtClean="0"/>
          </a:p>
          <a:p>
            <a:pPr lvl="1" eaLnBrk="1" hangingPunct="1">
              <a:lnSpc>
                <a:spcPct val="90000"/>
              </a:lnSpc>
            </a:pPr>
            <a:endParaRPr lang="en-US" altLang="en-US" sz="2000" dirty="0" smtClean="0"/>
          </a:p>
        </p:txBody>
      </p:sp>
    </p:spTree>
    <p:extLst>
      <p:ext uri="{BB962C8B-B14F-4D97-AF65-F5344CB8AC3E}">
        <p14:creationId xmlns:p14="http://schemas.microsoft.com/office/powerpoint/2010/main" val="2930311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Mentoring formats</a:t>
            </a:r>
            <a:endParaRPr lang="en-US" sz="2700" dirty="0"/>
          </a:p>
        </p:txBody>
      </p:sp>
      <p:sp>
        <p:nvSpPr>
          <p:cNvPr id="4" name="Content Placeholder 2"/>
          <p:cNvSpPr>
            <a:spLocks noGrp="1"/>
          </p:cNvSpPr>
          <p:nvPr>
            <p:ph idx="1"/>
          </p:nvPr>
        </p:nvSpPr>
        <p:spPr>
          <a:xfrm>
            <a:off x="457200" y="1676400"/>
            <a:ext cx="5949656" cy="4724400"/>
          </a:xfrm>
        </p:spPr>
        <p:txBody>
          <a:bodyPr>
            <a:normAutofit fontScale="77500" lnSpcReduction="20000"/>
          </a:bodyPr>
          <a:lstStyle/>
          <a:p>
            <a:pPr>
              <a:spcAft>
                <a:spcPts val="600"/>
              </a:spcAft>
              <a:defRPr/>
            </a:pPr>
            <a:r>
              <a:rPr lang="en-US" sz="2800" dirty="0" smtClean="0">
                <a:cs typeface="Arial"/>
              </a:rPr>
              <a:t>One-on-one mentoring</a:t>
            </a:r>
          </a:p>
          <a:p>
            <a:pPr>
              <a:spcAft>
                <a:spcPts val="600"/>
              </a:spcAft>
              <a:defRPr/>
            </a:pPr>
            <a:r>
              <a:rPr lang="en-US" sz="2800" dirty="0" smtClean="0">
                <a:cs typeface="Arial"/>
              </a:rPr>
              <a:t>Committee mentoring</a:t>
            </a:r>
          </a:p>
          <a:p>
            <a:pPr>
              <a:spcAft>
                <a:spcPts val="600"/>
              </a:spcAft>
              <a:defRPr/>
            </a:pPr>
            <a:r>
              <a:rPr lang="en-US" sz="2800" dirty="0" smtClean="0">
                <a:cs typeface="Arial"/>
              </a:rPr>
              <a:t>Peer group: seminars, panel discussions</a:t>
            </a:r>
          </a:p>
          <a:p>
            <a:pPr>
              <a:spcAft>
                <a:spcPts val="600"/>
              </a:spcAft>
              <a:defRPr/>
            </a:pPr>
            <a:r>
              <a:rPr lang="en-US" sz="2800" dirty="0" smtClean="0">
                <a:cs typeface="Arial"/>
              </a:rPr>
              <a:t>Academic performance and career development workshops </a:t>
            </a:r>
          </a:p>
          <a:p>
            <a:pPr>
              <a:spcAft>
                <a:spcPts val="600"/>
              </a:spcAft>
              <a:defRPr/>
            </a:pPr>
            <a:r>
              <a:rPr lang="en-US" sz="2800" dirty="0" smtClean="0">
                <a:cs typeface="Arial"/>
              </a:rPr>
              <a:t>Zone mentoring (by area of expertise)</a:t>
            </a:r>
          </a:p>
          <a:p>
            <a:pPr>
              <a:spcAft>
                <a:spcPts val="600"/>
              </a:spcAft>
              <a:defRPr/>
            </a:pPr>
            <a:r>
              <a:rPr lang="en-US" sz="2800" dirty="0" smtClean="0">
                <a:cs typeface="Arial"/>
              </a:rPr>
              <a:t>E-mentoring</a:t>
            </a:r>
          </a:p>
          <a:p>
            <a:pPr>
              <a:spcAft>
                <a:spcPts val="600"/>
              </a:spcAft>
              <a:defRPr/>
            </a:pPr>
            <a:r>
              <a:rPr lang="en-US" sz="2800" dirty="0" smtClean="0">
                <a:cs typeface="Arial"/>
              </a:rPr>
              <a:t>Travel support to meet disciplinary mentor outside the university</a:t>
            </a:r>
          </a:p>
          <a:p>
            <a:pPr>
              <a:spcAft>
                <a:spcPts val="600"/>
              </a:spcAft>
              <a:defRPr/>
            </a:pPr>
            <a:r>
              <a:rPr lang="en-US" sz="2800" dirty="0" smtClean="0">
                <a:cs typeface="Arial"/>
              </a:rPr>
              <a:t>Annual review meetings with chair and mentors</a:t>
            </a:r>
          </a:p>
          <a:p>
            <a:pPr>
              <a:spcAft>
                <a:spcPts val="600"/>
              </a:spcAft>
              <a:defRPr/>
            </a:pPr>
            <a:r>
              <a:rPr lang="en-US" sz="2800" dirty="0" smtClean="0">
                <a:cs typeface="Arial"/>
              </a:rPr>
              <a:t>Wise Guys – use your senior faculty who may have some free time</a:t>
            </a:r>
          </a:p>
          <a:p>
            <a:pPr>
              <a:defRPr/>
            </a:pPr>
            <a:endParaRPr lang="en-US" sz="2400" dirty="0" smtClean="0"/>
          </a:p>
          <a:p>
            <a:pPr>
              <a:defRPr/>
            </a:pPr>
            <a:endParaRPr lang="en-US" sz="2400" dirty="0"/>
          </a:p>
        </p:txBody>
      </p:sp>
    </p:spTree>
    <p:extLst>
      <p:ext uri="{BB962C8B-B14F-4D97-AF65-F5344CB8AC3E}">
        <p14:creationId xmlns:p14="http://schemas.microsoft.com/office/powerpoint/2010/main" val="453580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334000" cy="457200"/>
          </a:xfrm>
        </p:spPr>
        <p:txBody>
          <a:bodyPr>
            <a:noAutofit/>
          </a:bodyPr>
          <a:lstStyle/>
          <a:p>
            <a:r>
              <a:rPr lang="en-US" sz="2700" dirty="0" smtClean="0"/>
              <a:t>3. Essential elements of career advice</a:t>
            </a:r>
            <a:endParaRPr lang="en-US" sz="2700" dirty="0"/>
          </a:p>
        </p:txBody>
      </p:sp>
      <p:sp>
        <p:nvSpPr>
          <p:cNvPr id="4" name="Rectangle 3"/>
          <p:cNvSpPr>
            <a:spLocks noGrp="1" noChangeArrowheads="1"/>
          </p:cNvSpPr>
          <p:nvPr>
            <p:ph idx="1"/>
          </p:nvPr>
        </p:nvSpPr>
        <p:spPr>
          <a:xfrm>
            <a:off x="457200" y="1524000"/>
            <a:ext cx="5949656" cy="5181600"/>
          </a:xfrm>
        </p:spPr>
        <p:txBody>
          <a:bodyPr>
            <a:noAutofit/>
          </a:bodyPr>
          <a:lstStyle/>
          <a:p>
            <a:pPr eaLnBrk="1" hangingPunct="1"/>
            <a:r>
              <a:rPr lang="en-US" altLang="en-US" sz="2400" dirty="0" smtClean="0"/>
              <a:t>Timing is everything, so early on</a:t>
            </a:r>
          </a:p>
          <a:p>
            <a:pPr lvl="1" eaLnBrk="1" hangingPunct="1"/>
            <a:r>
              <a:rPr lang="en-US" altLang="en-US" sz="2200" dirty="0" smtClean="0"/>
              <a:t>Primary papers vs. reviews</a:t>
            </a:r>
          </a:p>
          <a:p>
            <a:pPr lvl="1" eaLnBrk="1" hangingPunct="1"/>
            <a:endParaRPr lang="en-US" altLang="en-US" sz="1800" dirty="0" smtClean="0"/>
          </a:p>
          <a:p>
            <a:pPr lvl="1" eaLnBrk="1" hangingPunct="1"/>
            <a:r>
              <a:rPr lang="en-US" altLang="en-US" sz="2200" dirty="0" smtClean="0"/>
              <a:t>Establish collaborations outside your PhD advisor</a:t>
            </a:r>
          </a:p>
          <a:p>
            <a:pPr lvl="1" eaLnBrk="1" hangingPunct="1"/>
            <a:endParaRPr lang="en-US" altLang="en-US" sz="2000" dirty="0" smtClean="0"/>
          </a:p>
          <a:p>
            <a:pPr lvl="1" eaLnBrk="1" hangingPunct="1"/>
            <a:r>
              <a:rPr lang="en-US" altLang="en-US" sz="2200" dirty="0" smtClean="0"/>
              <a:t>Submit early and often</a:t>
            </a:r>
          </a:p>
          <a:p>
            <a:pPr lvl="2" eaLnBrk="1" hangingPunct="1"/>
            <a:r>
              <a:rPr lang="en-US" altLang="en-US" sz="1800" dirty="0" smtClean="0"/>
              <a:t>1</a:t>
            </a:r>
            <a:r>
              <a:rPr lang="en-US" altLang="en-US" sz="1800" baseline="30000" dirty="0" smtClean="0"/>
              <a:t>st</a:t>
            </a:r>
            <a:r>
              <a:rPr lang="en-US" altLang="en-US" sz="1800" dirty="0" smtClean="0"/>
              <a:t> paper should be submitted before arrival to institution </a:t>
            </a:r>
          </a:p>
          <a:p>
            <a:pPr lvl="2" eaLnBrk="1" hangingPunct="1"/>
            <a:endParaRPr lang="en-US" altLang="en-US" sz="1600" dirty="0" smtClean="0"/>
          </a:p>
          <a:p>
            <a:pPr lvl="1" eaLnBrk="1" hangingPunct="1"/>
            <a:r>
              <a:rPr lang="en-US" altLang="en-US" sz="2200" dirty="0" smtClean="0"/>
              <a:t>Funding </a:t>
            </a:r>
          </a:p>
          <a:p>
            <a:pPr lvl="2" eaLnBrk="1" hangingPunct="1"/>
            <a:r>
              <a:rPr lang="en-US" altLang="en-US" sz="1800" dirty="0" smtClean="0"/>
              <a:t>Foundations</a:t>
            </a:r>
          </a:p>
          <a:p>
            <a:pPr lvl="2" eaLnBrk="1" hangingPunct="1"/>
            <a:r>
              <a:rPr lang="en-US" altLang="en-US" sz="1800" dirty="0" smtClean="0"/>
              <a:t>National agencies</a:t>
            </a:r>
          </a:p>
          <a:p>
            <a:pPr lvl="2" eaLnBrk="1" hangingPunct="1"/>
            <a:r>
              <a:rPr lang="en-US" altLang="en-US" sz="1800" dirty="0" smtClean="0"/>
              <a:t>Early Career Awards</a:t>
            </a:r>
          </a:p>
          <a:p>
            <a:pPr lvl="2" eaLnBrk="1" hangingPunct="1"/>
            <a:r>
              <a:rPr lang="en-US" altLang="en-US" sz="1800" dirty="0" smtClean="0"/>
              <a:t>Internal opportunities</a:t>
            </a:r>
          </a:p>
          <a:p>
            <a:pPr lvl="1" eaLnBrk="1" hangingPunct="1">
              <a:buFontTx/>
              <a:buChar char="•"/>
            </a:pPr>
            <a:endParaRPr lang="en-US" altLang="en-US" sz="2000" dirty="0" smtClean="0"/>
          </a:p>
          <a:p>
            <a:pPr eaLnBrk="1" hangingPunct="1">
              <a:buFontTx/>
              <a:buNone/>
            </a:pPr>
            <a:r>
              <a:rPr lang="en-US" altLang="en-US" sz="2400" dirty="0" smtClean="0"/>
              <a:t>	</a:t>
            </a:r>
          </a:p>
        </p:txBody>
      </p:sp>
    </p:spTree>
    <p:extLst>
      <p:ext uri="{BB962C8B-B14F-4D97-AF65-F5344CB8AC3E}">
        <p14:creationId xmlns:p14="http://schemas.microsoft.com/office/powerpoint/2010/main" val="420062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5334000" cy="457200"/>
          </a:xfrm>
        </p:spPr>
        <p:txBody>
          <a:bodyPr>
            <a:normAutofit/>
          </a:bodyPr>
          <a:lstStyle/>
          <a:p>
            <a:r>
              <a:rPr lang="en-US" sz="2700" dirty="0" smtClean="0"/>
              <a:t>Promotion Definition</a:t>
            </a:r>
            <a:endParaRPr lang="en-US" sz="2700" dirty="0"/>
          </a:p>
        </p:txBody>
      </p:sp>
      <p:sp>
        <p:nvSpPr>
          <p:cNvPr id="3" name="Content Placeholder 2"/>
          <p:cNvSpPr>
            <a:spLocks noGrp="1"/>
          </p:cNvSpPr>
          <p:nvPr>
            <p:ph idx="1"/>
          </p:nvPr>
        </p:nvSpPr>
        <p:spPr>
          <a:xfrm>
            <a:off x="457200" y="1447800"/>
            <a:ext cx="5943600" cy="4953000"/>
          </a:xfrm>
        </p:spPr>
        <p:txBody>
          <a:bodyPr>
            <a:noAutofit/>
          </a:bodyPr>
          <a:lstStyle/>
          <a:p>
            <a:pPr marL="0" indent="0">
              <a:lnSpc>
                <a:spcPct val="110000"/>
              </a:lnSpc>
              <a:spcBef>
                <a:spcPts val="0"/>
              </a:spcBef>
              <a:spcAft>
                <a:spcPts val="600"/>
              </a:spcAft>
              <a:buNone/>
            </a:pPr>
            <a:endParaRPr lang="en-US" dirty="0" smtClean="0"/>
          </a:p>
          <a:p>
            <a:pPr marL="0" indent="0">
              <a:lnSpc>
                <a:spcPct val="110000"/>
              </a:lnSpc>
              <a:spcBef>
                <a:spcPts val="0"/>
              </a:spcBef>
              <a:spcAft>
                <a:spcPts val="600"/>
              </a:spcAft>
              <a:buNone/>
            </a:pPr>
            <a:endParaRPr lang="en-US" sz="2400" dirty="0"/>
          </a:p>
          <a:p>
            <a:pPr marL="0" indent="0">
              <a:lnSpc>
                <a:spcPct val="110000"/>
              </a:lnSpc>
              <a:spcBef>
                <a:spcPts val="0"/>
              </a:spcBef>
              <a:spcAft>
                <a:spcPts val="600"/>
              </a:spcAft>
              <a:buNone/>
            </a:pPr>
            <a:r>
              <a:rPr lang="en-US" sz="2400" dirty="0" smtClean="0"/>
              <a:t>The action of raising someone to a higher position or rank or the fact of being so raised.</a:t>
            </a:r>
          </a:p>
          <a:p>
            <a:pPr marL="0" indent="0" algn="r">
              <a:lnSpc>
                <a:spcPct val="110000"/>
              </a:lnSpc>
              <a:spcBef>
                <a:spcPts val="0"/>
              </a:spcBef>
              <a:spcAft>
                <a:spcPts val="600"/>
              </a:spcAft>
              <a:buNone/>
            </a:pPr>
            <a:r>
              <a:rPr lang="en-US" sz="2000" dirty="0" smtClean="0"/>
              <a:t>- Merriam Webster</a:t>
            </a:r>
          </a:p>
          <a:p>
            <a:pPr marL="0" indent="0">
              <a:lnSpc>
                <a:spcPct val="110000"/>
              </a:lnSpc>
              <a:spcBef>
                <a:spcPts val="0"/>
              </a:spcBef>
              <a:spcAft>
                <a:spcPts val="600"/>
              </a:spcAft>
              <a:buNone/>
            </a:pPr>
            <a:endParaRPr lang="en-US" sz="2400" dirty="0"/>
          </a:p>
        </p:txBody>
      </p:sp>
    </p:spTree>
    <p:extLst>
      <p:ext uri="{BB962C8B-B14F-4D97-AF65-F5344CB8AC3E}">
        <p14:creationId xmlns:p14="http://schemas.microsoft.com/office/powerpoint/2010/main" val="1529687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62" y="838957"/>
            <a:ext cx="5334000" cy="457200"/>
          </a:xfrm>
        </p:spPr>
        <p:txBody>
          <a:bodyPr>
            <a:normAutofit/>
          </a:bodyPr>
          <a:lstStyle/>
          <a:p>
            <a:r>
              <a:rPr lang="en-US" sz="2700" dirty="0" smtClean="0"/>
              <a:t>4. The Big Three </a:t>
            </a:r>
            <a:endParaRPr lang="en-US" sz="2700" dirty="0"/>
          </a:p>
        </p:txBody>
      </p:sp>
      <p:sp>
        <p:nvSpPr>
          <p:cNvPr id="3" name="Content Placeholder 2"/>
          <p:cNvSpPr>
            <a:spLocks noGrp="1"/>
          </p:cNvSpPr>
          <p:nvPr>
            <p:ph idx="1"/>
          </p:nvPr>
        </p:nvSpPr>
        <p:spPr/>
        <p:txBody>
          <a:bodyPr/>
          <a:lstStyle/>
          <a:p>
            <a:endParaRPr lang="en-US" dirty="0"/>
          </a:p>
          <a:p>
            <a:endParaRPr lang="en-US" dirty="0"/>
          </a:p>
        </p:txBody>
      </p:sp>
      <p:sp>
        <p:nvSpPr>
          <p:cNvPr id="4" name="Rectangle 3"/>
          <p:cNvSpPr txBox="1">
            <a:spLocks noChangeArrowheads="1"/>
          </p:cNvSpPr>
          <p:nvPr/>
        </p:nvSpPr>
        <p:spPr>
          <a:xfrm>
            <a:off x="685800" y="1601714"/>
            <a:ext cx="7010400" cy="41148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3600" dirty="0" smtClean="0"/>
              <a:t>Scholarship</a:t>
            </a:r>
          </a:p>
          <a:p>
            <a:endParaRPr lang="en-US" altLang="en-US" sz="3600" dirty="0" smtClean="0"/>
          </a:p>
          <a:p>
            <a:r>
              <a:rPr lang="en-US" altLang="en-US" sz="3600" dirty="0" smtClean="0"/>
              <a:t>Teaching</a:t>
            </a:r>
          </a:p>
          <a:p>
            <a:endParaRPr lang="en-US" altLang="en-US" sz="3600" dirty="0" smtClean="0"/>
          </a:p>
          <a:p>
            <a:r>
              <a:rPr lang="en-US" altLang="en-US" sz="3600" dirty="0" smtClean="0"/>
              <a:t>Service</a:t>
            </a:r>
          </a:p>
        </p:txBody>
      </p:sp>
    </p:spTree>
    <p:extLst>
      <p:ext uri="{BB962C8B-B14F-4D97-AF65-F5344CB8AC3E}">
        <p14:creationId xmlns:p14="http://schemas.microsoft.com/office/powerpoint/2010/main" val="2688135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Scholarship</a:t>
            </a:r>
            <a:endParaRPr lang="en-US" sz="2700" dirty="0"/>
          </a:p>
        </p:txBody>
      </p:sp>
      <p:sp>
        <p:nvSpPr>
          <p:cNvPr id="4" name="Rectangle 3"/>
          <p:cNvSpPr>
            <a:spLocks noGrp="1" noChangeArrowheads="1"/>
          </p:cNvSpPr>
          <p:nvPr>
            <p:ph idx="1"/>
          </p:nvPr>
        </p:nvSpPr>
        <p:spPr>
          <a:xfrm>
            <a:off x="460513" y="1447800"/>
            <a:ext cx="5949656" cy="5562600"/>
          </a:xfrm>
        </p:spPr>
        <p:txBody>
          <a:bodyPr>
            <a:normAutofit fontScale="92500"/>
          </a:bodyPr>
          <a:lstStyle/>
          <a:p>
            <a:pPr eaLnBrk="1" hangingPunct="1">
              <a:lnSpc>
                <a:spcPct val="80000"/>
              </a:lnSpc>
            </a:pPr>
            <a:r>
              <a:rPr lang="en-US" altLang="en-US" sz="2200" dirty="0" smtClean="0"/>
              <a:t>Diversify your research portfolio</a:t>
            </a:r>
          </a:p>
          <a:p>
            <a:pPr lvl="1" eaLnBrk="1" hangingPunct="1">
              <a:lnSpc>
                <a:spcPct val="80000"/>
              </a:lnSpc>
            </a:pPr>
            <a:r>
              <a:rPr lang="en-US" altLang="en-US" sz="1900" dirty="0" smtClean="0"/>
              <a:t>What is a “top-tier” journal in your field</a:t>
            </a:r>
          </a:p>
          <a:p>
            <a:pPr lvl="1" eaLnBrk="1" hangingPunct="1">
              <a:lnSpc>
                <a:spcPct val="80000"/>
              </a:lnSpc>
            </a:pPr>
            <a:r>
              <a:rPr lang="en-US" altLang="en-US" sz="1900" dirty="0" smtClean="0"/>
              <a:t>Balance of bread n’ butter papers and home runs</a:t>
            </a:r>
          </a:p>
          <a:p>
            <a:pPr lvl="1" eaLnBrk="1" hangingPunct="1">
              <a:lnSpc>
                <a:spcPct val="80000"/>
              </a:lnSpc>
              <a:buFontTx/>
              <a:buNone/>
            </a:pPr>
            <a:endParaRPr lang="en-US" altLang="en-US" sz="2000" dirty="0" smtClean="0"/>
          </a:p>
          <a:p>
            <a:pPr eaLnBrk="1" hangingPunct="1">
              <a:lnSpc>
                <a:spcPct val="80000"/>
              </a:lnSpc>
            </a:pPr>
            <a:r>
              <a:rPr lang="en-US" altLang="en-US" sz="2200" dirty="0" smtClean="0"/>
              <a:t>Start early (put your flag on the mountain)</a:t>
            </a:r>
          </a:p>
          <a:p>
            <a:pPr lvl="1" eaLnBrk="1" hangingPunct="1">
              <a:lnSpc>
                <a:spcPct val="80000"/>
              </a:lnSpc>
            </a:pPr>
            <a:r>
              <a:rPr lang="en-US" altLang="en-US" sz="1900" dirty="0" smtClean="0"/>
              <a:t>Let the field know you’re at a new academic zip code</a:t>
            </a:r>
          </a:p>
          <a:p>
            <a:pPr lvl="1" eaLnBrk="1" hangingPunct="1">
              <a:lnSpc>
                <a:spcPct val="80000"/>
              </a:lnSpc>
            </a:pPr>
            <a:r>
              <a:rPr lang="en-US" altLang="en-US" sz="1900" dirty="0" smtClean="0"/>
              <a:t>The first paper doesn’t have to be </a:t>
            </a:r>
            <a:r>
              <a:rPr lang="en-US" altLang="en-US" sz="1900" i="1" dirty="0" smtClean="0"/>
              <a:t>Beowulf</a:t>
            </a:r>
          </a:p>
          <a:p>
            <a:pPr lvl="1" eaLnBrk="1" hangingPunct="1">
              <a:lnSpc>
                <a:spcPct val="80000"/>
              </a:lnSpc>
              <a:buFontTx/>
              <a:buNone/>
            </a:pPr>
            <a:endParaRPr lang="en-US" altLang="en-US" sz="1800" i="1" dirty="0" smtClean="0"/>
          </a:p>
          <a:p>
            <a:pPr eaLnBrk="1" hangingPunct="1">
              <a:lnSpc>
                <a:spcPct val="80000"/>
              </a:lnSpc>
            </a:pPr>
            <a:r>
              <a:rPr lang="en-US" altLang="en-US" sz="2200" dirty="0" smtClean="0"/>
              <a:t>Encourage increasing exposure </a:t>
            </a:r>
          </a:p>
          <a:p>
            <a:pPr lvl="1" eaLnBrk="1" hangingPunct="1">
              <a:lnSpc>
                <a:spcPct val="80000"/>
              </a:lnSpc>
            </a:pPr>
            <a:r>
              <a:rPr lang="en-US" altLang="en-US" sz="1900" dirty="0" smtClean="0"/>
              <a:t>Promote your new colleagues every chance you get </a:t>
            </a:r>
          </a:p>
          <a:p>
            <a:pPr lvl="2" eaLnBrk="1" hangingPunct="1">
              <a:lnSpc>
                <a:spcPct val="80000"/>
              </a:lnSpc>
            </a:pPr>
            <a:r>
              <a:rPr lang="en-US" altLang="en-US" sz="1700" dirty="0" smtClean="0"/>
              <a:t>(i.e. support travel to conferences relevant the field)</a:t>
            </a:r>
          </a:p>
          <a:p>
            <a:pPr lvl="1" eaLnBrk="1" hangingPunct="1">
              <a:lnSpc>
                <a:spcPct val="80000"/>
              </a:lnSpc>
            </a:pPr>
            <a:r>
              <a:rPr lang="en-US" altLang="en-US" sz="1900" dirty="0" smtClean="0"/>
              <a:t>Recruit students for your lab</a:t>
            </a:r>
          </a:p>
          <a:p>
            <a:pPr eaLnBrk="1" hangingPunct="1">
              <a:lnSpc>
                <a:spcPct val="80000"/>
              </a:lnSpc>
              <a:buFontTx/>
              <a:buNone/>
            </a:pPr>
            <a:endParaRPr lang="en-US" altLang="en-US" sz="2200" dirty="0" smtClean="0"/>
          </a:p>
          <a:p>
            <a:pPr eaLnBrk="1" hangingPunct="1">
              <a:lnSpc>
                <a:spcPct val="80000"/>
              </a:lnSpc>
            </a:pPr>
            <a:r>
              <a:rPr lang="en-US" altLang="en-US" sz="2200" dirty="0" smtClean="0"/>
              <a:t>Avoid publishing with previous PhD/Postdoc advisors</a:t>
            </a:r>
          </a:p>
          <a:p>
            <a:pPr lvl="1" eaLnBrk="1" hangingPunct="1">
              <a:lnSpc>
                <a:spcPct val="80000"/>
              </a:lnSpc>
            </a:pPr>
            <a:r>
              <a:rPr lang="en-US" altLang="en-US" sz="1900" dirty="0" smtClean="0"/>
              <a:t>Establish collaborations outside your PhD advisor</a:t>
            </a:r>
          </a:p>
          <a:p>
            <a:pPr lvl="1" eaLnBrk="1" hangingPunct="1">
              <a:lnSpc>
                <a:spcPct val="80000"/>
              </a:lnSpc>
            </a:pPr>
            <a:r>
              <a:rPr lang="en-US" altLang="en-US" sz="1900" dirty="0" smtClean="0"/>
              <a:t>The “line” on your CV that tenure reviewers will draw</a:t>
            </a:r>
          </a:p>
          <a:p>
            <a:pPr lvl="1" eaLnBrk="1" hangingPunct="1">
              <a:lnSpc>
                <a:spcPct val="80000"/>
              </a:lnSpc>
              <a:buFontTx/>
              <a:buNone/>
            </a:pPr>
            <a:endParaRPr lang="en-US" altLang="en-US" sz="2000" dirty="0" smtClean="0"/>
          </a:p>
        </p:txBody>
      </p:sp>
    </p:spTree>
    <p:extLst>
      <p:ext uri="{BB962C8B-B14F-4D97-AF65-F5344CB8AC3E}">
        <p14:creationId xmlns:p14="http://schemas.microsoft.com/office/powerpoint/2010/main" val="670664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More on scholarship</a:t>
            </a:r>
            <a:endParaRPr lang="en-US" sz="2700" dirty="0"/>
          </a:p>
        </p:txBody>
      </p:sp>
      <p:sp>
        <p:nvSpPr>
          <p:cNvPr id="4" name="Rectangle 3"/>
          <p:cNvSpPr>
            <a:spLocks noGrp="1" noChangeArrowheads="1"/>
          </p:cNvSpPr>
          <p:nvPr>
            <p:ph idx="1"/>
          </p:nvPr>
        </p:nvSpPr>
        <p:spPr>
          <a:xfrm>
            <a:off x="457200" y="1752600"/>
            <a:ext cx="5949656" cy="4953000"/>
          </a:xfrm>
        </p:spPr>
        <p:txBody>
          <a:bodyPr>
            <a:normAutofit/>
          </a:bodyPr>
          <a:lstStyle/>
          <a:p>
            <a:pPr eaLnBrk="1" hangingPunct="1">
              <a:lnSpc>
                <a:spcPct val="90000"/>
              </a:lnSpc>
            </a:pPr>
            <a:r>
              <a:rPr lang="en-US" altLang="en-US" sz="2400" dirty="0" smtClean="0"/>
              <a:t>The dual-edge sword of collaboration</a:t>
            </a:r>
          </a:p>
          <a:p>
            <a:pPr lvl="1" eaLnBrk="1" hangingPunct="1">
              <a:lnSpc>
                <a:spcPct val="90000"/>
              </a:lnSpc>
            </a:pPr>
            <a:r>
              <a:rPr lang="en-US" altLang="en-US" sz="2000" dirty="0" smtClean="0"/>
              <a:t>Pluses: broadens impact, increases productivity</a:t>
            </a:r>
          </a:p>
          <a:p>
            <a:pPr lvl="1" eaLnBrk="1" hangingPunct="1">
              <a:lnSpc>
                <a:spcPct val="90000"/>
              </a:lnSpc>
            </a:pPr>
            <a:r>
              <a:rPr lang="en-US" altLang="en-US" sz="2000" dirty="0" smtClean="0"/>
              <a:t>Minuses: the question of independence</a:t>
            </a:r>
          </a:p>
          <a:p>
            <a:pPr lvl="2" eaLnBrk="1" hangingPunct="1">
              <a:lnSpc>
                <a:spcPct val="90000"/>
              </a:lnSpc>
            </a:pPr>
            <a:r>
              <a:rPr lang="en-US" altLang="en-US" sz="1800" dirty="0" smtClean="0"/>
              <a:t>Don’t be someone else’s “technician”</a:t>
            </a:r>
          </a:p>
          <a:p>
            <a:pPr lvl="2" eaLnBrk="1" hangingPunct="1">
              <a:lnSpc>
                <a:spcPct val="90000"/>
              </a:lnSpc>
            </a:pPr>
            <a:r>
              <a:rPr lang="en-US" altLang="en-US" sz="1800" dirty="0" smtClean="0"/>
              <a:t>Make sure your contribution is clear and distinct </a:t>
            </a:r>
            <a:r>
              <a:rPr lang="en-US" altLang="en-US" sz="1800" u="sng" dirty="0" smtClean="0"/>
              <a:t>before </a:t>
            </a:r>
            <a:r>
              <a:rPr lang="en-US" altLang="en-US" sz="1800" dirty="0" smtClean="0"/>
              <a:t>you begin</a:t>
            </a:r>
          </a:p>
          <a:p>
            <a:pPr lvl="2" eaLnBrk="1" hangingPunct="1">
              <a:lnSpc>
                <a:spcPct val="90000"/>
              </a:lnSpc>
              <a:buFontTx/>
              <a:buNone/>
            </a:pPr>
            <a:endParaRPr lang="en-US" altLang="en-US" sz="2000" dirty="0" smtClean="0"/>
          </a:p>
          <a:p>
            <a:pPr eaLnBrk="1" hangingPunct="1">
              <a:lnSpc>
                <a:spcPct val="90000"/>
              </a:lnSpc>
            </a:pPr>
            <a:r>
              <a:rPr lang="en-US" altLang="en-US" sz="2400" dirty="0" smtClean="0"/>
              <a:t>The thorny question of quality vs quantity</a:t>
            </a:r>
          </a:p>
          <a:p>
            <a:pPr lvl="1" eaLnBrk="1" hangingPunct="1">
              <a:lnSpc>
                <a:spcPct val="90000"/>
              </a:lnSpc>
            </a:pPr>
            <a:r>
              <a:rPr lang="en-US" altLang="en-US" sz="2000" dirty="0" smtClean="0"/>
              <a:t>Again, balance is the key</a:t>
            </a:r>
          </a:p>
          <a:p>
            <a:pPr lvl="1" eaLnBrk="1" hangingPunct="1">
              <a:lnSpc>
                <a:spcPct val="90000"/>
              </a:lnSpc>
            </a:pPr>
            <a:r>
              <a:rPr lang="en-US" altLang="en-US" sz="2000" dirty="0" smtClean="0"/>
              <a:t>Discuss with your department any tenure/promotion requirements</a:t>
            </a:r>
          </a:p>
          <a:p>
            <a:pPr lvl="1" eaLnBrk="1" hangingPunct="1">
              <a:lnSpc>
                <a:spcPct val="90000"/>
              </a:lnSpc>
              <a:buFontTx/>
              <a:buNone/>
            </a:pPr>
            <a:endParaRPr lang="en-US" altLang="en-US" sz="2000" dirty="0" smtClean="0"/>
          </a:p>
          <a:p>
            <a:pPr eaLnBrk="1" hangingPunct="1">
              <a:lnSpc>
                <a:spcPct val="90000"/>
              </a:lnSpc>
            </a:pPr>
            <a:r>
              <a:rPr lang="en-US" altLang="en-US" sz="2400" dirty="0" smtClean="0"/>
              <a:t>Publish at a steady pace: avoid “scalloping” as a run-up to tenure</a:t>
            </a:r>
          </a:p>
          <a:p>
            <a:pPr eaLnBrk="1" hangingPunct="1">
              <a:lnSpc>
                <a:spcPct val="90000"/>
              </a:lnSpc>
              <a:buFontTx/>
              <a:buNone/>
            </a:pPr>
            <a:endParaRPr lang="en-US" altLang="en-US" sz="2000" dirty="0" smtClean="0"/>
          </a:p>
          <a:p>
            <a:pPr lvl="1" eaLnBrk="1" hangingPunct="1">
              <a:lnSpc>
                <a:spcPct val="90000"/>
              </a:lnSpc>
              <a:buFontTx/>
              <a:buNone/>
            </a:pPr>
            <a:endParaRPr lang="en-US" altLang="en-US" sz="2000" dirty="0" smtClean="0"/>
          </a:p>
        </p:txBody>
      </p:sp>
    </p:spTree>
    <p:extLst>
      <p:ext uri="{BB962C8B-B14F-4D97-AF65-F5344CB8AC3E}">
        <p14:creationId xmlns:p14="http://schemas.microsoft.com/office/powerpoint/2010/main" val="751649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A “soft reject”</a:t>
            </a:r>
            <a:endParaRPr lang="en-US" sz="2700" dirty="0"/>
          </a:p>
        </p:txBody>
      </p:sp>
      <p:sp>
        <p:nvSpPr>
          <p:cNvPr id="4" name="Content Placeholder 2"/>
          <p:cNvSpPr>
            <a:spLocks noGrp="1"/>
          </p:cNvSpPr>
          <p:nvPr>
            <p:ph idx="1"/>
          </p:nvPr>
        </p:nvSpPr>
        <p:spPr>
          <a:xfrm>
            <a:off x="457200" y="1676400"/>
            <a:ext cx="5949656" cy="4268714"/>
          </a:xfrm>
        </p:spPr>
        <p:txBody>
          <a:bodyPr/>
          <a:lstStyle/>
          <a:p>
            <a:pPr eaLnBrk="1" hangingPunct="1">
              <a:lnSpc>
                <a:spcPct val="90000"/>
              </a:lnSpc>
            </a:pPr>
            <a:r>
              <a:rPr lang="en-US" altLang="en-US" sz="2400" dirty="0" smtClean="0"/>
              <a:t>Don’t give up on a paper/grant</a:t>
            </a:r>
          </a:p>
          <a:p>
            <a:pPr lvl="1" eaLnBrk="1" hangingPunct="1">
              <a:lnSpc>
                <a:spcPct val="90000"/>
              </a:lnSpc>
            </a:pPr>
            <a:r>
              <a:rPr lang="en-US" altLang="en-US" sz="2000" dirty="0" smtClean="0"/>
              <a:t>“No” does not always mean “no” </a:t>
            </a:r>
          </a:p>
          <a:p>
            <a:pPr lvl="1" eaLnBrk="1" hangingPunct="1">
              <a:lnSpc>
                <a:spcPct val="90000"/>
              </a:lnSpc>
            </a:pPr>
            <a:r>
              <a:rPr lang="en-US" altLang="en-US" sz="2000" dirty="0" smtClean="0"/>
              <a:t>Respond to reviewers of grants and papers</a:t>
            </a:r>
          </a:p>
          <a:p>
            <a:pPr lvl="2" eaLnBrk="1" hangingPunct="1">
              <a:lnSpc>
                <a:spcPct val="90000"/>
              </a:lnSpc>
            </a:pPr>
            <a:r>
              <a:rPr lang="en-US" altLang="en-US" sz="1800" dirty="0" smtClean="0"/>
              <a:t>This can possibly lead to new research ideas</a:t>
            </a:r>
          </a:p>
          <a:p>
            <a:pPr lvl="1" eaLnBrk="1" hangingPunct="1">
              <a:lnSpc>
                <a:spcPct val="90000"/>
              </a:lnSpc>
            </a:pPr>
            <a:r>
              <a:rPr lang="en-US" altLang="en-US" sz="2000" dirty="0" smtClean="0"/>
              <a:t>“In this game you don’t just need a strong mind. You need a strong stomach”</a:t>
            </a:r>
          </a:p>
          <a:p>
            <a:pPr eaLnBrk="1" hangingPunct="1"/>
            <a:endParaRPr lang="en-US" altLang="en-US" dirty="0" smtClean="0"/>
          </a:p>
        </p:txBody>
      </p:sp>
    </p:spTree>
    <p:extLst>
      <p:ext uri="{BB962C8B-B14F-4D97-AF65-F5344CB8AC3E}">
        <p14:creationId xmlns:p14="http://schemas.microsoft.com/office/powerpoint/2010/main" val="4292500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lstStyle/>
          <a:p>
            <a:r>
              <a:rPr lang="en-US" sz="2700" dirty="0" smtClean="0"/>
              <a:t>Teaching</a:t>
            </a:r>
            <a:endParaRPr lang="en-US" sz="2700" dirty="0"/>
          </a:p>
        </p:txBody>
      </p:sp>
      <p:sp>
        <p:nvSpPr>
          <p:cNvPr id="4" name="Rectangle 3"/>
          <p:cNvSpPr>
            <a:spLocks noGrp="1" noChangeArrowheads="1"/>
          </p:cNvSpPr>
          <p:nvPr>
            <p:ph idx="1"/>
          </p:nvPr>
        </p:nvSpPr>
        <p:spPr>
          <a:xfrm>
            <a:off x="457200" y="1447800"/>
            <a:ext cx="5949656" cy="5181600"/>
          </a:xfrm>
        </p:spPr>
        <p:txBody>
          <a:bodyPr>
            <a:normAutofit fontScale="92500" lnSpcReduction="20000"/>
          </a:bodyPr>
          <a:lstStyle/>
          <a:p>
            <a:pPr eaLnBrk="1" hangingPunct="1">
              <a:defRPr/>
            </a:pPr>
            <a:r>
              <a:rPr lang="en-US" altLang="en-US" sz="2200" dirty="0" smtClean="0"/>
              <a:t>The importance of advising</a:t>
            </a:r>
          </a:p>
          <a:p>
            <a:pPr lvl="1" eaLnBrk="1" hangingPunct="1">
              <a:defRPr/>
            </a:pPr>
            <a:r>
              <a:rPr lang="en-US" altLang="en-US" sz="1900" dirty="0" smtClean="0"/>
              <a:t>Don’t assume you know how</a:t>
            </a:r>
          </a:p>
          <a:p>
            <a:pPr lvl="1" eaLnBrk="1" hangingPunct="1">
              <a:defRPr/>
            </a:pPr>
            <a:r>
              <a:rPr lang="en-US" altLang="en-US" sz="1900" dirty="0" smtClean="0"/>
              <a:t>Use departmental resources (invite a colleague to sit in)</a:t>
            </a:r>
          </a:p>
          <a:p>
            <a:pPr lvl="1" eaLnBrk="1" hangingPunct="1">
              <a:defRPr/>
            </a:pPr>
            <a:r>
              <a:rPr lang="en-US" altLang="en-US" sz="1900" dirty="0" smtClean="0"/>
              <a:t>Use campus resources (college academic advisors)</a:t>
            </a:r>
          </a:p>
          <a:p>
            <a:pPr lvl="1" eaLnBrk="1" hangingPunct="1">
              <a:defRPr/>
            </a:pPr>
            <a:r>
              <a:rPr lang="en-US" altLang="en-US" sz="1900" dirty="0" smtClean="0"/>
              <a:t>Observe the best</a:t>
            </a:r>
          </a:p>
          <a:p>
            <a:pPr lvl="2" eaLnBrk="1" hangingPunct="1">
              <a:defRPr/>
            </a:pPr>
            <a:r>
              <a:rPr lang="en-US" altLang="en-US" sz="1700" dirty="0" smtClean="0"/>
              <a:t>“Watch” a good teacher or colleague who has been nominated/earned teaching awards</a:t>
            </a:r>
          </a:p>
          <a:p>
            <a:pPr lvl="1" eaLnBrk="1" hangingPunct="1">
              <a:defRPr/>
            </a:pPr>
            <a:r>
              <a:rPr lang="en-US" altLang="en-US" sz="1900" dirty="0" smtClean="0"/>
              <a:t>The first time is the hardest</a:t>
            </a:r>
          </a:p>
          <a:p>
            <a:pPr lvl="2" eaLnBrk="1" hangingPunct="1">
              <a:defRPr/>
            </a:pPr>
            <a:r>
              <a:rPr lang="en-US" altLang="en-US" sz="1700" dirty="0" smtClean="0"/>
              <a:t>Improvement is key</a:t>
            </a:r>
          </a:p>
          <a:p>
            <a:pPr lvl="1" eaLnBrk="1" hangingPunct="1">
              <a:buFontTx/>
              <a:buNone/>
              <a:defRPr/>
            </a:pPr>
            <a:endParaRPr lang="en-US" altLang="en-US" sz="2000" dirty="0" smtClean="0"/>
          </a:p>
          <a:p>
            <a:pPr eaLnBrk="1" hangingPunct="1">
              <a:defRPr/>
            </a:pPr>
            <a:r>
              <a:rPr lang="en-US" altLang="en-US" sz="2200" dirty="0" smtClean="0"/>
              <a:t>Attitude</a:t>
            </a:r>
          </a:p>
          <a:p>
            <a:pPr lvl="1" eaLnBrk="1" hangingPunct="1">
              <a:defRPr/>
            </a:pPr>
            <a:r>
              <a:rPr lang="en-US" altLang="en-US" sz="1900" dirty="0" smtClean="0"/>
              <a:t>Not a nuisance, not a favor</a:t>
            </a:r>
          </a:p>
          <a:p>
            <a:pPr lvl="1" eaLnBrk="1" hangingPunct="1">
              <a:defRPr/>
            </a:pPr>
            <a:r>
              <a:rPr lang="en-US" altLang="en-US" sz="1900" dirty="0" smtClean="0"/>
              <a:t>Universities have two missions</a:t>
            </a:r>
          </a:p>
          <a:p>
            <a:pPr lvl="1" eaLnBrk="1" hangingPunct="1">
              <a:buFontTx/>
              <a:buNone/>
              <a:defRPr/>
            </a:pPr>
            <a:endParaRPr lang="en-US" altLang="en-US" sz="2000" dirty="0" smtClean="0"/>
          </a:p>
          <a:p>
            <a:pPr eaLnBrk="1" hangingPunct="1">
              <a:defRPr/>
            </a:pPr>
            <a:r>
              <a:rPr lang="en-US" altLang="en-US" sz="2200" dirty="0" smtClean="0"/>
              <a:t>Possibility of teaching relief (e.g. in the first year)</a:t>
            </a:r>
          </a:p>
          <a:p>
            <a:pPr eaLnBrk="1" hangingPunct="1">
              <a:buFontTx/>
              <a:buNone/>
              <a:defRPr/>
            </a:pPr>
            <a:endParaRPr lang="en-US" altLang="en-US" sz="2000" dirty="0" smtClean="0"/>
          </a:p>
          <a:p>
            <a:pPr eaLnBrk="1" hangingPunct="1">
              <a:defRPr/>
            </a:pPr>
            <a:r>
              <a:rPr lang="en-US" altLang="en-US" sz="2200" dirty="0" smtClean="0"/>
              <a:t>Try to establish courses that are “your own”</a:t>
            </a:r>
          </a:p>
          <a:p>
            <a:pPr lvl="1" eaLnBrk="1" hangingPunct="1">
              <a:defRPr/>
            </a:pPr>
            <a:endParaRPr lang="en-US" altLang="en-US" sz="2000" dirty="0" smtClean="0"/>
          </a:p>
          <a:p>
            <a:pPr lvl="1" eaLnBrk="1" hangingPunct="1">
              <a:defRPr/>
            </a:pPr>
            <a:endParaRPr lang="en-US" altLang="en-US" sz="2000" dirty="0" smtClean="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23336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Teaching resources</a:t>
            </a:r>
            <a:endParaRPr lang="en-US" sz="2700" dirty="0"/>
          </a:p>
        </p:txBody>
      </p:sp>
      <p:sp>
        <p:nvSpPr>
          <p:cNvPr id="4" name="Content Placeholder 2"/>
          <p:cNvSpPr>
            <a:spLocks noGrp="1"/>
          </p:cNvSpPr>
          <p:nvPr>
            <p:ph idx="1"/>
          </p:nvPr>
        </p:nvSpPr>
        <p:spPr>
          <a:xfrm>
            <a:off x="457200" y="1676400"/>
            <a:ext cx="5949656" cy="4648200"/>
          </a:xfrm>
        </p:spPr>
        <p:txBody>
          <a:bodyPr>
            <a:normAutofit fontScale="77500" lnSpcReduction="20000"/>
          </a:bodyPr>
          <a:lstStyle/>
          <a:p>
            <a:pPr eaLnBrk="1" hangingPunct="1">
              <a:defRPr/>
            </a:pPr>
            <a:r>
              <a:rPr lang="en-US" sz="2800" dirty="0" smtClean="0"/>
              <a:t>Build a "village" </a:t>
            </a:r>
          </a:p>
          <a:p>
            <a:pPr lvl="1" eaLnBrk="1" hangingPunct="1">
              <a:defRPr/>
            </a:pPr>
            <a:r>
              <a:rPr lang="en-US" sz="2600" dirty="0" smtClean="0"/>
              <a:t>Establish </a:t>
            </a:r>
            <a:r>
              <a:rPr lang="en-US" sz="2600" dirty="0"/>
              <a:t>team teaching courses </a:t>
            </a:r>
            <a:r>
              <a:rPr lang="en-US" sz="2600" dirty="0" smtClean="0"/>
              <a:t>as well. </a:t>
            </a:r>
            <a:r>
              <a:rPr lang="en-US" sz="2600" dirty="0"/>
              <a:t>This reduces the work load and brings variety into the teaching </a:t>
            </a:r>
            <a:r>
              <a:rPr lang="en-US" sz="2600" dirty="0" smtClean="0"/>
              <a:t>field</a:t>
            </a:r>
          </a:p>
          <a:p>
            <a:pPr lvl="1" eaLnBrk="1" hangingPunct="1">
              <a:defRPr/>
            </a:pPr>
            <a:endParaRPr lang="en-US" sz="2000" dirty="0" smtClean="0"/>
          </a:p>
          <a:p>
            <a:pPr eaLnBrk="1" hangingPunct="1">
              <a:defRPr/>
            </a:pPr>
            <a:r>
              <a:rPr lang="en-US" sz="2800" dirty="0"/>
              <a:t>Peer </a:t>
            </a:r>
            <a:r>
              <a:rPr lang="en-US" sz="2800" dirty="0" smtClean="0"/>
              <a:t>review</a:t>
            </a:r>
          </a:p>
          <a:p>
            <a:pPr lvl="1" eaLnBrk="1" hangingPunct="1">
              <a:defRPr/>
            </a:pPr>
            <a:r>
              <a:rPr lang="en-US" sz="2600" dirty="0"/>
              <a:t>Establish a departmental teaching committee to visit new faculty classrooms to critique instruction</a:t>
            </a:r>
          </a:p>
          <a:p>
            <a:pPr lvl="1" eaLnBrk="1" hangingPunct="1">
              <a:defRPr/>
            </a:pPr>
            <a:r>
              <a:rPr lang="en-US" sz="2600" dirty="0"/>
              <a:t>This should be a constructive process</a:t>
            </a:r>
          </a:p>
          <a:p>
            <a:pPr lvl="1" eaLnBrk="1" hangingPunct="1">
              <a:defRPr/>
            </a:pPr>
            <a:endParaRPr lang="en-US" sz="2400" dirty="0" smtClean="0"/>
          </a:p>
          <a:p>
            <a:pPr eaLnBrk="1" hangingPunct="1">
              <a:defRPr/>
            </a:pPr>
            <a:r>
              <a:rPr lang="en-US" sz="2800" dirty="0" smtClean="0"/>
              <a:t>Teaching </a:t>
            </a:r>
            <a:r>
              <a:rPr lang="en-US" sz="2800" dirty="0"/>
              <a:t>and Learning </a:t>
            </a:r>
            <a:r>
              <a:rPr lang="en-US" sz="2800" dirty="0" smtClean="0"/>
              <a:t>Centers</a:t>
            </a:r>
          </a:p>
          <a:p>
            <a:pPr lvl="1" eaLnBrk="1" hangingPunct="1">
              <a:defRPr/>
            </a:pPr>
            <a:r>
              <a:rPr lang="en-US" sz="2600" dirty="0" smtClean="0"/>
              <a:t>Review of teaching from “teaching” experts. </a:t>
            </a:r>
          </a:p>
          <a:p>
            <a:pPr lvl="1" eaLnBrk="1" hangingPunct="1">
              <a:defRPr/>
            </a:pPr>
            <a:r>
              <a:rPr lang="en-US" sz="2600" dirty="0" smtClean="0"/>
              <a:t>Not based on content</a:t>
            </a:r>
            <a:endParaRPr lang="en-US" sz="2600" dirty="0"/>
          </a:p>
          <a:p>
            <a:pPr marL="0" indent="0" eaLnBrk="1" hangingPunct="1">
              <a:buFont typeface="Wingdings" panose="05000000000000000000" pitchFamily="2" charset="2"/>
              <a:buNone/>
              <a:defRPr/>
            </a:pPr>
            <a:r>
              <a:rPr lang="en-US" sz="2800" dirty="0" smtClean="0"/>
              <a:t>	</a:t>
            </a:r>
            <a:endParaRPr lang="en-US" sz="2800" dirty="0"/>
          </a:p>
          <a:p>
            <a:pPr eaLnBrk="1" hangingPunct="1">
              <a:defRPr/>
            </a:pPr>
            <a:endParaRPr lang="en-US" sz="2800" dirty="0" smtClean="0"/>
          </a:p>
          <a:p>
            <a:pPr lvl="1" eaLnBrk="1" hangingPunct="1">
              <a:defRPr/>
            </a:pPr>
            <a:endParaRPr lang="en-US" sz="2400" dirty="0"/>
          </a:p>
        </p:txBody>
      </p:sp>
    </p:spTree>
    <p:extLst>
      <p:ext uri="{BB962C8B-B14F-4D97-AF65-F5344CB8AC3E}">
        <p14:creationId xmlns:p14="http://schemas.microsoft.com/office/powerpoint/2010/main" val="1915764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48" y="457200"/>
            <a:ext cx="6219568" cy="457200"/>
          </a:xfrm>
        </p:spPr>
        <p:txBody>
          <a:bodyPr>
            <a:noAutofit/>
          </a:bodyPr>
          <a:lstStyle/>
          <a:p>
            <a:r>
              <a:rPr lang="en-US" sz="2700" dirty="0" smtClean="0"/>
              <a:t>Service (Department and College/University)</a:t>
            </a:r>
            <a:endParaRPr lang="en-US" sz="2700" dirty="0"/>
          </a:p>
        </p:txBody>
      </p:sp>
      <p:sp>
        <p:nvSpPr>
          <p:cNvPr id="4" name="Rectangle 3"/>
          <p:cNvSpPr>
            <a:spLocks noGrp="1" noChangeArrowheads="1"/>
          </p:cNvSpPr>
          <p:nvPr>
            <p:ph idx="1"/>
          </p:nvPr>
        </p:nvSpPr>
        <p:spPr>
          <a:xfrm>
            <a:off x="457200" y="1371600"/>
            <a:ext cx="5949656" cy="5410200"/>
          </a:xfrm>
        </p:spPr>
        <p:txBody>
          <a:bodyPr>
            <a:noAutofit/>
          </a:bodyPr>
          <a:lstStyle/>
          <a:p>
            <a:pPr eaLnBrk="1" hangingPunct="1">
              <a:defRPr/>
            </a:pPr>
            <a:r>
              <a:rPr lang="en-US" altLang="en-US" sz="2200" dirty="0" smtClean="0"/>
              <a:t>Department</a:t>
            </a:r>
          </a:p>
          <a:p>
            <a:pPr lvl="1" eaLnBrk="1" hangingPunct="1">
              <a:defRPr/>
            </a:pPr>
            <a:r>
              <a:rPr lang="en-US" altLang="en-US" sz="2000" dirty="0" smtClean="0"/>
              <a:t>Start </a:t>
            </a:r>
            <a:r>
              <a:rPr lang="en-US" altLang="en-US" sz="2000" dirty="0"/>
              <a:t>out light</a:t>
            </a:r>
          </a:p>
          <a:p>
            <a:pPr lvl="1" eaLnBrk="1" hangingPunct="1">
              <a:defRPr/>
            </a:pPr>
            <a:r>
              <a:rPr lang="en-US" altLang="en-US" sz="2000" dirty="0" smtClean="0"/>
              <a:t>Try to find a learning experience for new faculty (e.g. a committee on which that they can learn policies/procedures)</a:t>
            </a:r>
          </a:p>
          <a:p>
            <a:pPr lvl="1" eaLnBrk="1" hangingPunct="1">
              <a:defRPr/>
            </a:pPr>
            <a:r>
              <a:rPr lang="en-US" altLang="en-US" sz="2000" dirty="0" smtClean="0"/>
              <a:t>Have the chairs of those committees see themselves as mentors to new faculty</a:t>
            </a:r>
          </a:p>
          <a:p>
            <a:pPr marL="457200" lvl="1" indent="0" eaLnBrk="1" hangingPunct="1">
              <a:buFont typeface="Wingdings" panose="05000000000000000000" pitchFamily="2" charset="2"/>
              <a:buNone/>
              <a:defRPr/>
            </a:pPr>
            <a:endParaRPr lang="en-US" altLang="en-US" sz="2000" dirty="0" smtClean="0"/>
          </a:p>
          <a:p>
            <a:pPr eaLnBrk="1" hangingPunct="1">
              <a:defRPr/>
            </a:pPr>
            <a:r>
              <a:rPr lang="en-US" altLang="en-US" sz="2200" dirty="0" smtClean="0"/>
              <a:t>College level and university-wide</a:t>
            </a:r>
          </a:p>
          <a:p>
            <a:pPr lvl="1" eaLnBrk="1" hangingPunct="1">
              <a:defRPr/>
            </a:pPr>
            <a:r>
              <a:rPr lang="en-US" altLang="en-US" sz="2000" dirty="0" smtClean="0"/>
              <a:t>Avoid early over-commitment</a:t>
            </a:r>
          </a:p>
          <a:p>
            <a:pPr lvl="1" eaLnBrk="1" hangingPunct="1">
              <a:defRPr/>
            </a:pPr>
            <a:r>
              <a:rPr lang="en-US" altLang="en-US" sz="2000" dirty="0" smtClean="0"/>
              <a:t>But take the opportunity to become known outside your department (e.g. at the School level, or the University level)</a:t>
            </a:r>
          </a:p>
          <a:p>
            <a:pPr lvl="1" eaLnBrk="1" hangingPunct="1">
              <a:defRPr/>
            </a:pPr>
            <a:r>
              <a:rPr lang="en-US" altLang="en-US" sz="2000" dirty="0" smtClean="0"/>
              <a:t>The importance of balance</a:t>
            </a:r>
          </a:p>
          <a:p>
            <a:pPr lvl="1" eaLnBrk="1" hangingPunct="1">
              <a:defRPr/>
            </a:pPr>
            <a:endParaRPr lang="en-US" altLang="en-US" sz="1300" dirty="0" smtClean="0"/>
          </a:p>
          <a:p>
            <a:pPr lvl="1" eaLnBrk="1" hangingPunct="1">
              <a:defRPr/>
            </a:pPr>
            <a:endParaRPr lang="en-US" altLang="en-US" sz="1300" dirty="0" smtClean="0"/>
          </a:p>
        </p:txBody>
      </p:sp>
    </p:spTree>
    <p:extLst>
      <p:ext uri="{BB962C8B-B14F-4D97-AF65-F5344CB8AC3E}">
        <p14:creationId xmlns:p14="http://schemas.microsoft.com/office/powerpoint/2010/main" val="784287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334000" cy="457200"/>
          </a:xfrm>
        </p:spPr>
        <p:txBody>
          <a:bodyPr>
            <a:noAutofit/>
          </a:bodyPr>
          <a:lstStyle/>
          <a:p>
            <a:r>
              <a:rPr lang="en-US" sz="2700" dirty="0" smtClean="0"/>
              <a:t>Service (Profession and Community)</a:t>
            </a:r>
            <a:endParaRPr lang="en-US" sz="2700" dirty="0"/>
          </a:p>
        </p:txBody>
      </p:sp>
      <p:sp>
        <p:nvSpPr>
          <p:cNvPr id="3" name="Content Placeholder 2"/>
          <p:cNvSpPr>
            <a:spLocks noGrp="1"/>
          </p:cNvSpPr>
          <p:nvPr>
            <p:ph idx="1"/>
          </p:nvPr>
        </p:nvSpPr>
        <p:spPr/>
        <p:txBody>
          <a:bodyPr>
            <a:normAutofit fontScale="92500" lnSpcReduction="20000"/>
          </a:bodyPr>
          <a:lstStyle/>
          <a:p>
            <a:pPr>
              <a:defRPr/>
            </a:pPr>
            <a:r>
              <a:rPr lang="en-US" altLang="en-US" sz="2400" dirty="0"/>
              <a:t>Service to the Profession</a:t>
            </a:r>
          </a:p>
          <a:p>
            <a:pPr lvl="1">
              <a:defRPr/>
            </a:pPr>
            <a:r>
              <a:rPr lang="en-US" altLang="en-US" sz="2200" dirty="0"/>
              <a:t>Involvement in your professional organization</a:t>
            </a:r>
          </a:p>
          <a:p>
            <a:pPr lvl="1">
              <a:defRPr/>
            </a:pPr>
            <a:r>
              <a:rPr lang="en-US" altLang="en-US" sz="2200" dirty="0"/>
              <a:t>More than just attendance at the conference (mentoring and committee involvement)</a:t>
            </a:r>
          </a:p>
          <a:p>
            <a:pPr lvl="1">
              <a:defRPr/>
            </a:pPr>
            <a:endParaRPr lang="en-US" altLang="en-US" sz="2200" dirty="0"/>
          </a:p>
          <a:p>
            <a:pPr>
              <a:defRPr/>
            </a:pPr>
            <a:r>
              <a:rPr lang="en-US" altLang="en-US" sz="2400" dirty="0"/>
              <a:t>Service to the Community</a:t>
            </a:r>
          </a:p>
          <a:p>
            <a:pPr lvl="1">
              <a:defRPr/>
            </a:pPr>
            <a:r>
              <a:rPr lang="en-US" altLang="en-US" sz="2200" dirty="0"/>
              <a:t>Participation in local events</a:t>
            </a:r>
          </a:p>
          <a:p>
            <a:pPr lvl="1">
              <a:defRPr/>
            </a:pPr>
            <a:r>
              <a:rPr lang="en-US" altLang="en-US" sz="2200" dirty="0"/>
              <a:t>Community outreach activities (i.e. science fair judging)</a:t>
            </a:r>
          </a:p>
          <a:p>
            <a:pPr lvl="1">
              <a:defRPr/>
            </a:pPr>
            <a:r>
              <a:rPr lang="en-US" altLang="en-US" sz="2200" dirty="0"/>
              <a:t>Check with your department for clarification (different perspectives)</a:t>
            </a:r>
          </a:p>
          <a:p>
            <a:pPr lvl="1">
              <a:defRPr/>
            </a:pPr>
            <a:endParaRPr lang="en-US" altLang="en-US" sz="2200" dirty="0"/>
          </a:p>
          <a:p>
            <a:pPr>
              <a:defRPr/>
            </a:pPr>
            <a:r>
              <a:rPr lang="en-US" altLang="en-US" sz="2400" dirty="0" smtClean="0"/>
              <a:t>Leadership roles of committees at all levels of service are important</a:t>
            </a:r>
            <a:endParaRPr lang="en-US" altLang="en-US" sz="2400" dirty="0"/>
          </a:p>
          <a:p>
            <a:endParaRPr lang="en-US" dirty="0"/>
          </a:p>
        </p:txBody>
      </p:sp>
    </p:spTree>
    <p:extLst>
      <p:ext uri="{BB962C8B-B14F-4D97-AF65-F5344CB8AC3E}">
        <p14:creationId xmlns:p14="http://schemas.microsoft.com/office/powerpoint/2010/main" val="2800846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5334000" cy="457200"/>
          </a:xfrm>
        </p:spPr>
        <p:txBody>
          <a:bodyPr>
            <a:normAutofit/>
          </a:bodyPr>
          <a:lstStyle/>
          <a:p>
            <a:r>
              <a:rPr lang="en-US" sz="2700" dirty="0" smtClean="0"/>
              <a:t>Mid-Career Evaluation</a:t>
            </a:r>
            <a:endParaRPr lang="en-US" sz="2700" dirty="0"/>
          </a:p>
        </p:txBody>
      </p:sp>
      <p:sp>
        <p:nvSpPr>
          <p:cNvPr id="4" name="Rectangle 3"/>
          <p:cNvSpPr>
            <a:spLocks noGrp="1" noChangeArrowheads="1"/>
          </p:cNvSpPr>
          <p:nvPr>
            <p:ph idx="1"/>
          </p:nvPr>
        </p:nvSpPr>
        <p:spPr>
          <a:xfrm>
            <a:off x="426720" y="1524000"/>
            <a:ext cx="5949656" cy="5105400"/>
          </a:xfrm>
        </p:spPr>
        <p:txBody>
          <a:bodyPr>
            <a:normAutofit fontScale="92500" lnSpcReduction="20000"/>
          </a:bodyPr>
          <a:lstStyle/>
          <a:p>
            <a:pPr eaLnBrk="1" hangingPunct="1">
              <a:lnSpc>
                <a:spcPct val="80000"/>
              </a:lnSpc>
              <a:defRPr/>
            </a:pPr>
            <a:r>
              <a:rPr lang="en-US" altLang="en-US" sz="2200" dirty="0" smtClean="0"/>
              <a:t>Should be a formal evaluation</a:t>
            </a:r>
          </a:p>
          <a:p>
            <a:pPr lvl="1" eaLnBrk="1" hangingPunct="1">
              <a:lnSpc>
                <a:spcPct val="80000"/>
              </a:lnSpc>
              <a:defRPr/>
            </a:pPr>
            <a:r>
              <a:rPr lang="en-US" altLang="en-US" sz="1900" dirty="0" smtClean="0"/>
              <a:t>Is mandatory in some places </a:t>
            </a:r>
          </a:p>
          <a:p>
            <a:pPr lvl="1" eaLnBrk="1" hangingPunct="1">
              <a:lnSpc>
                <a:spcPct val="80000"/>
              </a:lnSpc>
              <a:defRPr/>
            </a:pPr>
            <a:r>
              <a:rPr lang="en-US" altLang="en-US" sz="1900" dirty="0" smtClean="0"/>
              <a:t>Who’s at the table during discussion of a candidate’s mid-career status (the value of young faculty learning by seeing how other </a:t>
            </a:r>
          </a:p>
          <a:p>
            <a:pPr lvl="1" eaLnBrk="1" hangingPunct="1">
              <a:lnSpc>
                <a:spcPct val="80000"/>
              </a:lnSpc>
              <a:buFontTx/>
              <a:buNone/>
              <a:defRPr/>
            </a:pPr>
            <a:r>
              <a:rPr lang="en-US" altLang="en-US" sz="1900" dirty="0" smtClean="0"/>
              <a:t>    mid-career colleagues  are evaluated)</a:t>
            </a:r>
          </a:p>
          <a:p>
            <a:pPr lvl="1" eaLnBrk="1" hangingPunct="1">
              <a:lnSpc>
                <a:spcPct val="80000"/>
              </a:lnSpc>
              <a:buFontTx/>
              <a:buNone/>
              <a:defRPr/>
            </a:pPr>
            <a:endParaRPr lang="en-US" altLang="en-US" sz="2200" dirty="0" smtClean="0"/>
          </a:p>
          <a:p>
            <a:pPr eaLnBrk="1" hangingPunct="1">
              <a:lnSpc>
                <a:spcPct val="80000"/>
              </a:lnSpc>
              <a:defRPr/>
            </a:pPr>
            <a:r>
              <a:rPr lang="en-US" altLang="en-US" sz="2200" dirty="0" smtClean="0"/>
              <a:t>Should be supportive but candid </a:t>
            </a:r>
          </a:p>
          <a:p>
            <a:pPr eaLnBrk="1" hangingPunct="1">
              <a:lnSpc>
                <a:spcPct val="80000"/>
              </a:lnSpc>
              <a:buFontTx/>
              <a:buNone/>
              <a:defRPr/>
            </a:pPr>
            <a:endParaRPr lang="en-US" altLang="en-US" sz="2000" dirty="0" smtClean="0"/>
          </a:p>
          <a:p>
            <a:pPr eaLnBrk="1" hangingPunct="1">
              <a:lnSpc>
                <a:spcPct val="80000"/>
              </a:lnSpc>
              <a:defRPr/>
            </a:pPr>
            <a:r>
              <a:rPr lang="en-US" altLang="en-US" sz="2200" dirty="0" smtClean="0"/>
              <a:t>Steps for improvement should be clearly spelled out (in writing)</a:t>
            </a:r>
          </a:p>
          <a:p>
            <a:pPr lvl="1" eaLnBrk="1" hangingPunct="1">
              <a:lnSpc>
                <a:spcPct val="80000"/>
              </a:lnSpc>
              <a:defRPr/>
            </a:pPr>
            <a:r>
              <a:rPr lang="en-US" altLang="en-US" sz="1900" dirty="0" smtClean="0"/>
              <a:t>Point out areas that need improvement </a:t>
            </a:r>
          </a:p>
          <a:p>
            <a:pPr lvl="1" eaLnBrk="1" hangingPunct="1">
              <a:lnSpc>
                <a:spcPct val="80000"/>
              </a:lnSpc>
              <a:defRPr/>
            </a:pPr>
            <a:r>
              <a:rPr lang="en-US" altLang="en-US" sz="1900" dirty="0" smtClean="0"/>
              <a:t>Provide clear steps to implement that improvement (i.e. develop an action plan)</a:t>
            </a:r>
          </a:p>
          <a:p>
            <a:pPr lvl="1" eaLnBrk="1" hangingPunct="1">
              <a:lnSpc>
                <a:spcPct val="80000"/>
              </a:lnSpc>
              <a:buFontTx/>
              <a:buNone/>
              <a:defRPr/>
            </a:pPr>
            <a:endParaRPr lang="en-US" altLang="en-US" sz="2000" dirty="0" smtClean="0"/>
          </a:p>
          <a:p>
            <a:pPr eaLnBrk="1" hangingPunct="1">
              <a:lnSpc>
                <a:spcPct val="80000"/>
              </a:lnSpc>
              <a:defRPr/>
            </a:pPr>
            <a:r>
              <a:rPr lang="en-US" altLang="en-US" sz="2200" dirty="0" smtClean="0"/>
              <a:t>The importance of follow-up</a:t>
            </a:r>
          </a:p>
          <a:p>
            <a:pPr lvl="1" eaLnBrk="1" hangingPunct="1">
              <a:lnSpc>
                <a:spcPct val="80000"/>
              </a:lnSpc>
              <a:defRPr/>
            </a:pPr>
            <a:r>
              <a:rPr lang="en-US" altLang="en-US" sz="1900" dirty="0" smtClean="0"/>
              <a:t>Create a time line</a:t>
            </a:r>
          </a:p>
          <a:p>
            <a:pPr lvl="1" eaLnBrk="1" hangingPunct="1">
              <a:lnSpc>
                <a:spcPct val="80000"/>
              </a:lnSpc>
              <a:defRPr/>
            </a:pPr>
            <a:r>
              <a:rPr lang="en-US" altLang="en-US" sz="1900" dirty="0" smtClean="0"/>
              <a:t>Meet regularly after mid-career evaluation (at least twice/year)</a:t>
            </a:r>
          </a:p>
          <a:p>
            <a:pPr lvl="1" eaLnBrk="1" hangingPunct="1">
              <a:lnSpc>
                <a:spcPct val="80000"/>
              </a:lnSpc>
              <a:defRPr/>
            </a:pPr>
            <a:r>
              <a:rPr lang="en-US" altLang="en-US" sz="1900" dirty="0" smtClean="0"/>
              <a:t>There should be no surprises</a:t>
            </a:r>
          </a:p>
          <a:p>
            <a:pPr eaLnBrk="1" hangingPunct="1">
              <a:lnSpc>
                <a:spcPct val="80000"/>
              </a:lnSpc>
              <a:defRPr/>
            </a:pPr>
            <a:endParaRPr lang="en-US" altLang="en-US" sz="2200" dirty="0" smtClean="0"/>
          </a:p>
          <a:p>
            <a:pPr eaLnBrk="1" hangingPunct="1">
              <a:lnSpc>
                <a:spcPct val="80000"/>
              </a:lnSpc>
              <a:defRPr/>
            </a:pPr>
            <a:r>
              <a:rPr lang="en-US" altLang="en-US" sz="2200" dirty="0" smtClean="0"/>
              <a:t>Comments/suggestions from previous evaluations should be followed</a:t>
            </a:r>
          </a:p>
        </p:txBody>
      </p:sp>
    </p:spTree>
    <p:extLst>
      <p:ext uri="{BB962C8B-B14F-4D97-AF65-F5344CB8AC3E}">
        <p14:creationId xmlns:p14="http://schemas.microsoft.com/office/powerpoint/2010/main" val="2866352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45" y="838200"/>
            <a:ext cx="5334000" cy="457200"/>
          </a:xfrm>
        </p:spPr>
        <p:txBody>
          <a:bodyPr>
            <a:normAutofit/>
          </a:bodyPr>
          <a:lstStyle/>
          <a:p>
            <a:r>
              <a:rPr lang="en-US" sz="2700" dirty="0" smtClean="0"/>
              <a:t>II. Promotion to tenure</a:t>
            </a:r>
            <a:endParaRPr lang="en-US" sz="2700" dirty="0"/>
          </a:p>
        </p:txBody>
      </p:sp>
      <p:sp>
        <p:nvSpPr>
          <p:cNvPr id="4" name="Rectangle 3"/>
          <p:cNvSpPr>
            <a:spLocks noGrp="1" noChangeArrowheads="1"/>
          </p:cNvSpPr>
          <p:nvPr>
            <p:ph idx="1"/>
          </p:nvPr>
        </p:nvSpPr>
        <p:spPr>
          <a:xfrm>
            <a:off x="457200" y="1600200"/>
            <a:ext cx="5949656" cy="4268714"/>
          </a:xfrm>
        </p:spPr>
        <p:txBody>
          <a:bodyPr>
            <a:noAutofit/>
          </a:bodyPr>
          <a:lstStyle/>
          <a:p>
            <a:pPr eaLnBrk="1" hangingPunct="1">
              <a:lnSpc>
                <a:spcPct val="90000"/>
              </a:lnSpc>
              <a:defRPr/>
            </a:pPr>
            <a:r>
              <a:rPr lang="en-US" altLang="en-US" sz="2200" dirty="0" smtClean="0"/>
              <a:t>Preparing the document</a:t>
            </a:r>
          </a:p>
          <a:p>
            <a:pPr lvl="1" eaLnBrk="1" hangingPunct="1">
              <a:lnSpc>
                <a:spcPct val="90000"/>
              </a:lnSpc>
              <a:defRPr/>
            </a:pPr>
            <a:r>
              <a:rPr lang="en-US" altLang="en-US" sz="2000" dirty="0" smtClean="0"/>
              <a:t>Look at previous tenure applications (both successful and not successful)</a:t>
            </a:r>
          </a:p>
          <a:p>
            <a:pPr lvl="1" eaLnBrk="1" hangingPunct="1">
              <a:lnSpc>
                <a:spcPct val="90000"/>
              </a:lnSpc>
              <a:defRPr/>
            </a:pPr>
            <a:r>
              <a:rPr lang="en-US" altLang="en-US" sz="2000" dirty="0" smtClean="0"/>
              <a:t>Have it reviewed</a:t>
            </a:r>
          </a:p>
          <a:p>
            <a:pPr lvl="2" eaLnBrk="1" hangingPunct="1">
              <a:lnSpc>
                <a:spcPct val="90000"/>
              </a:lnSpc>
              <a:defRPr/>
            </a:pPr>
            <a:r>
              <a:rPr lang="en-US" altLang="en-US" sz="1800" dirty="0" smtClean="0"/>
              <a:t>If possible send a draft to a tenured faculty member </a:t>
            </a:r>
          </a:p>
          <a:p>
            <a:pPr lvl="1" eaLnBrk="1" hangingPunct="1">
              <a:lnSpc>
                <a:spcPct val="90000"/>
              </a:lnSpc>
              <a:defRPr/>
            </a:pPr>
            <a:r>
              <a:rPr lang="en-US" altLang="en-US" sz="2000" dirty="0" smtClean="0"/>
              <a:t>Prepare supporting materials</a:t>
            </a:r>
          </a:p>
          <a:p>
            <a:pPr lvl="2" eaLnBrk="1" hangingPunct="1">
              <a:lnSpc>
                <a:spcPct val="90000"/>
              </a:lnSpc>
              <a:defRPr/>
            </a:pPr>
            <a:r>
              <a:rPr lang="en-US" altLang="en-US" sz="1800" dirty="0" smtClean="0"/>
              <a:t>This takes time, so start early (~6 months before application submission)</a:t>
            </a:r>
          </a:p>
          <a:p>
            <a:pPr lvl="1" eaLnBrk="1" hangingPunct="1">
              <a:lnSpc>
                <a:spcPct val="90000"/>
              </a:lnSpc>
              <a:defRPr/>
            </a:pPr>
            <a:r>
              <a:rPr lang="en-US" altLang="en-US" sz="2000" dirty="0" smtClean="0"/>
              <a:t>Provide letters of support</a:t>
            </a:r>
          </a:p>
          <a:p>
            <a:pPr lvl="2" eaLnBrk="1" hangingPunct="1">
              <a:lnSpc>
                <a:spcPct val="90000"/>
              </a:lnSpc>
              <a:defRPr/>
            </a:pPr>
            <a:r>
              <a:rPr lang="en-US" altLang="en-US" sz="1800" dirty="0" smtClean="0"/>
              <a:t>Can come from previous students and/or collaborators</a:t>
            </a:r>
          </a:p>
          <a:p>
            <a:pPr lvl="2" eaLnBrk="1" hangingPunct="1">
              <a:lnSpc>
                <a:spcPct val="90000"/>
              </a:lnSpc>
              <a:defRPr/>
            </a:pPr>
            <a:r>
              <a:rPr lang="en-US" altLang="en-US" sz="1800" dirty="0" smtClean="0"/>
              <a:t>Ask for letters early</a:t>
            </a:r>
          </a:p>
        </p:txBody>
      </p:sp>
    </p:spTree>
    <p:extLst>
      <p:ext uri="{BB962C8B-B14F-4D97-AF65-F5344CB8AC3E}">
        <p14:creationId xmlns:p14="http://schemas.microsoft.com/office/powerpoint/2010/main" val="940968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5334000" cy="457200"/>
          </a:xfrm>
        </p:spPr>
        <p:txBody>
          <a:bodyPr>
            <a:normAutofit/>
          </a:bodyPr>
          <a:lstStyle/>
          <a:p>
            <a:r>
              <a:rPr lang="en-US" sz="2700" dirty="0" smtClean="0"/>
              <a:t>Obstacles</a:t>
            </a:r>
            <a:endParaRPr lang="en-US" sz="2700" dirty="0"/>
          </a:p>
        </p:txBody>
      </p:sp>
      <p:sp>
        <p:nvSpPr>
          <p:cNvPr id="3" name="Content Placeholder 2"/>
          <p:cNvSpPr>
            <a:spLocks noGrp="1"/>
          </p:cNvSpPr>
          <p:nvPr>
            <p:ph idx="1"/>
          </p:nvPr>
        </p:nvSpPr>
        <p:spPr>
          <a:xfrm>
            <a:off x="457200" y="1676400"/>
            <a:ext cx="5943600" cy="4953000"/>
          </a:xfrm>
        </p:spPr>
        <p:txBody>
          <a:bodyPr>
            <a:noAutofit/>
          </a:bodyPr>
          <a:lstStyle/>
          <a:p>
            <a:r>
              <a:rPr lang="en-US" sz="2000" dirty="0">
                <a:latin typeface="Arial" charset="0"/>
              </a:rPr>
              <a:t>Process and guidelines unclear</a:t>
            </a:r>
          </a:p>
          <a:p>
            <a:r>
              <a:rPr lang="en-US" sz="2000" dirty="0">
                <a:latin typeface="Arial" charset="0"/>
              </a:rPr>
              <a:t>Lack of </a:t>
            </a:r>
            <a:r>
              <a:rPr lang="en-US" sz="2000" dirty="0" smtClean="0">
                <a:latin typeface="Arial" charset="0"/>
              </a:rPr>
              <a:t>mentoring and support</a:t>
            </a:r>
          </a:p>
          <a:p>
            <a:r>
              <a:rPr lang="en-US" sz="2000" dirty="0" smtClean="0">
                <a:latin typeface="Arial" charset="0"/>
              </a:rPr>
              <a:t>Lack </a:t>
            </a:r>
            <a:r>
              <a:rPr lang="en-US" sz="2000" dirty="0">
                <a:latin typeface="Arial" charset="0"/>
              </a:rPr>
              <a:t>of </a:t>
            </a:r>
            <a:r>
              <a:rPr lang="en-US" sz="2000" dirty="0" smtClean="0">
                <a:latin typeface="Arial" charset="0"/>
              </a:rPr>
              <a:t>collaboration opportunities</a:t>
            </a:r>
          </a:p>
          <a:p>
            <a:r>
              <a:rPr lang="en-US" sz="2000" dirty="0" smtClean="0">
                <a:latin typeface="Arial" charset="0"/>
              </a:rPr>
              <a:t>Discrimination</a:t>
            </a:r>
            <a:endParaRPr lang="en-US" sz="2000" dirty="0">
              <a:latin typeface="Arial" charset="0"/>
            </a:endParaRPr>
          </a:p>
          <a:p>
            <a:r>
              <a:rPr lang="en-US" sz="2000" dirty="0">
                <a:latin typeface="Arial" charset="0"/>
              </a:rPr>
              <a:t>Underrepresentation (“solo status</a:t>
            </a:r>
            <a:r>
              <a:rPr lang="en-US" sz="2000" dirty="0" smtClean="0">
                <a:latin typeface="Arial" charset="0"/>
              </a:rPr>
              <a:t>”)</a:t>
            </a:r>
          </a:p>
          <a:p>
            <a:r>
              <a:rPr lang="en-US" sz="2000" dirty="0" smtClean="0">
                <a:latin typeface="Arial" charset="0"/>
              </a:rPr>
              <a:t>Expectations </a:t>
            </a:r>
            <a:r>
              <a:rPr lang="en-US" sz="2000" dirty="0">
                <a:latin typeface="Arial" charset="0"/>
              </a:rPr>
              <a:t>to serve on </a:t>
            </a:r>
            <a:r>
              <a:rPr lang="en-US" sz="2000" dirty="0" smtClean="0">
                <a:latin typeface="Arial" charset="0"/>
              </a:rPr>
              <a:t>diversity initiatives </a:t>
            </a:r>
            <a:endParaRPr lang="en-US" sz="2000" dirty="0">
              <a:latin typeface="Arial" charset="0"/>
            </a:endParaRPr>
          </a:p>
          <a:p>
            <a:r>
              <a:rPr lang="en-US" sz="2000" dirty="0">
                <a:latin typeface="Arial" charset="0"/>
              </a:rPr>
              <a:t>Slow promotion rate</a:t>
            </a:r>
          </a:p>
          <a:p>
            <a:r>
              <a:rPr lang="en-US" sz="2000" dirty="0" smtClean="0">
                <a:latin typeface="Arial" charset="0"/>
              </a:rPr>
              <a:t>Unwelcoming </a:t>
            </a:r>
            <a:r>
              <a:rPr lang="en-US" sz="2000" dirty="0">
                <a:latin typeface="Arial" charset="0"/>
              </a:rPr>
              <a:t>social climate</a:t>
            </a:r>
          </a:p>
          <a:p>
            <a:r>
              <a:rPr lang="en-US" sz="2000" dirty="0" smtClean="0">
                <a:latin typeface="Arial" charset="0"/>
              </a:rPr>
              <a:t>Work </a:t>
            </a:r>
            <a:r>
              <a:rPr lang="en-US" sz="2000" dirty="0">
                <a:latin typeface="Arial" charset="0"/>
              </a:rPr>
              <a:t>life balance </a:t>
            </a:r>
          </a:p>
          <a:p>
            <a:r>
              <a:rPr lang="en-US" sz="2000" dirty="0">
                <a:latin typeface="Arial" charset="0"/>
              </a:rPr>
              <a:t>Sense of overwhelm</a:t>
            </a:r>
          </a:p>
          <a:p>
            <a:pPr marL="0" indent="0">
              <a:lnSpc>
                <a:spcPct val="110000"/>
              </a:lnSpc>
              <a:spcBef>
                <a:spcPts val="0"/>
              </a:spcBef>
              <a:spcAft>
                <a:spcPts val="600"/>
              </a:spcAft>
              <a:buNone/>
            </a:pPr>
            <a:endParaRPr lang="en-US" altLang="en-US" sz="1100" dirty="0"/>
          </a:p>
        </p:txBody>
      </p:sp>
      <p:sp>
        <p:nvSpPr>
          <p:cNvPr id="4" name="TextBox 3"/>
          <p:cNvSpPr txBox="1"/>
          <p:nvPr/>
        </p:nvSpPr>
        <p:spPr>
          <a:xfrm>
            <a:off x="381000" y="6260068"/>
            <a:ext cx="1752600" cy="276999"/>
          </a:xfrm>
          <a:prstGeom prst="rect">
            <a:avLst/>
          </a:prstGeom>
          <a:noFill/>
        </p:spPr>
        <p:txBody>
          <a:bodyPr wrap="square" rtlCol="0">
            <a:spAutoFit/>
          </a:bodyPr>
          <a:lstStyle/>
          <a:p>
            <a:r>
              <a:rPr lang="en-US" sz="1200" dirty="0" err="1" smtClean="0"/>
              <a:t>Trower</a:t>
            </a:r>
            <a:r>
              <a:rPr lang="en-US" sz="1200" dirty="0" smtClean="0"/>
              <a:t>, 2008</a:t>
            </a:r>
            <a:endParaRPr lang="en-US" sz="1200" dirty="0"/>
          </a:p>
        </p:txBody>
      </p:sp>
    </p:spTree>
    <p:extLst>
      <p:ext uri="{BB962C8B-B14F-4D97-AF65-F5344CB8AC3E}">
        <p14:creationId xmlns:p14="http://schemas.microsoft.com/office/powerpoint/2010/main" val="3887144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5715000" cy="457200"/>
          </a:xfrm>
        </p:spPr>
        <p:txBody>
          <a:bodyPr>
            <a:normAutofit/>
          </a:bodyPr>
          <a:lstStyle/>
          <a:p>
            <a:r>
              <a:rPr lang="en-US" sz="2700" dirty="0" smtClean="0"/>
              <a:t>II. Promotion to tenure </a:t>
            </a:r>
            <a:endParaRPr lang="en-US" sz="2700" dirty="0"/>
          </a:p>
        </p:txBody>
      </p:sp>
      <p:sp>
        <p:nvSpPr>
          <p:cNvPr id="4" name="Rectangle 3"/>
          <p:cNvSpPr>
            <a:spLocks noGrp="1" noChangeArrowheads="1"/>
          </p:cNvSpPr>
          <p:nvPr>
            <p:ph idx="1"/>
          </p:nvPr>
        </p:nvSpPr>
        <p:spPr>
          <a:xfrm>
            <a:off x="457200" y="1600200"/>
            <a:ext cx="5949656" cy="4268714"/>
          </a:xfrm>
        </p:spPr>
        <p:txBody>
          <a:bodyPr>
            <a:noAutofit/>
          </a:bodyPr>
          <a:lstStyle/>
          <a:p>
            <a:pPr>
              <a:lnSpc>
                <a:spcPct val="90000"/>
              </a:lnSpc>
              <a:defRPr/>
            </a:pPr>
            <a:r>
              <a:rPr lang="en-US" altLang="en-US" sz="2200" dirty="0"/>
              <a:t>Choosing outside reviewers</a:t>
            </a:r>
          </a:p>
          <a:p>
            <a:pPr lvl="1">
              <a:lnSpc>
                <a:spcPct val="90000"/>
              </a:lnSpc>
              <a:defRPr/>
            </a:pPr>
            <a:r>
              <a:rPr lang="en-US" altLang="en-US" sz="2000" dirty="0"/>
              <a:t>The candidates list</a:t>
            </a:r>
          </a:p>
          <a:p>
            <a:pPr lvl="1">
              <a:lnSpc>
                <a:spcPct val="90000"/>
              </a:lnSpc>
              <a:defRPr/>
            </a:pPr>
            <a:r>
              <a:rPr lang="en-US" altLang="en-US" sz="2000" dirty="0"/>
              <a:t>The Committee’s complementary list</a:t>
            </a:r>
          </a:p>
          <a:p>
            <a:pPr lvl="1">
              <a:lnSpc>
                <a:spcPct val="90000"/>
              </a:lnSpc>
              <a:defRPr/>
            </a:pPr>
            <a:r>
              <a:rPr lang="en-US" altLang="en-US" sz="2000" dirty="0"/>
              <a:t>Some places, a third (independent) list is generated at the Dean’s level</a:t>
            </a:r>
          </a:p>
          <a:p>
            <a:pPr>
              <a:lnSpc>
                <a:spcPct val="90000"/>
              </a:lnSpc>
              <a:defRPr/>
            </a:pPr>
            <a:r>
              <a:rPr lang="en-US" altLang="en-US" sz="2200" dirty="0"/>
              <a:t>Seeking advice</a:t>
            </a:r>
          </a:p>
          <a:p>
            <a:pPr lvl="1">
              <a:lnSpc>
                <a:spcPct val="90000"/>
              </a:lnSpc>
              <a:defRPr/>
            </a:pPr>
            <a:r>
              <a:rPr lang="en-US" altLang="en-US" sz="2000" dirty="0"/>
              <a:t>Talk to the Chair</a:t>
            </a:r>
          </a:p>
          <a:p>
            <a:pPr lvl="1">
              <a:lnSpc>
                <a:spcPct val="90000"/>
              </a:lnSpc>
              <a:defRPr/>
            </a:pPr>
            <a:r>
              <a:rPr lang="en-US" altLang="en-US" sz="2000" dirty="0"/>
              <a:t>Talk to all advisors/mentors/other faculty who have recently gone through the process</a:t>
            </a:r>
          </a:p>
          <a:p>
            <a:pPr lvl="1">
              <a:lnSpc>
                <a:spcPct val="90000"/>
              </a:lnSpc>
              <a:buNone/>
              <a:defRPr/>
            </a:pPr>
            <a:endParaRPr lang="en-US" altLang="en-US" sz="1400" dirty="0"/>
          </a:p>
        </p:txBody>
      </p:sp>
    </p:spTree>
    <p:extLst>
      <p:ext uri="{BB962C8B-B14F-4D97-AF65-F5344CB8AC3E}">
        <p14:creationId xmlns:p14="http://schemas.microsoft.com/office/powerpoint/2010/main" val="3277403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97" y="762000"/>
            <a:ext cx="5334000" cy="457200"/>
          </a:xfrm>
        </p:spPr>
        <p:txBody>
          <a:bodyPr>
            <a:normAutofit/>
          </a:bodyPr>
          <a:lstStyle/>
          <a:p>
            <a:r>
              <a:rPr lang="en-US" sz="2700" dirty="0" smtClean="0"/>
              <a:t>II. Promotion to tenure</a:t>
            </a:r>
            <a:endParaRPr lang="en-US" sz="2700" dirty="0"/>
          </a:p>
        </p:txBody>
      </p:sp>
      <p:sp>
        <p:nvSpPr>
          <p:cNvPr id="4" name="Rectangle 3"/>
          <p:cNvSpPr>
            <a:spLocks noGrp="1" noChangeArrowheads="1"/>
          </p:cNvSpPr>
          <p:nvPr>
            <p:ph idx="1"/>
          </p:nvPr>
        </p:nvSpPr>
        <p:spPr/>
        <p:txBody>
          <a:bodyPr/>
          <a:lstStyle/>
          <a:p>
            <a:pPr lvl="1" eaLnBrk="1" hangingPunct="1">
              <a:lnSpc>
                <a:spcPct val="90000"/>
              </a:lnSpc>
              <a:buFontTx/>
              <a:buNone/>
            </a:pPr>
            <a:endParaRPr lang="en-US" altLang="en-US" sz="2000" dirty="0" smtClean="0">
              <a:solidFill>
                <a:srgbClr val="FFFF00"/>
              </a:solidFill>
              <a:latin typeface="Comic Sans MS" panose="030F0702030302020204" pitchFamily="66" charset="0"/>
            </a:endParaRPr>
          </a:p>
          <a:p>
            <a:pPr eaLnBrk="1" hangingPunct="1">
              <a:lnSpc>
                <a:spcPct val="90000"/>
              </a:lnSpc>
            </a:pPr>
            <a:r>
              <a:rPr lang="en-US" altLang="en-US" sz="2200" dirty="0" smtClean="0"/>
              <a:t>Who’s at the table?</a:t>
            </a:r>
          </a:p>
          <a:p>
            <a:pPr lvl="1" eaLnBrk="1" hangingPunct="1">
              <a:lnSpc>
                <a:spcPct val="90000"/>
              </a:lnSpc>
            </a:pPr>
            <a:r>
              <a:rPr lang="en-US" altLang="en-US" sz="2000" dirty="0" smtClean="0"/>
              <a:t>Some places have all faculty sit in on a tenure discussion</a:t>
            </a:r>
          </a:p>
          <a:p>
            <a:pPr lvl="1" eaLnBrk="1" hangingPunct="1">
              <a:lnSpc>
                <a:spcPct val="90000"/>
              </a:lnSpc>
            </a:pPr>
            <a:r>
              <a:rPr lang="en-US" altLang="en-US" sz="2000" dirty="0" smtClean="0"/>
              <a:t>Listen to the committee report and subsequent discussion</a:t>
            </a:r>
          </a:p>
          <a:p>
            <a:pPr lvl="1" eaLnBrk="1" hangingPunct="1">
              <a:lnSpc>
                <a:spcPct val="90000"/>
              </a:lnSpc>
            </a:pPr>
            <a:r>
              <a:rPr lang="en-US" altLang="en-US" sz="2000" dirty="0" smtClean="0"/>
              <a:t>Extremely valuable learning experience (demystifies the process)</a:t>
            </a:r>
          </a:p>
          <a:p>
            <a:pPr lvl="1" eaLnBrk="1" hangingPunct="1">
              <a:lnSpc>
                <a:spcPct val="90000"/>
              </a:lnSpc>
              <a:buFontTx/>
              <a:buNone/>
            </a:pPr>
            <a:endParaRPr lang="en-US" altLang="en-US" sz="2000" dirty="0" smtClean="0"/>
          </a:p>
        </p:txBody>
      </p:sp>
    </p:spTree>
    <p:extLst>
      <p:ext uri="{BB962C8B-B14F-4D97-AF65-F5344CB8AC3E}">
        <p14:creationId xmlns:p14="http://schemas.microsoft.com/office/powerpoint/2010/main" val="2198300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Should I go up early?</a:t>
            </a:r>
            <a:endParaRPr lang="en-US" sz="2700" dirty="0"/>
          </a:p>
        </p:txBody>
      </p:sp>
      <p:sp>
        <p:nvSpPr>
          <p:cNvPr id="4" name="Content Placeholder 2"/>
          <p:cNvSpPr>
            <a:spLocks noGrp="1"/>
          </p:cNvSpPr>
          <p:nvPr>
            <p:ph idx="1"/>
          </p:nvPr>
        </p:nvSpPr>
        <p:spPr>
          <a:xfrm>
            <a:off x="457200" y="1676400"/>
            <a:ext cx="5949656" cy="4800600"/>
          </a:xfrm>
        </p:spPr>
        <p:txBody>
          <a:bodyPr>
            <a:normAutofit fontScale="85000" lnSpcReduction="20000"/>
          </a:bodyPr>
          <a:lstStyle/>
          <a:p>
            <a:pPr eaLnBrk="1" hangingPunct="1"/>
            <a:r>
              <a:rPr lang="en-US" altLang="en-US" sz="2600" dirty="0" smtClean="0"/>
              <a:t>Strong case: Go for it. </a:t>
            </a:r>
          </a:p>
          <a:p>
            <a:pPr lvl="1" eaLnBrk="1" hangingPunct="1"/>
            <a:r>
              <a:rPr lang="en-US" altLang="en-US" sz="2400" dirty="0" smtClean="0"/>
              <a:t>Know the deadlines!</a:t>
            </a:r>
          </a:p>
          <a:p>
            <a:pPr lvl="1" eaLnBrk="1" hangingPunct="1"/>
            <a:endParaRPr lang="en-US" altLang="en-US" sz="2200" dirty="0" smtClean="0"/>
          </a:p>
          <a:p>
            <a:pPr eaLnBrk="1" hangingPunct="1"/>
            <a:r>
              <a:rPr lang="en-US" altLang="en-US" sz="2600" dirty="0" smtClean="0"/>
              <a:t>Pros: increased rank, stature, and salary</a:t>
            </a:r>
            <a:br>
              <a:rPr lang="en-US" altLang="en-US" sz="2600" dirty="0" smtClean="0"/>
            </a:br>
            <a:endParaRPr lang="en-US" altLang="en-US" sz="2600" dirty="0" smtClean="0"/>
          </a:p>
          <a:p>
            <a:pPr eaLnBrk="1" hangingPunct="1"/>
            <a:r>
              <a:rPr lang="en-US" altLang="en-US" sz="2600" dirty="0" smtClean="0"/>
              <a:t>If case could be stronger (often the case): wait</a:t>
            </a:r>
            <a:br>
              <a:rPr lang="en-US" altLang="en-US" sz="2600" dirty="0" smtClean="0"/>
            </a:br>
            <a:endParaRPr lang="en-US" altLang="en-US" sz="2600" dirty="0" smtClean="0"/>
          </a:p>
          <a:p>
            <a:pPr eaLnBrk="1" hangingPunct="1"/>
            <a:r>
              <a:rPr lang="en-US" altLang="en-US" sz="2600" dirty="0" smtClean="0"/>
              <a:t>Risks of going up early: </a:t>
            </a:r>
            <a:br>
              <a:rPr lang="en-US" altLang="en-US" sz="2600" dirty="0" smtClean="0"/>
            </a:br>
            <a:r>
              <a:rPr lang="en-US" altLang="en-US" sz="2600" dirty="0" smtClean="0"/>
              <a:t>Repeated requests for outside letters</a:t>
            </a:r>
            <a:br>
              <a:rPr lang="en-US" altLang="en-US" sz="2600" dirty="0" smtClean="0"/>
            </a:br>
            <a:endParaRPr lang="en-US" altLang="en-US" sz="2600" dirty="0" smtClean="0"/>
          </a:p>
          <a:p>
            <a:pPr eaLnBrk="1" hangingPunct="1"/>
            <a:r>
              <a:rPr lang="en-US" altLang="en-US" sz="2600" dirty="0" smtClean="0"/>
              <a:t>The psychological impact of a deferral or negative result (how will this impact the remainder of the academic year?)</a:t>
            </a:r>
            <a:r>
              <a:rPr lang="en-US" altLang="en-US" sz="2400" dirty="0" smtClean="0"/>
              <a:t/>
            </a:r>
            <a:br>
              <a:rPr lang="en-US" altLang="en-US" sz="2400" dirty="0" smtClean="0"/>
            </a:br>
            <a:endParaRPr lang="en-US" altLang="en-US" sz="2400" dirty="0" smtClean="0"/>
          </a:p>
        </p:txBody>
      </p:sp>
    </p:spTree>
    <p:extLst>
      <p:ext uri="{BB962C8B-B14F-4D97-AF65-F5344CB8AC3E}">
        <p14:creationId xmlns:p14="http://schemas.microsoft.com/office/powerpoint/2010/main" val="2312418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5334000" cy="457200"/>
          </a:xfrm>
        </p:spPr>
        <p:txBody>
          <a:bodyPr>
            <a:normAutofit/>
          </a:bodyPr>
          <a:lstStyle/>
          <a:p>
            <a:r>
              <a:rPr lang="en-US" sz="2700" dirty="0" smtClean="0"/>
              <a:t>Should I go up separately?</a:t>
            </a:r>
            <a:endParaRPr lang="en-US" sz="2700" dirty="0"/>
          </a:p>
        </p:txBody>
      </p:sp>
      <p:sp>
        <p:nvSpPr>
          <p:cNvPr id="4" name="Content Placeholder 2"/>
          <p:cNvSpPr>
            <a:spLocks noGrp="1"/>
          </p:cNvSpPr>
          <p:nvPr>
            <p:ph idx="1"/>
          </p:nvPr>
        </p:nvSpPr>
        <p:spPr>
          <a:xfrm>
            <a:off x="457200" y="1676400"/>
            <a:ext cx="5949656" cy="4268714"/>
          </a:xfrm>
        </p:spPr>
        <p:txBody>
          <a:bodyPr>
            <a:normAutofit/>
          </a:bodyPr>
          <a:lstStyle/>
          <a:p>
            <a:pPr eaLnBrk="1" hangingPunct="1"/>
            <a:r>
              <a:rPr lang="en-US" altLang="en-US" sz="2200" dirty="0" smtClean="0"/>
              <a:t>Some institutions allow faculty to go up for tenure and promotion separately or both at the same time</a:t>
            </a:r>
          </a:p>
          <a:p>
            <a:pPr eaLnBrk="1" hangingPunct="1"/>
            <a:endParaRPr lang="en-US" altLang="en-US" sz="2200" dirty="0" smtClean="0"/>
          </a:p>
          <a:p>
            <a:pPr eaLnBrk="1" hangingPunct="1"/>
            <a:r>
              <a:rPr lang="en-US" altLang="en-US" sz="2200" dirty="0" smtClean="0"/>
              <a:t>The criteria may be different</a:t>
            </a:r>
          </a:p>
          <a:p>
            <a:pPr eaLnBrk="1" hangingPunct="1"/>
            <a:endParaRPr lang="en-US" altLang="en-US" sz="2200" dirty="0" smtClean="0"/>
          </a:p>
          <a:p>
            <a:pPr eaLnBrk="1" hangingPunct="1"/>
            <a:r>
              <a:rPr lang="en-US" altLang="en-US" sz="2200" dirty="0" smtClean="0"/>
              <a:t>Bottom line: It depends.  </a:t>
            </a:r>
          </a:p>
        </p:txBody>
      </p:sp>
    </p:spTree>
    <p:extLst>
      <p:ext uri="{BB962C8B-B14F-4D97-AF65-F5344CB8AC3E}">
        <p14:creationId xmlns:p14="http://schemas.microsoft.com/office/powerpoint/2010/main" val="2841788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638800" cy="457200"/>
          </a:xfrm>
        </p:spPr>
        <p:txBody>
          <a:bodyPr>
            <a:normAutofit/>
          </a:bodyPr>
          <a:lstStyle/>
          <a:p>
            <a:r>
              <a:rPr lang="en-US" sz="2700" dirty="0" smtClean="0"/>
              <a:t>III. Promotion to Full Professor</a:t>
            </a:r>
            <a:endParaRPr lang="en-US" sz="2700" dirty="0"/>
          </a:p>
        </p:txBody>
      </p:sp>
      <p:sp>
        <p:nvSpPr>
          <p:cNvPr id="4" name="Rectangle 3"/>
          <p:cNvSpPr>
            <a:spLocks noGrp="1" noChangeArrowheads="1"/>
          </p:cNvSpPr>
          <p:nvPr>
            <p:ph idx="1"/>
          </p:nvPr>
        </p:nvSpPr>
        <p:spPr>
          <a:xfrm>
            <a:off x="457200" y="1676400"/>
            <a:ext cx="5949656" cy="4953000"/>
          </a:xfrm>
        </p:spPr>
        <p:txBody>
          <a:bodyPr>
            <a:normAutofit fontScale="92500" lnSpcReduction="10000"/>
          </a:bodyPr>
          <a:lstStyle/>
          <a:p>
            <a:pPr eaLnBrk="1" hangingPunct="1">
              <a:defRPr/>
            </a:pPr>
            <a:r>
              <a:rPr lang="en-US" altLang="en-US" sz="2400" dirty="0" smtClean="0"/>
              <a:t>Post tenure</a:t>
            </a:r>
          </a:p>
          <a:p>
            <a:pPr lvl="1" eaLnBrk="1" hangingPunct="1">
              <a:defRPr/>
            </a:pPr>
            <a:r>
              <a:rPr lang="en-US" altLang="en-US" sz="2000" dirty="0" smtClean="0"/>
              <a:t>Participate on a study section</a:t>
            </a:r>
          </a:p>
          <a:p>
            <a:pPr lvl="1" eaLnBrk="1" hangingPunct="1">
              <a:defRPr/>
            </a:pPr>
            <a:r>
              <a:rPr lang="en-US" altLang="en-US" sz="2000" dirty="0" smtClean="0"/>
              <a:t>Accept more professional responsibility </a:t>
            </a:r>
          </a:p>
          <a:p>
            <a:pPr lvl="2" eaLnBrk="1" hangingPunct="1">
              <a:defRPr/>
            </a:pPr>
            <a:r>
              <a:rPr lang="en-US" altLang="en-US" sz="1900" dirty="0" smtClean="0"/>
              <a:t>e.g. scholarly societies, editorial boards, on SABs, etc.</a:t>
            </a:r>
          </a:p>
          <a:p>
            <a:pPr lvl="1" eaLnBrk="1" hangingPunct="1">
              <a:defRPr/>
            </a:pPr>
            <a:r>
              <a:rPr lang="en-US" altLang="en-US" sz="2200" dirty="0" smtClean="0"/>
              <a:t>Become a more engaged university citizen </a:t>
            </a:r>
          </a:p>
          <a:p>
            <a:pPr lvl="2" eaLnBrk="1" hangingPunct="1">
              <a:defRPr/>
            </a:pPr>
            <a:r>
              <a:rPr lang="en-US" altLang="en-US" sz="1900" dirty="0" smtClean="0"/>
              <a:t>serve on task-forces, Faculty senates, etc</a:t>
            </a:r>
          </a:p>
          <a:p>
            <a:pPr lvl="1" eaLnBrk="1" hangingPunct="1">
              <a:defRPr/>
            </a:pPr>
            <a:endParaRPr lang="en-US" altLang="en-US" sz="2000" dirty="0" smtClean="0"/>
          </a:p>
          <a:p>
            <a:pPr eaLnBrk="1" hangingPunct="1">
              <a:defRPr/>
            </a:pPr>
            <a:r>
              <a:rPr lang="en-US" altLang="en-US" sz="2400" dirty="0" smtClean="0"/>
              <a:t>Advancement to full professor</a:t>
            </a:r>
          </a:p>
          <a:p>
            <a:pPr lvl="1" eaLnBrk="1" hangingPunct="1">
              <a:defRPr/>
            </a:pPr>
            <a:r>
              <a:rPr lang="en-US" altLang="en-US" sz="2200" dirty="0" smtClean="0"/>
              <a:t>Learn the local culture of promotion</a:t>
            </a:r>
          </a:p>
          <a:p>
            <a:pPr lvl="2" eaLnBrk="1" hangingPunct="1">
              <a:defRPr/>
            </a:pPr>
            <a:r>
              <a:rPr lang="en-US" altLang="en-US" sz="1900" dirty="0" smtClean="0"/>
              <a:t>Post tenure evaluations </a:t>
            </a:r>
          </a:p>
          <a:p>
            <a:pPr lvl="2" eaLnBrk="1" hangingPunct="1">
              <a:defRPr/>
            </a:pPr>
            <a:r>
              <a:rPr lang="en-US" altLang="en-US" sz="1900" dirty="0" smtClean="0"/>
              <a:t>different e.g., in private and public institutions</a:t>
            </a:r>
          </a:p>
          <a:p>
            <a:pPr lvl="2" eaLnBrk="1" hangingPunct="1">
              <a:defRPr/>
            </a:pPr>
            <a:endParaRPr lang="en-US" altLang="en-US" sz="1400" dirty="0" smtClean="0"/>
          </a:p>
          <a:p>
            <a:pPr lvl="1" eaLnBrk="1" hangingPunct="1">
              <a:defRPr/>
            </a:pPr>
            <a:r>
              <a:rPr lang="en-US" altLang="en-US" sz="2200" dirty="0" smtClean="0"/>
              <a:t>Continue to seek advice from all who were helpful in the pre-tenure years</a:t>
            </a:r>
          </a:p>
          <a:p>
            <a:pPr lvl="1" eaLnBrk="1" hangingPunct="1">
              <a:defRPr/>
            </a:pPr>
            <a:endParaRPr lang="en-US" altLang="en-US" sz="1800" dirty="0" smtClean="0"/>
          </a:p>
        </p:txBody>
      </p:sp>
    </p:spTree>
    <p:extLst>
      <p:ext uri="{BB962C8B-B14F-4D97-AF65-F5344CB8AC3E}">
        <p14:creationId xmlns:p14="http://schemas.microsoft.com/office/powerpoint/2010/main" val="856242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Take home messages</a:t>
            </a:r>
            <a:endParaRPr lang="en-US" sz="2700" dirty="0"/>
          </a:p>
        </p:txBody>
      </p:sp>
      <p:sp>
        <p:nvSpPr>
          <p:cNvPr id="4" name="Rectangle 2"/>
          <p:cNvSpPr>
            <a:spLocks noGrp="1" noChangeArrowheads="1"/>
          </p:cNvSpPr>
          <p:nvPr>
            <p:ph idx="1"/>
          </p:nvPr>
        </p:nvSpPr>
        <p:spPr>
          <a:xfrm>
            <a:off x="457200" y="1676400"/>
            <a:ext cx="5949656" cy="4268714"/>
          </a:xfrm>
        </p:spPr>
        <p:txBody>
          <a:bodyPr>
            <a:noAutofit/>
          </a:bodyPr>
          <a:lstStyle/>
          <a:p>
            <a:pPr marL="0" indent="0" eaLnBrk="1" hangingPunct="1">
              <a:buNone/>
              <a:defRPr/>
            </a:pPr>
            <a:r>
              <a:rPr lang="en-US" altLang="en-US" sz="2400" dirty="0" smtClean="0">
                <a:latin typeface="+mn-lt"/>
              </a:rPr>
              <a:t/>
            </a:r>
            <a:br>
              <a:rPr lang="en-US" altLang="en-US" sz="2400" dirty="0" smtClean="0">
                <a:latin typeface="+mn-lt"/>
              </a:rPr>
            </a:br>
            <a:r>
              <a:rPr lang="en-US" altLang="en-US" sz="2400" dirty="0" smtClean="0">
                <a:latin typeface="+mn-lt"/>
              </a:rPr>
              <a:t>1. Careers never stop developing</a:t>
            </a:r>
            <a:br>
              <a:rPr lang="en-US" altLang="en-US" sz="2400" dirty="0" smtClean="0">
                <a:latin typeface="+mn-lt"/>
              </a:rPr>
            </a:br>
            <a:r>
              <a:rPr lang="en-US" altLang="en-US" sz="2400" dirty="0" smtClean="0">
                <a:latin typeface="+mn-lt"/>
              </a:rPr>
              <a:t/>
            </a:r>
            <a:br>
              <a:rPr lang="en-US" altLang="en-US" sz="2400" dirty="0" smtClean="0">
                <a:latin typeface="+mn-lt"/>
              </a:rPr>
            </a:br>
            <a:r>
              <a:rPr lang="en-US" altLang="en-US" sz="2400" dirty="0" smtClean="0">
                <a:latin typeface="+mn-lt"/>
              </a:rPr>
              <a:t>2. Everyone benefits from advice at  any stage in their career</a:t>
            </a:r>
            <a:br>
              <a:rPr lang="en-US" altLang="en-US" sz="2400" dirty="0" smtClean="0">
                <a:latin typeface="+mn-lt"/>
              </a:rPr>
            </a:br>
            <a:r>
              <a:rPr lang="en-US" altLang="en-US" sz="2400" dirty="0">
                <a:latin typeface="+mn-lt"/>
              </a:rPr>
              <a:t/>
            </a:r>
            <a:br>
              <a:rPr lang="en-US" altLang="en-US" sz="2400" dirty="0">
                <a:latin typeface="+mn-lt"/>
              </a:rPr>
            </a:br>
            <a:r>
              <a:rPr lang="en-US" altLang="en-US" sz="2400" dirty="0" smtClean="0">
                <a:latin typeface="+mn-lt"/>
              </a:rPr>
              <a:t>3. Be proactive. Take note of suggestions/comments during previous evaluations. They should be used as constructive materials to prepare the tenure application</a:t>
            </a:r>
          </a:p>
        </p:txBody>
      </p:sp>
    </p:spTree>
    <p:extLst>
      <p:ext uri="{BB962C8B-B14F-4D97-AF65-F5344CB8AC3E}">
        <p14:creationId xmlns:p14="http://schemas.microsoft.com/office/powerpoint/2010/main" val="929830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References</a:t>
            </a:r>
            <a:endParaRPr lang="en-US" sz="2700" dirty="0"/>
          </a:p>
        </p:txBody>
      </p:sp>
      <p:sp>
        <p:nvSpPr>
          <p:cNvPr id="4" name="Content Placeholder 2"/>
          <p:cNvSpPr>
            <a:spLocks noGrp="1"/>
          </p:cNvSpPr>
          <p:nvPr>
            <p:ph idx="1"/>
          </p:nvPr>
        </p:nvSpPr>
        <p:spPr>
          <a:xfrm>
            <a:off x="457200" y="1676400"/>
            <a:ext cx="6477000" cy="4268714"/>
          </a:xfrm>
        </p:spPr>
        <p:txBody>
          <a:bodyPr>
            <a:normAutofit fontScale="92500"/>
          </a:bodyPr>
          <a:lstStyle/>
          <a:p>
            <a:r>
              <a:rPr lang="en-US" altLang="en-US" sz="1400" u="sng" dirty="0" smtClean="0">
                <a:hlinkClick r:id="rId2"/>
              </a:rPr>
              <a:t>http://nces.ed.gov/fastfacts/display.asp?id=61</a:t>
            </a:r>
            <a:endParaRPr lang="en-US" altLang="en-US" sz="1400" dirty="0" smtClean="0"/>
          </a:p>
          <a:p>
            <a:r>
              <a:rPr lang="en-US" altLang="en-US" sz="1400" u="sng" dirty="0" smtClean="0">
                <a:hlinkClick r:id="rId3"/>
              </a:rPr>
              <a:t>http://www.academia.edu/6132521/_Between_a_rock_and_a_hard_place_Women_faculty_at_striving_institutions</a:t>
            </a:r>
            <a:endParaRPr lang="en-US" altLang="en-US" sz="1400" dirty="0" smtClean="0"/>
          </a:p>
          <a:p>
            <a:r>
              <a:rPr lang="en-US" altLang="en-US" sz="1400" u="sng" dirty="0" smtClean="0">
                <a:hlinkClick r:id="rId4"/>
              </a:rPr>
              <a:t>http://nces.ed.gov/programs/digest/2013menu_tables.asp</a:t>
            </a:r>
            <a:endParaRPr lang="en-US" altLang="en-US" sz="1400" dirty="0" smtClean="0"/>
          </a:p>
          <a:p>
            <a:r>
              <a:rPr lang="en-US" altLang="en-US" sz="1400" u="sng" dirty="0" smtClean="0">
                <a:hlinkClick r:id="rId5"/>
              </a:rPr>
              <a:t>http://nces.ed.gov/programs/digest/d13/tables/dt13_315.20.asp</a:t>
            </a:r>
            <a:endParaRPr lang="en-US" altLang="en-US" sz="1400" dirty="0" smtClean="0"/>
          </a:p>
          <a:p>
            <a:r>
              <a:rPr lang="en-US" altLang="en-US" sz="1400" u="sng" dirty="0" smtClean="0">
                <a:hlinkClick r:id="rId6"/>
              </a:rPr>
              <a:t>http://nces.ed.gov/programs/digest/d13/tables/dt13_316.80.asp</a:t>
            </a:r>
            <a:endParaRPr lang="en-US" altLang="en-US" sz="1400" dirty="0" smtClean="0"/>
          </a:p>
          <a:p>
            <a:r>
              <a:rPr lang="en-US" altLang="en-US" sz="1400" u="sng" dirty="0" smtClean="0">
                <a:hlinkClick r:id="rId7"/>
              </a:rPr>
              <a:t>http://nces.ed.gov/ipeds/datacenter/</a:t>
            </a:r>
            <a:endParaRPr lang="en-US" altLang="en-US" sz="1400" dirty="0" smtClean="0"/>
          </a:p>
          <a:p>
            <a:r>
              <a:rPr lang="en-US" altLang="en-US" sz="1400" u="sng" dirty="0" smtClean="0">
                <a:hlinkClick r:id="rId8"/>
              </a:rPr>
              <a:t>http://diverseeducation.com/article/49072/</a:t>
            </a:r>
            <a:endParaRPr lang="en-US" altLang="en-US" sz="1400" dirty="0" smtClean="0"/>
          </a:p>
          <a:p>
            <a:r>
              <a:rPr lang="en-US" altLang="en-US" sz="1400" u="sng" dirty="0" smtClean="0">
                <a:hlinkClick r:id="rId9"/>
              </a:rPr>
              <a:t>http://www.pbs.org/shattering/theprogram.html</a:t>
            </a:r>
            <a:endParaRPr lang="en-US" altLang="en-US" sz="1400" dirty="0" smtClean="0"/>
          </a:p>
          <a:p>
            <a:r>
              <a:rPr lang="en-US" altLang="en-US" sz="1400" u="sng" dirty="0" smtClean="0">
                <a:hlinkClick r:id="rId10"/>
              </a:rPr>
              <a:t>http://www.catalyst.org/knowledge/women-academia</a:t>
            </a:r>
            <a:endParaRPr lang="en-US" altLang="en-US" sz="1400" dirty="0" smtClean="0"/>
          </a:p>
          <a:p>
            <a:r>
              <a:rPr lang="en-US" altLang="en-US" sz="1400" u="sng" dirty="0" smtClean="0">
                <a:hlinkClick r:id="rId11"/>
              </a:rPr>
              <a:t>http://chronicle.com/article/Almanac-2014-Profession/148157/</a:t>
            </a:r>
            <a:endParaRPr lang="en-US" altLang="en-US" sz="1400" dirty="0" smtClean="0"/>
          </a:p>
          <a:p>
            <a:r>
              <a:rPr lang="en-US" altLang="en-US" sz="1400" u="sng" dirty="0" smtClean="0">
                <a:hlinkClick r:id="rId12"/>
              </a:rPr>
              <a:t>http://www.aaup.org/list-tables-and-figures-2013-14-annual-report-economic-status-profession</a:t>
            </a:r>
            <a:endParaRPr lang="en-US" altLang="en-US" sz="1400" dirty="0" smtClean="0"/>
          </a:p>
          <a:p>
            <a:r>
              <a:rPr lang="en-US" altLang="en-US" sz="1400" u="sng" dirty="0" smtClean="0">
                <a:hlinkClick r:id="rId13"/>
              </a:rPr>
              <a:t>http://www.aaup.org/sites/default/files/files/2014%20salary%20report/Table11.pdf</a:t>
            </a:r>
            <a:endParaRPr lang="en-US" altLang="en-US" sz="1400" dirty="0" smtClean="0"/>
          </a:p>
          <a:p>
            <a:r>
              <a:rPr lang="en-US" altLang="en-US" sz="1400" u="sng" dirty="0" smtClean="0">
                <a:hlinkClick r:id="rId14"/>
              </a:rPr>
              <a:t>http://www.aaup.org/sites/default/files/files/2014%20salary%20report/table12.pdf</a:t>
            </a:r>
            <a:endParaRPr lang="en-US" altLang="en-US" sz="1400" u="sng" dirty="0" smtClean="0"/>
          </a:p>
          <a:p>
            <a:r>
              <a:rPr lang="en-US" altLang="en-US" sz="1400" dirty="0">
                <a:hlinkClick r:id="rId10"/>
              </a:rPr>
              <a:t>http://</a:t>
            </a:r>
            <a:r>
              <a:rPr lang="en-US" altLang="en-US" sz="1400" dirty="0" smtClean="0">
                <a:hlinkClick r:id="rId10"/>
              </a:rPr>
              <a:t>www.catalyst.org/knowledge/women-academia</a:t>
            </a:r>
            <a:endParaRPr lang="en-US" altLang="en-US" sz="1400" u="sng" dirty="0" smtClean="0"/>
          </a:p>
          <a:p>
            <a:r>
              <a:rPr lang="en-US" altLang="en-US" sz="1400" u="sng" dirty="0" smtClean="0"/>
              <a:t>Nelson and Brammer, “A National Analysis of Minorities in Science and Engineering Faculties and Research Universities”, 2010. </a:t>
            </a:r>
            <a:endParaRPr lang="en-US" altLang="en-US" sz="1400" dirty="0" smtClean="0"/>
          </a:p>
          <a:p>
            <a:endParaRPr lang="en-US" altLang="en-US" sz="1200" dirty="0" smtClean="0"/>
          </a:p>
        </p:txBody>
      </p:sp>
    </p:spTree>
    <p:extLst>
      <p:ext uri="{BB962C8B-B14F-4D97-AF65-F5344CB8AC3E}">
        <p14:creationId xmlns:p14="http://schemas.microsoft.com/office/powerpoint/2010/main" val="2545810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Supplementary Information</a:t>
            </a:r>
            <a:endParaRPr lang="en-US" dirty="0"/>
          </a:p>
        </p:txBody>
      </p:sp>
    </p:spTree>
    <p:extLst>
      <p:ext uri="{BB962C8B-B14F-4D97-AF65-F5344CB8AC3E}">
        <p14:creationId xmlns:p14="http://schemas.microsoft.com/office/powerpoint/2010/main" val="70197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Resources and Case Studies</a:t>
            </a:r>
            <a:endParaRPr lang="en-US" sz="2700" dirty="0"/>
          </a:p>
        </p:txBody>
      </p:sp>
      <p:sp>
        <p:nvSpPr>
          <p:cNvPr id="4" name="Content Placeholder 2"/>
          <p:cNvSpPr>
            <a:spLocks noGrp="1"/>
          </p:cNvSpPr>
          <p:nvPr>
            <p:ph idx="1"/>
          </p:nvPr>
        </p:nvSpPr>
        <p:spPr>
          <a:xfrm>
            <a:off x="457200" y="1676400"/>
            <a:ext cx="5949656" cy="4268714"/>
          </a:xfrm>
        </p:spPr>
        <p:txBody>
          <a:bodyPr/>
          <a:lstStyle/>
          <a:p>
            <a:pPr>
              <a:defRPr/>
            </a:pPr>
            <a:r>
              <a:rPr lang="en-US" sz="2200" dirty="0" smtClean="0"/>
              <a:t>American Association of University Women</a:t>
            </a:r>
          </a:p>
          <a:p>
            <a:pPr lvl="1">
              <a:defRPr/>
            </a:pPr>
            <a:r>
              <a:rPr lang="en-US" sz="2000" dirty="0" smtClean="0">
                <a:hlinkClick r:id="rId2"/>
              </a:rPr>
              <a:t>www.aauw.org</a:t>
            </a:r>
            <a:endParaRPr lang="en-US" sz="2000" dirty="0" smtClean="0"/>
          </a:p>
          <a:p>
            <a:pPr lvl="1">
              <a:defRPr/>
            </a:pPr>
            <a:r>
              <a:rPr lang="en-US" sz="2000" dirty="0" smtClean="0"/>
              <a:t>“Tenure Denied: Cases of Sex Discrimination in Academia” (Montiegel, 2004)</a:t>
            </a:r>
          </a:p>
          <a:p>
            <a:pPr marL="457200" lvl="1" indent="0">
              <a:buFont typeface="Wingdings" panose="05000000000000000000" pitchFamily="2" charset="2"/>
              <a:buNone/>
              <a:defRPr/>
            </a:pPr>
            <a:endParaRPr lang="en-US" dirty="0"/>
          </a:p>
        </p:txBody>
      </p:sp>
    </p:spTree>
    <p:extLst>
      <p:ext uri="{BB962C8B-B14F-4D97-AF65-F5344CB8AC3E}">
        <p14:creationId xmlns:p14="http://schemas.microsoft.com/office/powerpoint/2010/main" val="1609858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334000" cy="457200"/>
          </a:xfrm>
        </p:spPr>
        <p:txBody>
          <a:bodyPr>
            <a:noAutofit/>
          </a:bodyPr>
          <a:lstStyle/>
          <a:p>
            <a:r>
              <a:rPr lang="en-US" sz="2700" dirty="0" smtClean="0"/>
              <a:t>Protection against Discrimination (Title VII)</a:t>
            </a:r>
            <a:endParaRPr lang="en-US" sz="2700" dirty="0"/>
          </a:p>
        </p:txBody>
      </p:sp>
      <p:sp>
        <p:nvSpPr>
          <p:cNvPr id="4" name="Content Placeholder 2"/>
          <p:cNvSpPr>
            <a:spLocks noGrp="1"/>
          </p:cNvSpPr>
          <p:nvPr>
            <p:ph idx="1"/>
          </p:nvPr>
        </p:nvSpPr>
        <p:spPr>
          <a:xfrm>
            <a:off x="457200" y="1676400"/>
            <a:ext cx="5949656" cy="5181600"/>
          </a:xfrm>
        </p:spPr>
        <p:txBody>
          <a:bodyPr>
            <a:normAutofit fontScale="70000" lnSpcReduction="20000"/>
          </a:bodyPr>
          <a:lstStyle/>
          <a:p>
            <a:r>
              <a:rPr lang="en-US" altLang="en-US" sz="2600" dirty="0" smtClean="0"/>
              <a:t>Title VII of the Civil Rights Act of 1964 prohibits discrimination in employment on the basis of sex, race, color, national origin, and religion. It applies to public and private colleges and universities, labor organizations and employment agencies. </a:t>
            </a:r>
          </a:p>
          <a:p>
            <a:endParaRPr lang="en-US" altLang="en-US" sz="2600" dirty="0" smtClean="0"/>
          </a:p>
          <a:p>
            <a:r>
              <a:rPr lang="en-US" altLang="en-US" sz="2600" dirty="0" smtClean="0"/>
              <a:t>It applies to hiring, termination, </a:t>
            </a:r>
            <a:r>
              <a:rPr lang="en-US" altLang="en-US" sz="2600" u="sng" dirty="0" smtClean="0"/>
              <a:t>promotion</a:t>
            </a:r>
            <a:r>
              <a:rPr lang="en-US" altLang="en-US" sz="2600" dirty="0" smtClean="0"/>
              <a:t>, compensation, job training, or any other term, condition, or privilege of employment. </a:t>
            </a:r>
          </a:p>
          <a:p>
            <a:endParaRPr lang="en-US" altLang="en-US" sz="2600" dirty="0" smtClean="0"/>
          </a:p>
          <a:p>
            <a:r>
              <a:rPr lang="en-US" altLang="en-US" sz="2600" dirty="0" smtClean="0"/>
              <a:t>Title VII also prohibits employment decisions based on stereotypes and </a:t>
            </a:r>
            <a:r>
              <a:rPr lang="en-US" altLang="en-US" sz="2600" u="sng" dirty="0" smtClean="0"/>
              <a:t>assumptions about abilities</a:t>
            </a:r>
            <a:r>
              <a:rPr lang="en-US" altLang="en-US" sz="2600" dirty="0" smtClean="0"/>
              <a:t>, traits, or the performance of individuals on the basis of sex. </a:t>
            </a:r>
          </a:p>
          <a:p>
            <a:endParaRPr lang="en-US" altLang="en-US" sz="2600" dirty="0" smtClean="0"/>
          </a:p>
          <a:p>
            <a:r>
              <a:rPr lang="en-US" altLang="en-US" sz="2600" dirty="0" smtClean="0"/>
              <a:t>The law prohibits both intentional discrimination and neutral job policies and practices that disproportionately exclude individuals on the basis of sex and that are not job-related. Additionally, the prohibitions against sex discrimination in this law cover sexual harassment and pregnancy-based discrimination.</a:t>
            </a:r>
          </a:p>
          <a:p>
            <a:endParaRPr lang="en-US" altLang="en-US" sz="1600" dirty="0" smtClean="0"/>
          </a:p>
        </p:txBody>
      </p:sp>
    </p:spTree>
    <p:extLst>
      <p:ext uri="{BB962C8B-B14F-4D97-AF65-F5344CB8AC3E}">
        <p14:creationId xmlns:p14="http://schemas.microsoft.com/office/powerpoint/2010/main" val="125005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95" y="847296"/>
            <a:ext cx="5334000" cy="457200"/>
          </a:xfrm>
        </p:spPr>
        <p:txBody>
          <a:bodyPr>
            <a:normAutofit/>
          </a:bodyPr>
          <a:lstStyle/>
          <a:p>
            <a:r>
              <a:rPr lang="en-US" sz="2700" dirty="0" smtClean="0"/>
              <a:t>Value is a concern</a:t>
            </a:r>
            <a:endParaRPr lang="en-US" sz="27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4" y="1371600"/>
            <a:ext cx="8429625" cy="398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6172200"/>
            <a:ext cx="7108869" cy="461665"/>
          </a:xfrm>
          <a:prstGeom prst="rect">
            <a:avLst/>
          </a:prstGeom>
          <a:noFill/>
        </p:spPr>
        <p:txBody>
          <a:bodyPr wrap="none" rtlCol="0">
            <a:spAutoFit/>
          </a:bodyPr>
          <a:lstStyle/>
          <a:p>
            <a:r>
              <a:rPr lang="en-US" sz="1150" dirty="0" smtClean="0"/>
              <a:t>SOURCE: Proceedings of National Academy of Sciences: Prepared for Seeking Solutions: </a:t>
            </a:r>
          </a:p>
          <a:p>
            <a:r>
              <a:rPr lang="en-US" sz="1150" dirty="0" smtClean="0"/>
              <a:t>Maximizing American Talent by Advancing Women of Color in Academia, June 2012, Washington, DC.</a:t>
            </a:r>
            <a:endParaRPr lang="en-US" sz="1150" dirty="0"/>
          </a:p>
        </p:txBody>
      </p:sp>
    </p:spTree>
    <p:extLst>
      <p:ext uri="{BB962C8B-B14F-4D97-AF65-F5344CB8AC3E}">
        <p14:creationId xmlns:p14="http://schemas.microsoft.com/office/powerpoint/2010/main" val="1558149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334000" cy="457200"/>
          </a:xfrm>
        </p:spPr>
        <p:txBody>
          <a:bodyPr>
            <a:noAutofit/>
          </a:bodyPr>
          <a:lstStyle/>
          <a:p>
            <a:r>
              <a:rPr lang="en-US" sz="2700" dirty="0" smtClean="0"/>
              <a:t>Filing a sexual discrimination complaint</a:t>
            </a:r>
            <a:endParaRPr lang="en-US" sz="2700" dirty="0"/>
          </a:p>
        </p:txBody>
      </p:sp>
      <p:sp>
        <p:nvSpPr>
          <p:cNvPr id="4" name="Content Placeholder 2"/>
          <p:cNvSpPr>
            <a:spLocks noGrp="1"/>
          </p:cNvSpPr>
          <p:nvPr>
            <p:ph idx="1"/>
          </p:nvPr>
        </p:nvSpPr>
        <p:spPr>
          <a:xfrm>
            <a:off x="457200" y="1676400"/>
            <a:ext cx="5949656" cy="5029200"/>
          </a:xfrm>
        </p:spPr>
        <p:txBody>
          <a:bodyPr>
            <a:normAutofit fontScale="85000" lnSpcReduction="20000"/>
          </a:bodyPr>
          <a:lstStyle/>
          <a:p>
            <a:r>
              <a:rPr lang="en-US" altLang="en-US" sz="2400" dirty="0" smtClean="0"/>
              <a:t>You can file a sexual discrimination complaint under Title VII six months from the date of the last incident of harassment with the U.S. Equal Employment Opportunity Commission (EEOC). </a:t>
            </a:r>
          </a:p>
          <a:p>
            <a:endParaRPr lang="en-US" altLang="en-US" sz="2400" dirty="0" smtClean="0"/>
          </a:p>
          <a:p>
            <a:r>
              <a:rPr lang="en-US" altLang="en-US" sz="2400" dirty="0" smtClean="0"/>
              <a:t>You do not need an attorney to file a complaint with the EEOC.</a:t>
            </a:r>
          </a:p>
          <a:p>
            <a:endParaRPr lang="en-US" altLang="en-US" sz="2400" dirty="0" smtClean="0"/>
          </a:p>
          <a:p>
            <a:r>
              <a:rPr lang="en-US" altLang="en-US" sz="2400" dirty="0" smtClean="0"/>
              <a:t>The employer will be notified that a charge of discrimination has been filed and the EEOC will begin an investigation. </a:t>
            </a:r>
          </a:p>
          <a:p>
            <a:endParaRPr lang="en-US" altLang="en-US" sz="2400" dirty="0" smtClean="0"/>
          </a:p>
          <a:p>
            <a:r>
              <a:rPr lang="en-US" altLang="en-US" sz="2400" dirty="0" smtClean="0"/>
              <a:t>If a lawsuit is necessary, be realistic about the financial and emotional toll.</a:t>
            </a:r>
          </a:p>
          <a:p>
            <a:endParaRPr lang="en-US" altLang="en-US" sz="2400" dirty="0" smtClean="0"/>
          </a:p>
          <a:p>
            <a:r>
              <a:rPr lang="en-US" altLang="en-US" sz="2400" dirty="0" smtClean="0"/>
              <a:t>Develop a support system, so you do not have to go through the process alone.</a:t>
            </a:r>
          </a:p>
          <a:p>
            <a:endParaRPr lang="en-US" altLang="en-US" sz="2400" dirty="0" smtClean="0"/>
          </a:p>
        </p:txBody>
      </p:sp>
    </p:spTree>
    <p:extLst>
      <p:ext uri="{BB962C8B-B14F-4D97-AF65-F5344CB8AC3E}">
        <p14:creationId xmlns:p14="http://schemas.microsoft.com/office/powerpoint/2010/main" val="3383564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604"/>
            <a:ext cx="5334000" cy="457200"/>
          </a:xfrm>
        </p:spPr>
        <p:txBody>
          <a:bodyPr>
            <a:normAutofit/>
          </a:bodyPr>
          <a:lstStyle/>
          <a:p>
            <a:r>
              <a:rPr lang="en-US" sz="2700" dirty="0" smtClean="0"/>
              <a:t>The Academic Pipeline</a:t>
            </a:r>
            <a:endParaRPr lang="en-US" sz="27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77152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457200" y="6172200"/>
            <a:ext cx="10871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1200" dirty="0">
                <a:solidFill>
                  <a:schemeClr val="tx1"/>
                </a:solidFill>
              </a:rPr>
              <a:t>Nelson, 2010</a:t>
            </a:r>
          </a:p>
        </p:txBody>
      </p:sp>
    </p:spTree>
    <p:extLst>
      <p:ext uri="{BB962C8B-B14F-4D97-AF65-F5344CB8AC3E}">
        <p14:creationId xmlns:p14="http://schemas.microsoft.com/office/powerpoint/2010/main" val="2901048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07" y="752475"/>
            <a:ext cx="5793718" cy="457200"/>
          </a:xfrm>
        </p:spPr>
        <p:txBody>
          <a:bodyPr>
            <a:noAutofit/>
          </a:bodyPr>
          <a:lstStyle/>
          <a:p>
            <a:r>
              <a:rPr lang="en-US" sz="2700" dirty="0" smtClean="0"/>
              <a:t>Underrepresented Minority Faculty</a:t>
            </a:r>
            <a:endParaRPr lang="en-US" sz="27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752600"/>
            <a:ext cx="62166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1752600"/>
            <a:ext cx="32019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7200" y="6096000"/>
            <a:ext cx="1752600" cy="276999"/>
          </a:xfrm>
          <a:prstGeom prst="rect">
            <a:avLst/>
          </a:prstGeom>
          <a:noFill/>
        </p:spPr>
        <p:txBody>
          <a:bodyPr wrap="square" rtlCol="0">
            <a:spAutoFit/>
          </a:bodyPr>
          <a:lstStyle/>
          <a:p>
            <a:r>
              <a:rPr lang="en-US" sz="1200" dirty="0" smtClean="0"/>
              <a:t>Nelson, 2010</a:t>
            </a:r>
            <a:endParaRPr lang="en-US" sz="1200" dirty="0"/>
          </a:p>
        </p:txBody>
      </p:sp>
    </p:spTree>
    <p:extLst>
      <p:ext uri="{BB962C8B-B14F-4D97-AF65-F5344CB8AC3E}">
        <p14:creationId xmlns:p14="http://schemas.microsoft.com/office/powerpoint/2010/main" val="1593601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62800" cy="457200"/>
          </a:xfrm>
        </p:spPr>
        <p:txBody>
          <a:bodyPr>
            <a:noAutofit/>
          </a:bodyPr>
          <a:lstStyle/>
          <a:p>
            <a:r>
              <a:rPr lang="en-US" sz="2700" dirty="0" smtClean="0"/>
              <a:t>Percent of faculty based by affiliation, academic rank, and gender</a:t>
            </a:r>
            <a:endParaRPr lang="en-US" sz="27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53" y="1447800"/>
            <a:ext cx="64071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457200" y="6315075"/>
            <a:ext cx="566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1200" u="sng" dirty="0">
                <a:solidFill>
                  <a:schemeClr val="tx1"/>
                </a:solidFill>
                <a:hlinkClick r:id="rId4"/>
              </a:rPr>
              <a:t>http://www.aaup.org/sites/default/files/files/2014%20salary%20report/Table11.pdf</a:t>
            </a:r>
            <a:endParaRPr lang="en-US" altLang="en-US" sz="1200" dirty="0">
              <a:solidFill>
                <a:schemeClr val="tx1"/>
              </a:solidFill>
            </a:endParaRPr>
          </a:p>
        </p:txBody>
      </p:sp>
    </p:spTree>
    <p:extLst>
      <p:ext uri="{BB962C8B-B14F-4D97-AF65-F5344CB8AC3E}">
        <p14:creationId xmlns:p14="http://schemas.microsoft.com/office/powerpoint/2010/main" val="30725879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334000" cy="457200"/>
          </a:xfrm>
        </p:spPr>
        <p:txBody>
          <a:bodyPr>
            <a:noAutofit/>
          </a:bodyPr>
          <a:lstStyle/>
          <a:p>
            <a:r>
              <a:rPr lang="en-US" sz="2700" dirty="0" smtClean="0"/>
              <a:t>By affiliation, the story is still the same…</a:t>
            </a:r>
            <a:endParaRPr lang="en-US" sz="27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71600"/>
            <a:ext cx="48768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457200" y="6392862"/>
            <a:ext cx="5641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1200" u="sng" dirty="0">
                <a:solidFill>
                  <a:schemeClr val="tx1"/>
                </a:solidFill>
                <a:hlinkClick r:id="rId4"/>
              </a:rPr>
              <a:t>http://www.aaup.org/sites/default/files/files/2014%20salary%20report/table12.pdf</a:t>
            </a:r>
            <a:endParaRPr lang="en-US" altLang="en-US" sz="1200" dirty="0">
              <a:solidFill>
                <a:schemeClr val="tx1"/>
              </a:solidFill>
            </a:endParaRPr>
          </a:p>
        </p:txBody>
      </p:sp>
    </p:spTree>
    <p:extLst>
      <p:ext uri="{BB962C8B-B14F-4D97-AF65-F5344CB8AC3E}">
        <p14:creationId xmlns:p14="http://schemas.microsoft.com/office/powerpoint/2010/main" val="2670053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924800" cy="381000"/>
          </a:xfrm>
        </p:spPr>
        <p:txBody>
          <a:bodyPr>
            <a:noAutofit/>
          </a:bodyPr>
          <a:lstStyle/>
          <a:p>
            <a:r>
              <a:rPr lang="en-US" sz="2700" dirty="0" smtClean="0"/>
              <a:t>For those at teaching-focused institutions</a:t>
            </a:r>
            <a:br>
              <a:rPr lang="en-US" sz="2700" dirty="0" smtClean="0"/>
            </a:br>
            <a:r>
              <a:rPr lang="en-US" sz="2700" dirty="0" smtClean="0"/>
              <a:t>(If teaching scores are low…)</a:t>
            </a:r>
            <a:endParaRPr lang="en-US" sz="2700" dirty="0"/>
          </a:p>
        </p:txBody>
      </p:sp>
      <p:sp>
        <p:nvSpPr>
          <p:cNvPr id="4" name="Content Placeholder 2"/>
          <p:cNvSpPr>
            <a:spLocks noGrp="1"/>
          </p:cNvSpPr>
          <p:nvPr>
            <p:ph idx="1"/>
          </p:nvPr>
        </p:nvSpPr>
        <p:spPr>
          <a:xfrm>
            <a:off x="457200" y="1600200"/>
            <a:ext cx="5949656" cy="4268714"/>
          </a:xfrm>
        </p:spPr>
        <p:txBody>
          <a:bodyPr>
            <a:normAutofit fontScale="92500" lnSpcReduction="10000"/>
          </a:bodyPr>
          <a:lstStyle/>
          <a:p>
            <a:pPr eaLnBrk="1" hangingPunct="1"/>
            <a:r>
              <a:rPr lang="en-US" altLang="en-US" sz="2400" dirty="0" smtClean="0"/>
              <a:t>Be proactive</a:t>
            </a:r>
          </a:p>
          <a:p>
            <a:pPr lvl="1" eaLnBrk="1" hangingPunct="1"/>
            <a:r>
              <a:rPr lang="en-US" altLang="en-US" sz="2200" dirty="0" smtClean="0"/>
              <a:t>Don’t stick your head in the sand</a:t>
            </a:r>
          </a:p>
          <a:p>
            <a:pPr lvl="1" eaLnBrk="1" hangingPunct="1"/>
            <a:r>
              <a:rPr lang="en-US" altLang="en-US" sz="2200" dirty="0" smtClean="0"/>
              <a:t>Read student comments and make changes if needed</a:t>
            </a:r>
          </a:p>
          <a:p>
            <a:pPr lvl="1" eaLnBrk="1" hangingPunct="1"/>
            <a:endParaRPr lang="en-US" altLang="en-US" sz="2400" dirty="0" smtClean="0"/>
          </a:p>
          <a:p>
            <a:pPr eaLnBrk="1" hangingPunct="1"/>
            <a:r>
              <a:rPr lang="en-US" altLang="en-US" sz="2400" dirty="0" smtClean="0"/>
              <a:t>Ask for help</a:t>
            </a:r>
          </a:p>
          <a:p>
            <a:pPr lvl="1" eaLnBrk="1" hangingPunct="1"/>
            <a:r>
              <a:rPr lang="en-US" altLang="en-US" sz="2200" dirty="0" smtClean="0"/>
              <a:t>Consult fellow colleagues who are highly scored by students</a:t>
            </a:r>
          </a:p>
          <a:p>
            <a:pPr lvl="1" eaLnBrk="1" hangingPunct="1"/>
            <a:endParaRPr lang="en-US" altLang="en-US" sz="2400" dirty="0" smtClean="0"/>
          </a:p>
          <a:p>
            <a:pPr eaLnBrk="1" hangingPunct="1"/>
            <a:r>
              <a:rPr lang="en-US" altLang="en-US" sz="2400" dirty="0" smtClean="0"/>
              <a:t>Develop an action plan </a:t>
            </a:r>
          </a:p>
          <a:p>
            <a:pPr lvl="1" eaLnBrk="1" hangingPunct="1"/>
            <a:r>
              <a:rPr lang="en-US" altLang="en-US" sz="2200" dirty="0" smtClean="0"/>
              <a:t>If teaching is highly prioritized at your institution, develop a plan of improving teaching effectiveness</a:t>
            </a:r>
          </a:p>
          <a:p>
            <a:pPr eaLnBrk="1" hangingPunct="1"/>
            <a:endParaRPr lang="en-US" altLang="en-US" sz="2800" dirty="0" smtClean="0"/>
          </a:p>
        </p:txBody>
      </p:sp>
    </p:spTree>
    <p:extLst>
      <p:ext uri="{BB962C8B-B14F-4D97-AF65-F5344CB8AC3E}">
        <p14:creationId xmlns:p14="http://schemas.microsoft.com/office/powerpoint/2010/main" val="20665627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954"/>
            <a:ext cx="5715000" cy="457200"/>
          </a:xfrm>
        </p:spPr>
        <p:txBody>
          <a:bodyPr>
            <a:normAutofit fontScale="90000"/>
          </a:bodyPr>
          <a:lstStyle/>
          <a:p>
            <a:r>
              <a:rPr lang="en-US" dirty="0" smtClean="0"/>
              <a:t>Best Practice of Faculty Mentoring</a:t>
            </a:r>
            <a:endParaRPr lang="en-US" dirty="0"/>
          </a:p>
        </p:txBody>
      </p:sp>
      <p:sp>
        <p:nvSpPr>
          <p:cNvPr id="4" name="Content Placeholder 2"/>
          <p:cNvSpPr>
            <a:spLocks noGrp="1"/>
          </p:cNvSpPr>
          <p:nvPr>
            <p:ph idx="1"/>
          </p:nvPr>
        </p:nvSpPr>
        <p:spPr>
          <a:xfrm>
            <a:off x="457200" y="1371600"/>
            <a:ext cx="5949656" cy="5121128"/>
          </a:xfrm>
        </p:spPr>
        <p:txBody>
          <a:bodyPr>
            <a:normAutofit/>
          </a:bodyPr>
          <a:lstStyle/>
          <a:p>
            <a:pPr>
              <a:lnSpc>
                <a:spcPct val="80000"/>
              </a:lnSpc>
              <a:spcAft>
                <a:spcPts val="600"/>
              </a:spcAft>
            </a:pPr>
            <a:r>
              <a:rPr lang="en-US" altLang="en-US" sz="2000" dirty="0" smtClean="0">
                <a:solidFill>
                  <a:srgbClr val="000000"/>
                </a:solidFill>
                <a:cs typeface="Arial" panose="020B0604020202020204" pitchFamily="34" charset="0"/>
              </a:rPr>
              <a:t>University of Michigan </a:t>
            </a:r>
          </a:p>
          <a:p>
            <a:pPr lvl="1">
              <a:lnSpc>
                <a:spcPct val="80000"/>
              </a:lnSpc>
              <a:spcAft>
                <a:spcPts val="600"/>
              </a:spcAft>
              <a:buClr>
                <a:schemeClr val="tx1"/>
              </a:buClr>
            </a:pPr>
            <a:r>
              <a:rPr lang="en-US" altLang="en-US" sz="1400" dirty="0" smtClean="0">
                <a:solidFill>
                  <a:srgbClr val="000000"/>
                </a:solidFill>
                <a:cs typeface="Arial" panose="020B0604020202020204" pitchFamily="34" charset="0"/>
              </a:rPr>
              <a:t>Dept. chair and new faculty member develop a mentoring plan addressing teaching, graduate supervision, and research  </a:t>
            </a:r>
          </a:p>
          <a:p>
            <a:pPr lvl="1">
              <a:lnSpc>
                <a:spcPct val="80000"/>
              </a:lnSpc>
              <a:spcAft>
                <a:spcPts val="600"/>
              </a:spcAft>
              <a:buClr>
                <a:schemeClr val="tx1"/>
              </a:buClr>
            </a:pPr>
            <a:r>
              <a:rPr lang="en-US" altLang="en-US" sz="1400" dirty="0" smtClean="0">
                <a:solidFill>
                  <a:srgbClr val="000000"/>
                </a:solidFill>
                <a:cs typeface="Arial" panose="020B0604020202020204" pitchFamily="34" charset="0"/>
              </a:rPr>
              <a:t>Chairs fill out a section on mentoring in their annual reports. </a:t>
            </a:r>
          </a:p>
          <a:p>
            <a:pPr lvl="1">
              <a:lnSpc>
                <a:spcPct val="80000"/>
              </a:lnSpc>
              <a:spcAft>
                <a:spcPts val="600"/>
              </a:spcAft>
              <a:buClr>
                <a:schemeClr val="tx1"/>
              </a:buClr>
            </a:pPr>
            <a:r>
              <a:rPr lang="en-US" altLang="en-US" sz="1400" dirty="0" smtClean="0">
                <a:solidFill>
                  <a:srgbClr val="000000"/>
                </a:solidFill>
                <a:cs typeface="Arial" panose="020B0604020202020204" pitchFamily="34" charset="0"/>
              </a:rPr>
              <a:t>Annual college-level meeting open to all tenure-track faculty to discuss the requirements for tenure and promotion and the P&amp;T process</a:t>
            </a:r>
          </a:p>
          <a:p>
            <a:pPr lvl="1">
              <a:lnSpc>
                <a:spcPct val="80000"/>
              </a:lnSpc>
              <a:buClr>
                <a:schemeClr val="tx1"/>
              </a:buClr>
            </a:pPr>
            <a:endParaRPr lang="en-US" altLang="en-US" sz="1400" dirty="0" smtClean="0">
              <a:solidFill>
                <a:srgbClr val="000000"/>
              </a:solidFill>
              <a:cs typeface="Arial" panose="020B0604020202020204" pitchFamily="34" charset="0"/>
            </a:endParaRPr>
          </a:p>
          <a:p>
            <a:pPr>
              <a:lnSpc>
                <a:spcPct val="80000"/>
              </a:lnSpc>
            </a:pPr>
            <a:r>
              <a:rPr lang="en-US" altLang="en-US" sz="2000" dirty="0" smtClean="0">
                <a:solidFill>
                  <a:srgbClr val="000000"/>
                </a:solidFill>
                <a:cs typeface="Arial" panose="020B0604020202020204" pitchFamily="34" charset="0"/>
              </a:rPr>
              <a:t>University of Pennsylvania</a:t>
            </a:r>
          </a:p>
          <a:p>
            <a:pPr lvl="1">
              <a:lnSpc>
                <a:spcPct val="80000"/>
              </a:lnSpc>
              <a:spcAft>
                <a:spcPts val="600"/>
              </a:spcAft>
              <a:buClr>
                <a:schemeClr val="tx1"/>
              </a:buClr>
            </a:pPr>
            <a:r>
              <a:rPr lang="en-US" altLang="en-US" sz="1400" dirty="0" smtClean="0">
                <a:solidFill>
                  <a:srgbClr val="000000"/>
                </a:solidFill>
                <a:cs typeface="Arial" panose="020B0604020202020204" pitchFamily="34" charset="0"/>
              </a:rPr>
              <a:t>Each school designates a senior faculty person responsible for the management of the faculty mentorship program</a:t>
            </a:r>
          </a:p>
          <a:p>
            <a:pPr lvl="1">
              <a:lnSpc>
                <a:spcPct val="80000"/>
              </a:lnSpc>
              <a:spcAft>
                <a:spcPts val="600"/>
              </a:spcAft>
              <a:buClr>
                <a:schemeClr val="tx1"/>
              </a:buClr>
            </a:pPr>
            <a:r>
              <a:rPr lang="en-US" altLang="en-US" sz="1400" dirty="0" smtClean="0">
                <a:solidFill>
                  <a:srgbClr val="000000"/>
                </a:solidFill>
                <a:cs typeface="Arial" panose="020B0604020202020204" pitchFamily="34" charset="0"/>
              </a:rPr>
              <a:t>Specific responsibilities and expectations of the mentor are clearly stated in the school’s policy and distributed to the junior faculty member along with the school’s promotion guidelines</a:t>
            </a:r>
          </a:p>
          <a:p>
            <a:pPr lvl="1">
              <a:lnSpc>
                <a:spcPct val="80000"/>
              </a:lnSpc>
              <a:spcAft>
                <a:spcPts val="600"/>
              </a:spcAft>
              <a:buClr>
                <a:schemeClr val="tx1"/>
              </a:buClr>
            </a:pPr>
            <a:r>
              <a:rPr lang="en-US" altLang="en-US" sz="1400" dirty="0" smtClean="0">
                <a:solidFill>
                  <a:srgbClr val="000000"/>
                </a:solidFill>
                <a:cs typeface="Arial" panose="020B0604020202020204" pitchFamily="34" charset="0"/>
              </a:rPr>
              <a:t>Faculty mentoring considered as one of the university citizenship criteria for promoting senior faculty from Associate Professor to Full Professor </a:t>
            </a:r>
          </a:p>
          <a:p>
            <a:pPr lvl="1">
              <a:lnSpc>
                <a:spcPct val="80000"/>
              </a:lnSpc>
              <a:buClr>
                <a:schemeClr val="tx1"/>
              </a:buClr>
            </a:pPr>
            <a:endParaRPr lang="en-US" altLang="en-US" sz="1400" dirty="0" smtClean="0">
              <a:solidFill>
                <a:srgbClr val="000000"/>
              </a:solidFill>
              <a:cs typeface="Arial" panose="020B0604020202020204" pitchFamily="34" charset="0"/>
            </a:endParaRPr>
          </a:p>
          <a:p>
            <a:pPr>
              <a:lnSpc>
                <a:spcPct val="80000"/>
              </a:lnSpc>
            </a:pPr>
            <a:r>
              <a:rPr lang="en-US" altLang="en-US" sz="2000" dirty="0" smtClean="0">
                <a:solidFill>
                  <a:srgbClr val="000000"/>
                </a:solidFill>
                <a:cs typeface="Arial" panose="020B0604020202020204" pitchFamily="34" charset="0"/>
              </a:rPr>
              <a:t>Stanford Medical School</a:t>
            </a:r>
          </a:p>
          <a:p>
            <a:pPr lvl="1">
              <a:lnSpc>
                <a:spcPct val="80000"/>
              </a:lnSpc>
              <a:buClr>
                <a:schemeClr val="tx1"/>
              </a:buClr>
            </a:pPr>
            <a:r>
              <a:rPr lang="en-US" altLang="en-US" sz="1400" dirty="0" smtClean="0">
                <a:solidFill>
                  <a:srgbClr val="000000"/>
                </a:solidFill>
                <a:cs typeface="Arial" panose="020B0604020202020204" pitchFamily="34" charset="0"/>
              </a:rPr>
              <a:t>Mentor assigned as soon as faculty member is hired; others may be added later by the faculty; mentors meet every six months with mentees</a:t>
            </a:r>
          </a:p>
        </p:txBody>
      </p:sp>
      <p:sp>
        <p:nvSpPr>
          <p:cNvPr id="5" name="TextBox 3"/>
          <p:cNvSpPr txBox="1">
            <a:spLocks noChangeArrowheads="1"/>
          </p:cNvSpPr>
          <p:nvPr/>
        </p:nvSpPr>
        <p:spPr bwMode="auto">
          <a:xfrm>
            <a:off x="304800" y="6492728"/>
            <a:ext cx="4940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1200" dirty="0">
                <a:solidFill>
                  <a:schemeClr val="tx1"/>
                </a:solidFill>
              </a:rPr>
              <a:t>Diana Bilimoria, Best Practices in Faculty Mentoring, 2011</a:t>
            </a:r>
          </a:p>
          <a:p>
            <a:pPr>
              <a:spcBef>
                <a:spcPct val="0"/>
              </a:spcBef>
              <a:buClrTx/>
              <a:buSzTx/>
              <a:buFontTx/>
              <a:buNone/>
            </a:pPr>
            <a:endParaRPr lang="en-US" altLang="en-US" sz="1800" dirty="0">
              <a:solidFill>
                <a:schemeClr val="tx1"/>
              </a:solidFill>
            </a:endParaRPr>
          </a:p>
        </p:txBody>
      </p:sp>
    </p:spTree>
    <p:extLst>
      <p:ext uri="{BB962C8B-B14F-4D97-AF65-F5344CB8AC3E}">
        <p14:creationId xmlns:p14="http://schemas.microsoft.com/office/powerpoint/2010/main" val="3894180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UCSD Mentoring Program</a:t>
            </a:r>
            <a:endParaRPr lang="en-US" sz="2700" dirty="0"/>
          </a:p>
        </p:txBody>
      </p:sp>
      <p:sp>
        <p:nvSpPr>
          <p:cNvPr id="4" name="Rectangle 3"/>
          <p:cNvSpPr>
            <a:spLocks noGrp="1" noChangeArrowheads="1"/>
          </p:cNvSpPr>
          <p:nvPr>
            <p:ph idx="1"/>
          </p:nvPr>
        </p:nvSpPr>
        <p:spPr>
          <a:xfrm>
            <a:off x="457200" y="1676400"/>
            <a:ext cx="5949656" cy="5181600"/>
          </a:xfrm>
        </p:spPr>
        <p:txBody>
          <a:bodyPr>
            <a:normAutofit fontScale="92500" lnSpcReduction="20000"/>
          </a:bodyPr>
          <a:lstStyle/>
          <a:p>
            <a:r>
              <a:rPr lang="en-US" altLang="en-US" sz="2600" dirty="0" smtClean="0"/>
              <a:t>Junior faculty participate in formal program consisting of a series of 16 workshops which cover:</a:t>
            </a:r>
          </a:p>
          <a:p>
            <a:pPr lvl="1"/>
            <a:r>
              <a:rPr lang="en-US" altLang="en-US" sz="2200" dirty="0" smtClean="0"/>
              <a:t>counseling in defining career and research objectives </a:t>
            </a:r>
          </a:p>
          <a:p>
            <a:pPr lvl="1"/>
            <a:r>
              <a:rPr lang="en-US" altLang="en-US" sz="2200" dirty="0" smtClean="0"/>
              <a:t>assistance with academic file preparation</a:t>
            </a:r>
          </a:p>
          <a:p>
            <a:pPr lvl="1"/>
            <a:r>
              <a:rPr lang="en-US" altLang="en-US" sz="2200" dirty="0" smtClean="0"/>
              <a:t>introduction to the institutional culture </a:t>
            </a:r>
          </a:p>
          <a:p>
            <a:pPr lvl="1"/>
            <a:r>
              <a:rPr lang="en-US" altLang="en-US" sz="2200" dirty="0" smtClean="0"/>
              <a:t>workshops on pedagogy and grant writing</a:t>
            </a:r>
          </a:p>
          <a:p>
            <a:pPr lvl="1"/>
            <a:r>
              <a:rPr lang="en-US" altLang="en-US" sz="2200" dirty="0" smtClean="0"/>
              <a:t>instrumental, proactive mentoring by senior faculty</a:t>
            </a:r>
          </a:p>
          <a:p>
            <a:pPr lvl="1"/>
            <a:endParaRPr lang="en-US" altLang="en-US" sz="2200" dirty="0" smtClean="0"/>
          </a:p>
          <a:p>
            <a:r>
              <a:rPr lang="en-US" altLang="en-US" sz="2800" dirty="0" smtClean="0"/>
              <a:t>Program funded through National Centers of Leadership in Academic Medicine (NCLAM)</a:t>
            </a:r>
          </a:p>
          <a:p>
            <a:pPr lvl="1"/>
            <a:r>
              <a:rPr lang="en-US" altLang="en-US" sz="2200" dirty="0" smtClean="0"/>
              <a:t>UCSD was one of four NCLAM selected in 1999. </a:t>
            </a:r>
          </a:p>
          <a:p>
            <a:endParaRPr lang="en-US" altLang="en-US" sz="2000" dirty="0" smtClean="0"/>
          </a:p>
        </p:txBody>
      </p:sp>
    </p:spTree>
    <p:extLst>
      <p:ext uri="{BB962C8B-B14F-4D97-AF65-F5344CB8AC3E}">
        <p14:creationId xmlns:p14="http://schemas.microsoft.com/office/powerpoint/2010/main" val="24526739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457200"/>
          </a:xfrm>
        </p:spPr>
        <p:txBody>
          <a:bodyPr>
            <a:normAutofit/>
          </a:bodyPr>
          <a:lstStyle/>
          <a:p>
            <a:r>
              <a:rPr lang="en-US" sz="2700" dirty="0" smtClean="0"/>
              <a:t>Is Mentoring Cost Effective?</a:t>
            </a:r>
            <a:endParaRPr lang="en-US" sz="2700" dirty="0"/>
          </a:p>
        </p:txBody>
      </p:sp>
      <p:sp>
        <p:nvSpPr>
          <p:cNvPr id="4" name="Rectangle 3"/>
          <p:cNvSpPr>
            <a:spLocks noGrp="1" noChangeArrowheads="1"/>
          </p:cNvSpPr>
          <p:nvPr>
            <p:ph idx="1"/>
          </p:nvPr>
        </p:nvSpPr>
        <p:spPr>
          <a:xfrm>
            <a:off x="457200" y="1676400"/>
            <a:ext cx="5949656" cy="4268714"/>
          </a:xfrm>
        </p:spPr>
        <p:txBody>
          <a:bodyPr>
            <a:normAutofit fontScale="92500" lnSpcReduction="10000"/>
          </a:bodyPr>
          <a:lstStyle/>
          <a:p>
            <a:r>
              <a:rPr lang="en-US" altLang="en-US" sz="2400" dirty="0" smtClean="0"/>
              <a:t>The UCSD program resulted </a:t>
            </a:r>
            <a:r>
              <a:rPr lang="en-US" altLang="en-US" sz="2400" b="1" dirty="0" smtClean="0"/>
              <a:t>in increased retention of faculty, especially URM and women</a:t>
            </a:r>
            <a:r>
              <a:rPr lang="en-US" altLang="en-US" sz="2400" dirty="0" smtClean="0"/>
              <a:t>, over 4 years</a:t>
            </a:r>
          </a:p>
          <a:p>
            <a:endParaRPr lang="en-US" altLang="en-US" sz="2400" dirty="0" smtClean="0"/>
          </a:p>
          <a:p>
            <a:r>
              <a:rPr lang="en-US" altLang="en-US" sz="2400" b="1" dirty="0" smtClean="0"/>
              <a:t>Improved retention rates translated to savings in recruitment </a:t>
            </a:r>
            <a:r>
              <a:rPr lang="en-US" altLang="en-US" sz="2400" dirty="0" smtClean="0"/>
              <a:t>(conservative estimate of $250,000 per recruitment) were greater than cost of the structured mentoring program ($670,000 over 4 years)</a:t>
            </a:r>
          </a:p>
          <a:p>
            <a:endParaRPr lang="en-US" altLang="en-US" sz="2400" dirty="0" smtClean="0"/>
          </a:p>
          <a:p>
            <a:r>
              <a:rPr lang="en-US" altLang="en-US" sz="2400" b="1" dirty="0" smtClean="0"/>
              <a:t>Actual cost return: $1.49 for every dollar spent</a:t>
            </a:r>
            <a:endParaRPr lang="en-US" altLang="en-US" sz="2400" dirty="0" smtClean="0"/>
          </a:p>
        </p:txBody>
      </p:sp>
      <p:sp>
        <p:nvSpPr>
          <p:cNvPr id="5" name="TextBox 1"/>
          <p:cNvSpPr txBox="1">
            <a:spLocks noChangeArrowheads="1"/>
          </p:cNvSpPr>
          <p:nvPr/>
        </p:nvSpPr>
        <p:spPr bwMode="auto">
          <a:xfrm>
            <a:off x="457200" y="5984728"/>
            <a:ext cx="662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sv-SE" altLang="en-US" sz="1200" dirty="0">
                <a:solidFill>
                  <a:schemeClr val="tx1"/>
                </a:solidFill>
              </a:rPr>
              <a:t>Wingard DL, Garman KA, Reznik V. </a:t>
            </a:r>
            <a:r>
              <a:rPr lang="en-US" altLang="en-US" sz="1200" dirty="0">
                <a:solidFill>
                  <a:schemeClr val="tx1"/>
                </a:solidFill>
              </a:rPr>
              <a:t>Facilitating faculty success: outcomes and cost benefit of the UCSD National Center of Leadership in Academic Medicine. Acad Med. 2004 79(10 Suppl):S9-11</a:t>
            </a:r>
            <a:endParaRPr lang="en-US" altLang="en-US" sz="1600" dirty="0">
              <a:solidFill>
                <a:schemeClr val="tx1"/>
              </a:solidFill>
            </a:endParaRPr>
          </a:p>
        </p:txBody>
      </p:sp>
    </p:spTree>
    <p:extLst>
      <p:ext uri="{BB962C8B-B14F-4D97-AF65-F5344CB8AC3E}">
        <p14:creationId xmlns:p14="http://schemas.microsoft.com/office/powerpoint/2010/main" val="19068299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949656" cy="457200"/>
          </a:xfrm>
        </p:spPr>
        <p:txBody>
          <a:bodyPr>
            <a:normAutofit fontScale="90000"/>
          </a:bodyPr>
          <a:lstStyle/>
          <a:p>
            <a:r>
              <a:rPr lang="en-US" dirty="0" smtClean="0"/>
              <a:t>Mentoring Challenges and Actions to Address Them</a:t>
            </a:r>
            <a:endParaRPr lang="en-US" dirty="0"/>
          </a:p>
        </p:txBody>
      </p:sp>
      <p:sp>
        <p:nvSpPr>
          <p:cNvPr id="4" name="Rectangle 3"/>
          <p:cNvSpPr>
            <a:spLocks noGrp="1" noChangeArrowheads="1"/>
          </p:cNvSpPr>
          <p:nvPr>
            <p:ph idx="1"/>
          </p:nvPr>
        </p:nvSpPr>
        <p:spPr>
          <a:xfrm>
            <a:off x="457200" y="1676400"/>
            <a:ext cx="5949656" cy="4724400"/>
          </a:xfrm>
        </p:spPr>
        <p:txBody>
          <a:bodyPr>
            <a:normAutofit fontScale="85000" lnSpcReduction="10000"/>
          </a:bodyPr>
          <a:lstStyle/>
          <a:p>
            <a:pPr>
              <a:lnSpc>
                <a:spcPct val="90000"/>
              </a:lnSpc>
            </a:pPr>
            <a:r>
              <a:rPr lang="en-US" altLang="en-US" sz="1700" b="1" dirty="0" smtClean="0"/>
              <a:t>Time challenges: </a:t>
            </a:r>
            <a:r>
              <a:rPr lang="en-US" altLang="en-US" sz="1700" dirty="0" smtClean="0"/>
              <a:t>the best mentors are very busy; and mentees sometimes don’t perceive their own time investment to be worthwhile</a:t>
            </a:r>
          </a:p>
          <a:p>
            <a:pPr lvl="1">
              <a:lnSpc>
                <a:spcPct val="90000"/>
              </a:lnSpc>
              <a:buFont typeface="Wingdings" panose="05000000000000000000" pitchFamily="2" charset="2"/>
              <a:buNone/>
            </a:pPr>
            <a:r>
              <a:rPr lang="en-US" altLang="en-US" sz="1400" i="1" dirty="0" smtClean="0"/>
              <a:t>	</a:t>
            </a:r>
            <a:r>
              <a:rPr lang="en-US" altLang="en-US" sz="1400" b="1" dirty="0" smtClean="0">
                <a:solidFill>
                  <a:srgbClr val="FF0000"/>
                </a:solidFill>
              </a:rPr>
              <a:t>Action: Set a schedule of meetings and co-develop each agenda</a:t>
            </a:r>
          </a:p>
          <a:p>
            <a:pPr lvl="1">
              <a:lnSpc>
                <a:spcPct val="90000"/>
              </a:lnSpc>
              <a:buFont typeface="Wingdings" panose="05000000000000000000" pitchFamily="2" charset="2"/>
              <a:buNone/>
            </a:pPr>
            <a:endParaRPr lang="en-US" altLang="en-US" sz="1700" b="1" dirty="0" smtClean="0"/>
          </a:p>
          <a:p>
            <a:pPr>
              <a:lnSpc>
                <a:spcPct val="90000"/>
              </a:lnSpc>
            </a:pPr>
            <a:r>
              <a:rPr lang="en-US" altLang="en-US" sz="1700" dirty="0" smtClean="0"/>
              <a:t>Mentors and mentees to informally manage on their own</a:t>
            </a:r>
          </a:p>
          <a:p>
            <a:pPr lvl="1">
              <a:lnSpc>
                <a:spcPct val="90000"/>
              </a:lnSpc>
              <a:buFont typeface="Wingdings" panose="05000000000000000000" pitchFamily="2" charset="2"/>
              <a:buNone/>
            </a:pPr>
            <a:r>
              <a:rPr lang="en-US" altLang="en-US" sz="1200" i="1" dirty="0" smtClean="0"/>
              <a:t>	</a:t>
            </a:r>
            <a:r>
              <a:rPr lang="en-US" altLang="en-US" sz="1400" b="1" dirty="0" smtClean="0">
                <a:solidFill>
                  <a:srgbClr val="FF0000"/>
                </a:solidFill>
              </a:rPr>
              <a:t>Actions: Establish guidelines and expectations</a:t>
            </a:r>
          </a:p>
          <a:p>
            <a:pPr lvl="1">
              <a:lnSpc>
                <a:spcPct val="90000"/>
              </a:lnSpc>
              <a:buFont typeface="Wingdings" panose="05000000000000000000" pitchFamily="2" charset="2"/>
              <a:buNone/>
            </a:pPr>
            <a:r>
              <a:rPr lang="en-US" altLang="en-US" sz="1400" b="1" dirty="0" smtClean="0">
                <a:solidFill>
                  <a:srgbClr val="FF0000"/>
                </a:solidFill>
              </a:rPr>
              <a:t>		            Provide oversight of the process</a:t>
            </a:r>
          </a:p>
          <a:p>
            <a:pPr lvl="1">
              <a:lnSpc>
                <a:spcPct val="90000"/>
              </a:lnSpc>
              <a:buFont typeface="Wingdings" panose="05000000000000000000" pitchFamily="2" charset="2"/>
              <a:buNone/>
            </a:pPr>
            <a:r>
              <a:rPr lang="en-US" altLang="en-US" sz="1400" b="1" dirty="0" smtClean="0">
                <a:solidFill>
                  <a:srgbClr val="FF0000"/>
                </a:solidFill>
              </a:rPr>
              <a:t>		            Increase accountability</a:t>
            </a:r>
          </a:p>
          <a:p>
            <a:pPr lvl="1">
              <a:lnSpc>
                <a:spcPct val="90000"/>
              </a:lnSpc>
              <a:buFont typeface="Wingdings" panose="05000000000000000000" pitchFamily="2" charset="2"/>
              <a:buNone/>
            </a:pPr>
            <a:endParaRPr lang="en-US" altLang="en-US" sz="500" i="1" dirty="0" smtClean="0"/>
          </a:p>
          <a:p>
            <a:pPr>
              <a:lnSpc>
                <a:spcPct val="90000"/>
              </a:lnSpc>
            </a:pPr>
            <a:r>
              <a:rPr lang="en-US" altLang="en-US" sz="1700" b="1" dirty="0" smtClean="0"/>
              <a:t>Perceptions and expectations </a:t>
            </a:r>
            <a:r>
              <a:rPr lang="en-US" altLang="en-US" sz="1700" dirty="0" smtClean="0"/>
              <a:t>of mentoring differ between senior and junior faculty</a:t>
            </a:r>
          </a:p>
          <a:p>
            <a:pPr lvl="1">
              <a:lnSpc>
                <a:spcPct val="90000"/>
              </a:lnSpc>
              <a:buClr>
                <a:srgbClr val="FFCC00"/>
              </a:buClr>
              <a:buFont typeface="Wingdings" panose="05000000000000000000" pitchFamily="2" charset="2"/>
              <a:buNone/>
            </a:pPr>
            <a:r>
              <a:rPr lang="en-US" altLang="en-US" sz="1400" i="1" dirty="0" smtClean="0"/>
              <a:t>	</a:t>
            </a:r>
            <a:r>
              <a:rPr lang="en-US" altLang="en-US" sz="1400" b="1" dirty="0" smtClean="0">
                <a:solidFill>
                  <a:srgbClr val="FF0000"/>
                </a:solidFill>
              </a:rPr>
              <a:t>Action: Discuss expectations early and often </a:t>
            </a:r>
          </a:p>
          <a:p>
            <a:pPr>
              <a:lnSpc>
                <a:spcPct val="90000"/>
              </a:lnSpc>
            </a:pPr>
            <a:endParaRPr lang="en-US" altLang="en-US" sz="1700" b="1" dirty="0" smtClean="0"/>
          </a:p>
          <a:p>
            <a:pPr>
              <a:lnSpc>
                <a:spcPct val="90000"/>
              </a:lnSpc>
            </a:pPr>
            <a:r>
              <a:rPr lang="en-US" altLang="en-US" sz="1700" b="1" dirty="0" smtClean="0"/>
              <a:t>Culture </a:t>
            </a:r>
            <a:r>
              <a:rPr lang="en-US" altLang="en-US" sz="1700" dirty="0" smtClean="0"/>
              <a:t>does not always support mentoring</a:t>
            </a:r>
          </a:p>
          <a:p>
            <a:pPr lvl="1">
              <a:lnSpc>
                <a:spcPct val="90000"/>
              </a:lnSpc>
              <a:buFont typeface="Wingdings" panose="05000000000000000000" pitchFamily="2" charset="2"/>
              <a:buNone/>
            </a:pPr>
            <a:r>
              <a:rPr lang="en-US" altLang="en-US" sz="1400" dirty="0" smtClean="0"/>
              <a:t>	</a:t>
            </a:r>
            <a:r>
              <a:rPr lang="en-US" altLang="en-US" sz="1400" b="1" dirty="0" smtClean="0">
                <a:solidFill>
                  <a:srgbClr val="FF0000"/>
                </a:solidFill>
              </a:rPr>
              <a:t>Actions: Involve department chair and senior faculty throughout the process</a:t>
            </a:r>
          </a:p>
          <a:p>
            <a:pPr lvl="1">
              <a:lnSpc>
                <a:spcPct val="90000"/>
              </a:lnSpc>
              <a:buFont typeface="Wingdings" panose="05000000000000000000" pitchFamily="2" charset="2"/>
              <a:buNone/>
            </a:pPr>
            <a:r>
              <a:rPr lang="en-US" altLang="en-US" sz="1400" b="1" dirty="0" smtClean="0">
                <a:solidFill>
                  <a:srgbClr val="FF0000"/>
                </a:solidFill>
              </a:rPr>
              <a:t>		          Periodically discuss mentoring in departmental faculty meetings</a:t>
            </a:r>
          </a:p>
          <a:p>
            <a:pPr>
              <a:lnSpc>
                <a:spcPct val="90000"/>
              </a:lnSpc>
            </a:pPr>
            <a:endParaRPr lang="en-US" altLang="en-US" sz="1700" dirty="0" smtClean="0">
              <a:solidFill>
                <a:srgbClr val="FF0000"/>
              </a:solidFill>
            </a:endParaRPr>
          </a:p>
          <a:p>
            <a:pPr>
              <a:lnSpc>
                <a:spcPct val="90000"/>
              </a:lnSpc>
            </a:pPr>
            <a:r>
              <a:rPr lang="en-US" altLang="en-US" sz="1700" b="1" dirty="0" smtClean="0"/>
              <a:t>Department size: </a:t>
            </a:r>
            <a:r>
              <a:rPr lang="en-US" altLang="en-US" sz="1700" dirty="0" smtClean="0"/>
              <a:t>sometimes just not enough senior faculty mentors</a:t>
            </a:r>
          </a:p>
          <a:p>
            <a:pPr lvl="1">
              <a:lnSpc>
                <a:spcPct val="90000"/>
              </a:lnSpc>
              <a:buFont typeface="Wingdings" panose="05000000000000000000" pitchFamily="2" charset="2"/>
              <a:buNone/>
            </a:pPr>
            <a:r>
              <a:rPr lang="en-US" altLang="en-US" sz="1400" i="1" dirty="0" smtClean="0"/>
              <a:t>	</a:t>
            </a:r>
            <a:r>
              <a:rPr lang="en-US" altLang="en-US" sz="1400" b="1" dirty="0" smtClean="0">
                <a:solidFill>
                  <a:srgbClr val="FF0000"/>
                </a:solidFill>
              </a:rPr>
              <a:t>Action: Use a variety of mentoring practices</a:t>
            </a:r>
          </a:p>
          <a:p>
            <a:pPr>
              <a:lnSpc>
                <a:spcPct val="90000"/>
              </a:lnSpc>
            </a:pPr>
            <a:endParaRPr lang="en-US" altLang="en-US" sz="500" dirty="0" smtClean="0">
              <a:solidFill>
                <a:srgbClr val="FF0000"/>
              </a:solidFill>
            </a:endParaRPr>
          </a:p>
          <a:p>
            <a:pPr>
              <a:lnSpc>
                <a:spcPct val="90000"/>
              </a:lnSpc>
            </a:pPr>
            <a:r>
              <a:rPr lang="en-US" altLang="en-US" sz="1600" b="1" dirty="0" smtClean="0"/>
              <a:t>Associate to full professor </a:t>
            </a:r>
            <a:r>
              <a:rPr lang="en-US" altLang="en-US" sz="1600" dirty="0" smtClean="0"/>
              <a:t>mentoring often falls through the cracks</a:t>
            </a:r>
          </a:p>
          <a:p>
            <a:pPr lvl="1">
              <a:lnSpc>
                <a:spcPct val="90000"/>
              </a:lnSpc>
              <a:buFont typeface="Wingdings" panose="05000000000000000000" pitchFamily="2" charset="2"/>
              <a:buNone/>
            </a:pPr>
            <a:r>
              <a:rPr lang="en-US" altLang="en-US" sz="1400" i="1" dirty="0" smtClean="0"/>
              <a:t>	</a:t>
            </a:r>
            <a:r>
              <a:rPr lang="en-US" altLang="en-US" sz="1400" b="1" dirty="0" smtClean="0">
                <a:solidFill>
                  <a:srgbClr val="FF0000"/>
                </a:solidFill>
              </a:rPr>
              <a:t>Action: Provide formal mentoring for associate professors</a:t>
            </a:r>
          </a:p>
          <a:p>
            <a:pPr lvl="2">
              <a:lnSpc>
                <a:spcPct val="90000"/>
              </a:lnSpc>
              <a:buFont typeface="Wingdings" panose="05000000000000000000" pitchFamily="2" charset="2"/>
              <a:buNone/>
            </a:pPr>
            <a:endParaRPr lang="en-US" altLang="en-US" sz="800" b="1" dirty="0" smtClean="0">
              <a:solidFill>
                <a:srgbClr val="FF0000"/>
              </a:solidFill>
            </a:endParaRPr>
          </a:p>
        </p:txBody>
      </p:sp>
      <p:sp>
        <p:nvSpPr>
          <p:cNvPr id="5" name="Footer Placeholder 3"/>
          <p:cNvSpPr>
            <a:spLocks noGrp="1"/>
          </p:cNvSpPr>
          <p:nvPr>
            <p:ph type="ftr" sz="quarter" idx="11"/>
          </p:nvPr>
        </p:nvSpPr>
        <p:spPr>
          <a:xfrm>
            <a:off x="426720" y="6248400"/>
            <a:ext cx="457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l">
              <a:spcBef>
                <a:spcPct val="0"/>
              </a:spcBef>
              <a:buClrTx/>
              <a:buSzTx/>
              <a:buFontTx/>
              <a:buNone/>
            </a:pPr>
            <a:r>
              <a:rPr lang="en-US" altLang="en-US" sz="1200" dirty="0" smtClean="0">
                <a:solidFill>
                  <a:schemeClr val="tx1"/>
                </a:solidFill>
              </a:rPr>
              <a:t>D. Bilimoria, Best Practices in Faculty Mentoring, 2011</a:t>
            </a:r>
          </a:p>
        </p:txBody>
      </p:sp>
    </p:spTree>
    <p:extLst>
      <p:ext uri="{BB962C8B-B14F-4D97-AF65-F5344CB8AC3E}">
        <p14:creationId xmlns:p14="http://schemas.microsoft.com/office/powerpoint/2010/main" val="1374954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17361"/>
            <a:ext cx="5334000" cy="587076"/>
          </a:xfrm>
        </p:spPr>
        <p:txBody>
          <a:bodyPr>
            <a:normAutofit/>
          </a:bodyPr>
          <a:lstStyle/>
          <a:p>
            <a:r>
              <a:rPr lang="en-US" sz="2700" dirty="0" smtClean="0"/>
              <a:t>When the load is too great</a:t>
            </a:r>
            <a:endParaRPr lang="en-US" sz="27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04437"/>
            <a:ext cx="8153400" cy="423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6525" y="6116626"/>
            <a:ext cx="7108869" cy="461665"/>
          </a:xfrm>
          <a:prstGeom prst="rect">
            <a:avLst/>
          </a:prstGeom>
          <a:noFill/>
        </p:spPr>
        <p:txBody>
          <a:bodyPr wrap="none" rtlCol="0">
            <a:spAutoFit/>
          </a:bodyPr>
          <a:lstStyle/>
          <a:p>
            <a:r>
              <a:rPr lang="en-US" sz="1100" dirty="0" smtClean="0"/>
              <a:t>SOURCE: Proceedings of </a:t>
            </a:r>
            <a:r>
              <a:rPr lang="en-US" sz="1200" dirty="0" smtClean="0"/>
              <a:t>National</a:t>
            </a:r>
            <a:r>
              <a:rPr lang="en-US" sz="1100" dirty="0" smtClean="0"/>
              <a:t> Academy of Sciences: Prepared for Seeking Solutions: </a:t>
            </a:r>
          </a:p>
          <a:p>
            <a:r>
              <a:rPr lang="en-US" sz="1150" dirty="0" smtClean="0"/>
              <a:t>Maximizing American Talent by Advancing Women of Color in Academia, June 2012, Washington, DC.</a:t>
            </a:r>
            <a:endParaRPr lang="en-US" sz="1150" dirty="0"/>
          </a:p>
        </p:txBody>
      </p:sp>
    </p:spTree>
    <p:extLst>
      <p:ext uri="{BB962C8B-B14F-4D97-AF65-F5344CB8AC3E}">
        <p14:creationId xmlns:p14="http://schemas.microsoft.com/office/powerpoint/2010/main" val="265262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957"/>
            <a:ext cx="5334000" cy="457200"/>
          </a:xfrm>
        </p:spPr>
        <p:txBody>
          <a:bodyPr>
            <a:normAutofit/>
          </a:bodyPr>
          <a:lstStyle/>
          <a:p>
            <a:r>
              <a:rPr lang="en-US" sz="2700" dirty="0" smtClean="0"/>
              <a:t>Top Ten Stressors</a:t>
            </a:r>
            <a:endParaRPr lang="en-US" sz="2700" dirty="0"/>
          </a:p>
        </p:txBody>
      </p:sp>
      <p:sp>
        <p:nvSpPr>
          <p:cNvPr id="3" name="TextBox 2"/>
          <p:cNvSpPr txBox="1"/>
          <p:nvPr/>
        </p:nvSpPr>
        <p:spPr>
          <a:xfrm>
            <a:off x="381000" y="6072880"/>
            <a:ext cx="6883616" cy="800219"/>
          </a:xfrm>
          <a:prstGeom prst="rect">
            <a:avLst/>
          </a:prstGeom>
          <a:noFill/>
        </p:spPr>
        <p:txBody>
          <a:bodyPr wrap="none" rtlCol="0">
            <a:spAutoFit/>
          </a:bodyPr>
          <a:lstStyle/>
          <a:p>
            <a:pPr lvl="0"/>
            <a:r>
              <a:rPr lang="en-US" altLang="en-US" sz="1150" dirty="0">
                <a:latin typeface="Arial" panose="020B0604020202020204" pitchFamily="34" charset="0"/>
                <a:ea typeface="Calibri" panose="020F0502020204030204" pitchFamily="34" charset="0"/>
                <a:cs typeface="Arial" panose="020B0604020202020204" pitchFamily="34" charset="0"/>
              </a:rPr>
              <a:t>Note: Significantly different from URM women faculty; *p&lt; 0.5, **p&lt;.01</a:t>
            </a:r>
            <a:endParaRPr lang="en-US" altLang="en-US" sz="1150" dirty="0">
              <a:latin typeface="Arial" panose="020B0604020202020204" pitchFamily="34" charset="0"/>
            </a:endParaRPr>
          </a:p>
          <a:p>
            <a:endParaRPr lang="en-US" sz="1150" dirty="0" smtClean="0"/>
          </a:p>
          <a:p>
            <a:r>
              <a:rPr lang="en-US" sz="1150" dirty="0" smtClean="0"/>
              <a:t>SOURCE: Proceedings of National Academy of Sciences: Prepared for Seeking Solutions: </a:t>
            </a:r>
          </a:p>
          <a:p>
            <a:r>
              <a:rPr lang="en-US" sz="1150" dirty="0" smtClean="0"/>
              <a:t>Maximizing American Talent by Advancing Women of Color in Academia, June 2012, Washington, DC</a:t>
            </a:r>
            <a:r>
              <a:rPr lang="en-US" sz="1100" dirty="0" smtClean="0"/>
              <a:t>.</a:t>
            </a:r>
            <a:endParaRPr lang="en-US" sz="1100" dirty="0"/>
          </a:p>
        </p:txBody>
      </p:sp>
      <p:graphicFrame>
        <p:nvGraphicFramePr>
          <p:cNvPr id="10" name="Table 9"/>
          <p:cNvGraphicFramePr>
            <a:graphicFrameLocks noGrp="1"/>
          </p:cNvGraphicFramePr>
          <p:nvPr>
            <p:extLst>
              <p:ext uri="{D42A27DB-BD31-4B8C-83A1-F6EECF244321}">
                <p14:modId xmlns:p14="http://schemas.microsoft.com/office/powerpoint/2010/main" val="560285425"/>
              </p:ext>
            </p:extLst>
          </p:nvPr>
        </p:nvGraphicFramePr>
        <p:xfrm>
          <a:off x="457200" y="1911803"/>
          <a:ext cx="7848600" cy="4192493"/>
        </p:xfrm>
        <a:graphic>
          <a:graphicData uri="http://schemas.openxmlformats.org/drawingml/2006/table">
            <a:tbl>
              <a:tblPr firstRow="1" firstCol="1" bandRow="1">
                <a:tableStyleId>{5C22544A-7EE6-4342-B048-85BDC9FD1C3A}</a:tableStyleId>
              </a:tblPr>
              <a:tblGrid>
                <a:gridCol w="1569720"/>
                <a:gridCol w="1569720"/>
                <a:gridCol w="1569720"/>
                <a:gridCol w="1569720"/>
                <a:gridCol w="1569720"/>
              </a:tblGrid>
              <a:tr h="602780">
                <a:tc>
                  <a:txBody>
                    <a:bodyPr/>
                    <a:lstStyle/>
                    <a:p>
                      <a:pPr marL="0" marR="0">
                        <a:lnSpc>
                          <a:spcPct val="107000"/>
                        </a:lnSpc>
                        <a:spcBef>
                          <a:spcPts val="0"/>
                        </a:spcBef>
                        <a:spcAft>
                          <a:spcPts val="0"/>
                        </a:spcAft>
                      </a:pPr>
                      <a:r>
                        <a:rPr lang="en-US" sz="1000" dirty="0">
                          <a:effectLst/>
                        </a:rPr>
                        <a:t>Top Ten Stressors for URM Female Faulty in STEM</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URM Women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URM Men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White Women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White Men</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301389">
                <a:tc>
                  <a:txBody>
                    <a:bodyPr/>
                    <a:lstStyle/>
                    <a:p>
                      <a:pPr marL="0" marR="0">
                        <a:lnSpc>
                          <a:spcPct val="107000"/>
                        </a:lnSpc>
                        <a:spcBef>
                          <a:spcPts val="0"/>
                        </a:spcBef>
                        <a:spcAft>
                          <a:spcPts val="0"/>
                        </a:spcAft>
                      </a:pPr>
                      <a:r>
                        <a:rPr lang="en-US" sz="1000" dirty="0">
                          <a:effectLst/>
                        </a:rPr>
                        <a:t>Lack of personal time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86.4</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69.7**</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88.5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76.8**</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452085">
                <a:tc>
                  <a:txBody>
                    <a:bodyPr/>
                    <a:lstStyle/>
                    <a:p>
                      <a:pPr marL="0" marR="0">
                        <a:lnSpc>
                          <a:spcPct val="107000"/>
                        </a:lnSpc>
                        <a:spcBef>
                          <a:spcPts val="0"/>
                        </a:spcBef>
                        <a:spcAft>
                          <a:spcPts val="0"/>
                        </a:spcAft>
                      </a:pPr>
                      <a:r>
                        <a:rPr lang="en-US" sz="1000" dirty="0">
                          <a:effectLst/>
                        </a:rPr>
                        <a:t>Self-imposed high expectations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82.4</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79.4</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88.0*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79.5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452085">
                <a:tc>
                  <a:txBody>
                    <a:bodyPr/>
                    <a:lstStyle/>
                    <a:p>
                      <a:pPr marL="0" marR="0">
                        <a:lnSpc>
                          <a:spcPct val="107000"/>
                        </a:lnSpc>
                        <a:spcBef>
                          <a:spcPts val="0"/>
                        </a:spcBef>
                        <a:spcAft>
                          <a:spcPts val="0"/>
                        </a:spcAft>
                      </a:pPr>
                      <a:r>
                        <a:rPr lang="en-US" sz="1000" dirty="0">
                          <a:effectLst/>
                        </a:rPr>
                        <a:t>Managing household responsibilities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79.0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66.8*</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80.5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68.5**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452085">
                <a:tc>
                  <a:txBody>
                    <a:bodyPr/>
                    <a:lstStyle/>
                    <a:p>
                      <a:pPr marL="0" marR="0">
                        <a:lnSpc>
                          <a:spcPct val="107000"/>
                        </a:lnSpc>
                        <a:spcBef>
                          <a:spcPts val="0"/>
                        </a:spcBef>
                        <a:spcAft>
                          <a:spcPts val="0"/>
                        </a:spcAft>
                      </a:pPr>
                      <a:r>
                        <a:rPr lang="en-US" sz="1000" dirty="0">
                          <a:effectLst/>
                        </a:rPr>
                        <a:t>Working with underprepared students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69.9</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63.3</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74.5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69.6</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301389">
                <a:tc>
                  <a:txBody>
                    <a:bodyPr/>
                    <a:lstStyle/>
                    <a:p>
                      <a:pPr marL="0" marR="0">
                        <a:lnSpc>
                          <a:spcPct val="107000"/>
                        </a:lnSpc>
                        <a:spcBef>
                          <a:spcPts val="0"/>
                        </a:spcBef>
                        <a:spcAft>
                          <a:spcPts val="0"/>
                        </a:spcAft>
                      </a:pPr>
                      <a:r>
                        <a:rPr lang="en-US" sz="1000" dirty="0">
                          <a:effectLst/>
                        </a:rPr>
                        <a:t>Institutional budget cuts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66.0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64.2</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66.5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64.0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301389">
                <a:tc>
                  <a:txBody>
                    <a:bodyPr/>
                    <a:lstStyle/>
                    <a:p>
                      <a:pPr marL="0" marR="0">
                        <a:lnSpc>
                          <a:spcPct val="107000"/>
                        </a:lnSpc>
                        <a:spcBef>
                          <a:spcPts val="0"/>
                        </a:spcBef>
                        <a:spcAft>
                          <a:spcPts val="0"/>
                        </a:spcAft>
                      </a:pPr>
                      <a:r>
                        <a:rPr lang="en-US" sz="1000" dirty="0">
                          <a:effectLst/>
                        </a:rPr>
                        <a:t>Personal finances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65.8</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65.7</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59.6</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57.9*</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452085">
                <a:tc>
                  <a:txBody>
                    <a:bodyPr/>
                    <a:lstStyle/>
                    <a:p>
                      <a:pPr marL="0" marR="0">
                        <a:lnSpc>
                          <a:spcPct val="107000"/>
                        </a:lnSpc>
                        <a:spcBef>
                          <a:spcPts val="0"/>
                        </a:spcBef>
                        <a:spcAft>
                          <a:spcPts val="0"/>
                        </a:spcAft>
                      </a:pPr>
                      <a:r>
                        <a:rPr lang="en-US" sz="1000" dirty="0">
                          <a:effectLst/>
                        </a:rPr>
                        <a:t>Research and publishing demands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61.8</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61.9</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65.0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63.8</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452085">
                <a:tc>
                  <a:txBody>
                    <a:bodyPr/>
                    <a:lstStyle/>
                    <a:p>
                      <a:pPr marL="0" marR="0">
                        <a:lnSpc>
                          <a:spcPct val="107000"/>
                        </a:lnSpc>
                        <a:spcBef>
                          <a:spcPts val="0"/>
                        </a:spcBef>
                        <a:spcAft>
                          <a:spcPts val="0"/>
                        </a:spcAft>
                      </a:pPr>
                      <a:r>
                        <a:rPr lang="en-US" sz="1000" dirty="0">
                          <a:effectLst/>
                        </a:rPr>
                        <a:t>Institutional procedures and red tape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61.0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62.6</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67.2</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68.9*</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150696">
                <a:tc>
                  <a:txBody>
                    <a:bodyPr/>
                    <a:lstStyle/>
                    <a:p>
                      <a:pPr marL="0" marR="0">
                        <a:lnSpc>
                          <a:spcPct val="107000"/>
                        </a:lnSpc>
                        <a:spcBef>
                          <a:spcPts val="0"/>
                        </a:spcBef>
                        <a:spcAft>
                          <a:spcPts val="0"/>
                        </a:spcAft>
                      </a:pPr>
                      <a:r>
                        <a:rPr lang="en-US" sz="1000" dirty="0">
                          <a:effectLst/>
                        </a:rPr>
                        <a:t>Teaching load</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61.0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56.3</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68.3*</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60.0</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r h="150696">
                <a:tc>
                  <a:txBody>
                    <a:bodyPr/>
                    <a:lstStyle/>
                    <a:p>
                      <a:pPr marL="0" marR="0">
                        <a:lnSpc>
                          <a:spcPct val="107000"/>
                        </a:lnSpc>
                        <a:spcBef>
                          <a:spcPts val="0"/>
                        </a:spcBef>
                        <a:spcAft>
                          <a:spcPts val="0"/>
                        </a:spcAft>
                      </a:pPr>
                      <a:r>
                        <a:rPr lang="en-US" sz="1000" dirty="0">
                          <a:effectLst/>
                        </a:rPr>
                        <a:t>Students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58.5</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51.7</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69.6**</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c>
                  <a:txBody>
                    <a:bodyPr/>
                    <a:lstStyle/>
                    <a:p>
                      <a:pPr marL="0" marR="0">
                        <a:lnSpc>
                          <a:spcPct val="107000"/>
                        </a:lnSpc>
                        <a:spcBef>
                          <a:spcPts val="0"/>
                        </a:spcBef>
                        <a:spcAft>
                          <a:spcPts val="0"/>
                        </a:spcAft>
                      </a:pPr>
                      <a:r>
                        <a:rPr lang="en-US" sz="1000" dirty="0">
                          <a:effectLst/>
                        </a:rPr>
                        <a:t>60.1</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084" marR="64084" marT="0" marB="0"/>
                </a:tc>
              </a:tr>
            </a:tbl>
          </a:graphicData>
        </a:graphic>
      </p:graphicFrame>
      <p:sp>
        <p:nvSpPr>
          <p:cNvPr id="11" name="Rectangle 1"/>
          <p:cNvSpPr>
            <a:spLocks noChangeArrowheads="1"/>
          </p:cNvSpPr>
          <p:nvPr/>
        </p:nvSpPr>
        <p:spPr bwMode="auto">
          <a:xfrm>
            <a:off x="461815" y="1311639"/>
            <a:ext cx="728116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Table 3.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Percentage of Faculty By Race Responding Having Experienced “Somewhat” or an “Extensive” Amount of Stress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the Last Two Years Due to the Following Stressors: </a:t>
            </a:r>
            <a:endParaRPr kumimoji="0" lang="en-US" altLang="en-US" sz="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5377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522"/>
            <a:ext cx="6172200" cy="609600"/>
          </a:xfrm>
        </p:spPr>
        <p:txBody>
          <a:bodyPr>
            <a:noAutofit/>
          </a:bodyPr>
          <a:lstStyle/>
          <a:p>
            <a:r>
              <a:rPr lang="en-US" sz="2700" dirty="0" smtClean="0"/>
              <a:t>Rates of women being promoted to higher ranks</a:t>
            </a:r>
            <a:endParaRPr lang="en-US" sz="2700" dirty="0"/>
          </a:p>
        </p:txBody>
      </p:sp>
      <p:sp>
        <p:nvSpPr>
          <p:cNvPr id="5" name="TextBox 4"/>
          <p:cNvSpPr txBox="1"/>
          <p:nvPr/>
        </p:nvSpPr>
        <p:spPr>
          <a:xfrm>
            <a:off x="457200" y="5980837"/>
            <a:ext cx="6324600" cy="815608"/>
          </a:xfrm>
          <a:prstGeom prst="rect">
            <a:avLst/>
          </a:prstGeom>
          <a:noFill/>
        </p:spPr>
        <p:txBody>
          <a:bodyPr wrap="square" rtlCol="0">
            <a:spAutoFit/>
          </a:bodyPr>
          <a:lstStyle/>
          <a:p>
            <a:pPr>
              <a:spcBef>
                <a:spcPct val="0"/>
              </a:spcBef>
              <a:buClrTx/>
              <a:buSzTx/>
              <a:buFontTx/>
              <a:buNone/>
            </a:pPr>
            <a:r>
              <a:rPr lang="en-US" altLang="en-US" sz="1200" dirty="0"/>
              <a:t>SOURCE: U.S. Department of Education, National Center for Education Statistics, Integrated Postsecondary Education Data System </a:t>
            </a:r>
          </a:p>
          <a:p>
            <a:pPr>
              <a:spcBef>
                <a:spcPct val="0"/>
              </a:spcBef>
              <a:buClrTx/>
              <a:buSzTx/>
              <a:buFontTx/>
              <a:buNone/>
            </a:pPr>
            <a:r>
              <a:rPr lang="en-US" altLang="en-US" sz="1200" dirty="0"/>
              <a:t>(IPEDS), Winter 2010 – 2011, Human Resources, Salaries Section </a:t>
            </a:r>
          </a:p>
          <a:p>
            <a:endParaRPr lang="en-US" sz="1100" dirty="0"/>
          </a:p>
        </p:txBody>
      </p:sp>
      <p:graphicFrame>
        <p:nvGraphicFramePr>
          <p:cNvPr id="7" name="Table 6"/>
          <p:cNvGraphicFramePr>
            <a:graphicFrameLocks noGrp="1"/>
          </p:cNvGraphicFramePr>
          <p:nvPr>
            <p:extLst>
              <p:ext uri="{D42A27DB-BD31-4B8C-83A1-F6EECF244321}">
                <p14:modId xmlns:p14="http://schemas.microsoft.com/office/powerpoint/2010/main" val="1146469682"/>
              </p:ext>
            </p:extLst>
          </p:nvPr>
        </p:nvGraphicFramePr>
        <p:xfrm>
          <a:off x="473439" y="2057400"/>
          <a:ext cx="7391399" cy="3260298"/>
        </p:xfrm>
        <a:graphic>
          <a:graphicData uri="http://schemas.openxmlformats.org/drawingml/2006/table">
            <a:tbl>
              <a:tblPr firstRow="1" firstCol="1" bandRow="1">
                <a:tableStyleId>{5C22544A-7EE6-4342-B048-85BDC9FD1C3A}</a:tableStyleId>
              </a:tblPr>
              <a:tblGrid>
                <a:gridCol w="954162"/>
                <a:gridCol w="909893"/>
                <a:gridCol w="923332"/>
                <a:gridCol w="924913"/>
                <a:gridCol w="923332"/>
                <a:gridCol w="920961"/>
                <a:gridCol w="911474"/>
                <a:gridCol w="923332"/>
              </a:tblGrid>
              <a:tr h="1301130">
                <a:tc>
                  <a:txBody>
                    <a:bodyPr/>
                    <a:lstStyle/>
                    <a:p>
                      <a:pPr marL="0" marR="0" algn="l">
                        <a:lnSpc>
                          <a:spcPct val="107000"/>
                        </a:lnSpc>
                        <a:spcBef>
                          <a:spcPts val="0"/>
                        </a:spcBef>
                        <a:spcAft>
                          <a:spcPts val="0"/>
                        </a:spcAft>
                      </a:pPr>
                      <a:r>
                        <a:rPr lang="en-US" sz="1100" dirty="0">
                          <a:effectLst/>
                        </a:rPr>
                        <a:t>Control and level of institution, gender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All ranks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Professor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Associate Professor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Assistant Professor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Instructor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Lecturer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No academic rank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4896">
                <a:tc>
                  <a:txBody>
                    <a:bodyPr/>
                    <a:lstStyle/>
                    <a:p>
                      <a:pPr marL="0" marR="0" algn="l">
                        <a:lnSpc>
                          <a:spcPct val="107000"/>
                        </a:lnSpc>
                        <a:spcBef>
                          <a:spcPts val="0"/>
                        </a:spcBef>
                        <a:spcAft>
                          <a:spcPts val="0"/>
                        </a:spcAft>
                      </a:pPr>
                      <a:r>
                        <a:rPr lang="en-US" sz="1100" dirty="0">
                          <a:effectLst/>
                        </a:rPr>
                        <a:t>Public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394,898</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100,250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83,744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84,006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67,418</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21,787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37,693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4896">
                <a:tc>
                  <a:txBody>
                    <a:bodyPr/>
                    <a:lstStyle/>
                    <a:p>
                      <a:pPr marL="0" marR="0" algn="l">
                        <a:lnSpc>
                          <a:spcPct val="107000"/>
                        </a:lnSpc>
                        <a:spcBef>
                          <a:spcPts val="0"/>
                        </a:spcBef>
                        <a:spcAft>
                          <a:spcPts val="0"/>
                        </a:spcAft>
                      </a:pPr>
                      <a:r>
                        <a:rPr lang="en-US" sz="1100" dirty="0">
                          <a:effectLst/>
                        </a:rPr>
                        <a:t>4-year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282,751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85,600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73,161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72,542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22,191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20,966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8,269</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4896">
                <a:tc>
                  <a:txBody>
                    <a:bodyPr/>
                    <a:lstStyle/>
                    <a:p>
                      <a:pPr marL="0" marR="0" algn="l">
                        <a:lnSpc>
                          <a:spcPct val="107000"/>
                        </a:lnSpc>
                        <a:spcBef>
                          <a:spcPts val="0"/>
                        </a:spcBef>
                        <a:spcAft>
                          <a:spcPts val="0"/>
                        </a:spcAft>
                      </a:pPr>
                      <a:r>
                        <a:rPr lang="en-US" sz="1100" dirty="0">
                          <a:effectLst/>
                        </a:rPr>
                        <a:t>Men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164,077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62,497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42,843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36,864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8,635</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9,376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3,862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4896">
                <a:tc>
                  <a:txBody>
                    <a:bodyPr/>
                    <a:lstStyle/>
                    <a:p>
                      <a:pPr marL="0" marR="0" algn="l">
                        <a:lnSpc>
                          <a:spcPct val="107000"/>
                        </a:lnSpc>
                        <a:spcBef>
                          <a:spcPts val="0"/>
                        </a:spcBef>
                        <a:spcAft>
                          <a:spcPts val="0"/>
                        </a:spcAft>
                      </a:pPr>
                      <a:r>
                        <a:rPr lang="en-US" sz="1100" dirty="0">
                          <a:effectLst/>
                        </a:rPr>
                        <a:t>Women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118,674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23,103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30,318</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35,678</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13,556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11,612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4,407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4896">
                <a:tc>
                  <a:txBody>
                    <a:bodyPr/>
                    <a:lstStyle/>
                    <a:p>
                      <a:pPr marL="0" marR="0" algn="l">
                        <a:lnSpc>
                          <a:spcPct val="107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4896">
                <a:tc>
                  <a:txBody>
                    <a:bodyPr/>
                    <a:lstStyle/>
                    <a:p>
                      <a:pPr marL="0" marR="0" algn="l">
                        <a:lnSpc>
                          <a:spcPct val="107000"/>
                        </a:lnSpc>
                        <a:spcBef>
                          <a:spcPts val="0"/>
                        </a:spcBef>
                        <a:spcAft>
                          <a:spcPts val="0"/>
                        </a:spcAft>
                      </a:pPr>
                      <a:r>
                        <a:rPr lang="en-US" sz="1100" dirty="0">
                          <a:effectLst/>
                        </a:rPr>
                        <a:t>2-year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112,147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14,650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10,583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11,464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45,227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799</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29,424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4896">
                <a:tc>
                  <a:txBody>
                    <a:bodyPr/>
                    <a:lstStyle/>
                    <a:p>
                      <a:pPr marL="0" marR="0" algn="l">
                        <a:lnSpc>
                          <a:spcPct val="107000"/>
                        </a:lnSpc>
                        <a:spcBef>
                          <a:spcPts val="0"/>
                        </a:spcBef>
                        <a:spcAft>
                          <a:spcPts val="0"/>
                        </a:spcAft>
                      </a:pPr>
                      <a:r>
                        <a:rPr lang="en-US" sz="1100" dirty="0">
                          <a:effectLst/>
                        </a:rPr>
                        <a:t>Men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51,127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7,115</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4,793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4,905</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20,846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328</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13,140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4896">
                <a:tc>
                  <a:txBody>
                    <a:bodyPr/>
                    <a:lstStyle/>
                    <a:p>
                      <a:pPr marL="0" marR="0" algn="l">
                        <a:lnSpc>
                          <a:spcPct val="107000"/>
                        </a:lnSpc>
                        <a:spcBef>
                          <a:spcPts val="0"/>
                        </a:spcBef>
                        <a:spcAft>
                          <a:spcPts val="0"/>
                        </a:spcAft>
                      </a:pPr>
                      <a:r>
                        <a:rPr lang="en-US" sz="1100" dirty="0">
                          <a:effectLst/>
                        </a:rPr>
                        <a:t>Women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61,020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7,535</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5,790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6,559</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24,381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471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16,284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bwMode="auto">
          <a:xfrm>
            <a:off x="473439" y="3856220"/>
            <a:ext cx="7391399" cy="457200"/>
          </a:xfrm>
          <a:prstGeom prst="rect">
            <a:avLst/>
          </a:prstGeom>
          <a:noFill/>
          <a:ln w="9525" cap="flat" cmpd="sng" algn="ctr">
            <a:solidFill>
              <a:srgbClr val="FF0000"/>
            </a:solidFill>
            <a:prstDash val="solid"/>
            <a:round/>
            <a:headEnd type="none" w="med" len="med"/>
            <a:tailEnd type="none" w="med" len="med"/>
          </a:ln>
          <a:effectLst/>
        </p:spPr>
        <p:txBody>
          <a:bodyPr/>
          <a:lstStyle/>
          <a:p>
            <a:pPr>
              <a:defRPr/>
            </a:pPr>
            <a:endParaRPr lang="en-US" dirty="0">
              <a:ln>
                <a:solidFill>
                  <a:srgbClr val="FF0000"/>
                </a:solidFill>
              </a:ln>
              <a:latin typeface="Arial" charset="0"/>
            </a:endParaRPr>
          </a:p>
        </p:txBody>
      </p:sp>
    </p:spTree>
    <p:extLst>
      <p:ext uri="{BB962C8B-B14F-4D97-AF65-F5344CB8AC3E}">
        <p14:creationId xmlns:p14="http://schemas.microsoft.com/office/powerpoint/2010/main" val="3705808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349"/>
            <a:ext cx="6400800" cy="685800"/>
          </a:xfrm>
        </p:spPr>
        <p:txBody>
          <a:bodyPr>
            <a:noAutofit/>
          </a:bodyPr>
          <a:lstStyle/>
          <a:p>
            <a:r>
              <a:rPr lang="en-US" sz="2700" dirty="0" smtClean="0"/>
              <a:t>Increase* in Female Professors 2002 - 2007</a:t>
            </a:r>
            <a:endParaRPr lang="en-US" sz="2700" dirty="0"/>
          </a:p>
        </p:txBody>
      </p:sp>
      <p:graphicFrame>
        <p:nvGraphicFramePr>
          <p:cNvPr id="4" name="Chart 3"/>
          <p:cNvGraphicFramePr>
            <a:graphicFrameLocks/>
          </p:cNvGraphicFramePr>
          <p:nvPr>
            <p:extLst>
              <p:ext uri="{D42A27DB-BD31-4B8C-83A1-F6EECF244321}">
                <p14:modId xmlns:p14="http://schemas.microsoft.com/office/powerpoint/2010/main" val="1684448937"/>
              </p:ext>
            </p:extLst>
          </p:nvPr>
        </p:nvGraphicFramePr>
        <p:xfrm>
          <a:off x="304800" y="1524000"/>
          <a:ext cx="7162800" cy="4149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5791200"/>
            <a:ext cx="8839200" cy="677108"/>
          </a:xfrm>
          <a:prstGeom prst="rect">
            <a:avLst/>
          </a:prstGeom>
          <a:noFill/>
        </p:spPr>
        <p:txBody>
          <a:bodyPr wrap="square" rtlCol="0">
            <a:spAutoFit/>
          </a:bodyPr>
          <a:lstStyle/>
          <a:p>
            <a:r>
              <a:rPr lang="en-US" altLang="en-US" sz="1200" dirty="0" smtClean="0"/>
              <a:t>Disparities </a:t>
            </a:r>
            <a:r>
              <a:rPr lang="en-US" altLang="en-US" sz="1200" dirty="0"/>
              <a:t>exist in mathematics (assistant) and computer science (associate) 	</a:t>
            </a:r>
            <a:r>
              <a:rPr lang="en-US" altLang="en-US" sz="1200" dirty="0" smtClean="0"/>
              <a:t>		</a:t>
            </a:r>
          </a:p>
          <a:p>
            <a:r>
              <a:rPr lang="en-US" altLang="en-US" sz="1200" dirty="0" smtClean="0"/>
              <a:t>Nelson</a:t>
            </a:r>
            <a:r>
              <a:rPr lang="en-US" altLang="en-US" sz="1200" dirty="0"/>
              <a:t>, 2010</a:t>
            </a:r>
          </a:p>
          <a:p>
            <a:endParaRPr lang="en-US" sz="1400" dirty="0"/>
          </a:p>
        </p:txBody>
      </p:sp>
    </p:spTree>
    <p:extLst>
      <p:ext uri="{BB962C8B-B14F-4D97-AF65-F5344CB8AC3E}">
        <p14:creationId xmlns:p14="http://schemas.microsoft.com/office/powerpoint/2010/main" val="1648912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715000" cy="304800"/>
          </a:xfrm>
        </p:spPr>
        <p:txBody>
          <a:bodyPr>
            <a:normAutofit fontScale="90000"/>
          </a:bodyPr>
          <a:lstStyle/>
          <a:p>
            <a:r>
              <a:rPr lang="en-US" dirty="0" smtClean="0"/>
              <a:t>Lack of diversity in tenure track faculty in US institutions</a:t>
            </a: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3018216716"/>
              </p:ext>
            </p:extLst>
          </p:nvPr>
        </p:nvGraphicFramePr>
        <p:xfrm>
          <a:off x="-228600" y="384632"/>
          <a:ext cx="8220556" cy="59655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p:cNvSpPr txBox="1">
            <a:spLocks noChangeArrowheads="1"/>
          </p:cNvSpPr>
          <p:nvPr/>
        </p:nvSpPr>
        <p:spPr bwMode="auto">
          <a:xfrm>
            <a:off x="15240" y="6350169"/>
            <a:ext cx="69151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900" dirty="0">
                <a:solidFill>
                  <a:schemeClr val="tx1"/>
                </a:solidFill>
              </a:rPr>
              <a:t>SOURCE: U.S. Department of Education, National Center for Education Statistics, Integrated Postsecondary Education Data System (IPEDS), "Fall Staff Survey" (IPEDS-S:93-99); and Winter 2009-10 and Winter 2011-12, Human Resources component, Fall Staff section. (This table was prepared July 2012.)</a:t>
            </a:r>
          </a:p>
        </p:txBody>
      </p:sp>
    </p:spTree>
    <p:extLst>
      <p:ext uri="{BB962C8B-B14F-4D97-AF65-F5344CB8AC3E}">
        <p14:creationId xmlns:p14="http://schemas.microsoft.com/office/powerpoint/2010/main" val="3679344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ShowRepairView xmlns="http://schemas.microsoft.com/sharepoint/v3" xsi:nil="true"/>
    <xd_ProgID xmlns="http://schemas.microsoft.com/sharepoint/v3" xsi:nil="true"/>
    <_dlc_DocId xmlns="529ccce0-d01a-44eb-8f6d-fcfce274c37a">QMQAHNVUHJ3F-1-183</_dlc_DocId>
    <_dlc_DocIdUrl xmlns="529ccce0-d01a-44eb-8f6d-fcfce274c37a">
      <Url>https://sp2013app.sfn.org/_layouts/15/DocIdRedir.aspx?ID=QMQAHNVUHJ3F-1-183</Url>
      <Description>QMQAHNVUHJ3F-1-183</Description>
    </_dlc_DocIdUrl>
    <ShowCombineView xmlns="http://schemas.microsoft.com/sharepoint/v3" xsi:nil="true"/>
    <TaxCatchAll xmlns="529ccce0-d01a-44eb-8f6d-fcfce274c37a"/>
    <LastReviewedDate xmlns="529ccce0-d01a-44eb-8f6d-fcfce274c37a">2017-02-06T18:03:24+00:00</LastReviewedDate>
    <f35ca5f0ee694cfd9c7653895a2c7dca xmlns="529ccce0-d01a-44eb-8f6d-fcfce274c37a">
      <Terms xmlns="http://schemas.microsoft.com/office/infopath/2007/PartnerControls"/>
    </f35ca5f0ee694cfd9c7653895a2c7dca>
    <db0dfd8ecf6c4fc28d538b1ac635d8be xmlns="529ccce0-d01a-44eb-8f6d-fcfce274c37a">
      <Terms xmlns="http://schemas.microsoft.com/office/infopath/2007/PartnerControls"/>
    </db0dfd8ecf6c4fc28d538b1ac635d8be>
    <DocumentType xmlns="529ccce0-d01a-44eb-8f6d-fcfce274c37a" xsi:nil="true"/>
    <DocumentStatus xmlns="529ccce0-d01a-44eb-8f6d-fcfce274c37a" xsi:nil="true"/>
    <TypeOfContent xmlns="529ccce0-d01a-44eb-8f6d-fcfce274c37a" xsi:nil="true"/>
    <TaxKeywordTaxHTField xmlns="529ccce0-d01a-44eb-8f6d-fcfce274c37a">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Form" ma:contentTypeID="0x010101009221C3BE01AF1D4D836564FAD0FABDFB" ma:contentTypeVersion="19" ma:contentTypeDescription="Fill out this form." ma:contentTypeScope="" ma:versionID="2c4a6d61e1e6e2d7dc913894e53350de">
  <xsd:schema xmlns:xsd="http://www.w3.org/2001/XMLSchema" xmlns:xs="http://www.w3.org/2001/XMLSchema" xmlns:p="http://schemas.microsoft.com/office/2006/metadata/properties" xmlns:ns1="http://schemas.microsoft.com/sharepoint/v3" xmlns:ns2="529ccce0-d01a-44eb-8f6d-fcfce274c37a" targetNamespace="http://schemas.microsoft.com/office/2006/metadata/properties" ma:root="true" ma:fieldsID="4287db23136a865a01cfede986436db9" ns1:_="" ns2:_="">
    <xsd:import namespace="http://schemas.microsoft.com/sharepoint/v3"/>
    <xsd:import namespace="529ccce0-d01a-44eb-8f6d-fcfce274c37a"/>
    <xsd:element name="properties">
      <xsd:complexType>
        <xsd:sequence>
          <xsd:element name="documentManagement">
            <xsd:complexType>
              <xsd:all>
                <xsd:element ref="ns1:ShowCombineView" minOccurs="0"/>
                <xsd:element ref="ns1:ShowRepairView" minOccurs="0"/>
                <xsd:element ref="ns1:TemplateUrl" minOccurs="0"/>
                <xsd:element ref="ns1:xd_ProgID" minOccurs="0"/>
                <xsd:element ref="ns2:_dlc_DocId" minOccurs="0"/>
                <xsd:element ref="ns2:_dlc_DocIdUrl" minOccurs="0"/>
                <xsd:element ref="ns2:_dlc_DocIdPersistId" minOccurs="0"/>
                <xsd:element ref="ns2:TypeOfContent" minOccurs="0"/>
                <xsd:element ref="ns2:DocumentType" minOccurs="0"/>
                <xsd:element ref="ns2:f35ca5f0ee694cfd9c7653895a2c7dca" minOccurs="0"/>
                <xsd:element ref="ns2:TaxCatchAllLabel" minOccurs="0"/>
                <xsd:element ref="ns2:TaxKeywordTaxHTField" minOccurs="0"/>
                <xsd:element ref="ns2:LastReviewedDate" minOccurs="0"/>
                <xsd:element ref="ns2:DocumentStatus" minOccurs="0"/>
                <xsd:element ref="ns2:db0dfd8ecf6c4fc28d538b1ac635d8be"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owCombineView" ma:index="8" nillable="true" ma:displayName="Show Combine View" ma:hidden="true" ma:internalName="ShowCombineView" ma:readOnly="false">
      <xsd:simpleType>
        <xsd:restriction base="dms:Text"/>
      </xsd:simpleType>
    </xsd:element>
    <xsd:element name="ShowRepairView" ma:index="10" nillable="true" ma:displayName="Show Repair View" ma:hidden="true" ma:internalName="ShowRepairView" ma:readOnly="false">
      <xsd:simpleType>
        <xsd:restriction base="dms:Text"/>
      </xsd:simpleType>
    </xsd:element>
    <xsd:element name="TemplateUrl" ma:index="11" nillable="true" ma:displayName="Template Link" ma:hidden="true" ma:internalName="TemplateUrl" ma:readOnly="false">
      <xsd:simpleType>
        <xsd:restriction base="dms:Text"/>
      </xsd:simpleType>
    </xsd:element>
    <xsd:element name="xd_ProgID" ma:index="12" nillable="true" ma:displayName="HTML File Link" ma:hidden="true" ma:internalName="xd_ProgID"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9ccce0-d01a-44eb-8f6d-fcfce274c37a"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TypeOfContent" ma:index="16" nillable="true" ma:displayName="Type of Content" ma:format="Dropdown" ma:internalName="TypeOfContent" ma:readOnly="false">
      <xsd:simpleType>
        <xsd:restriction base="dms:Choice">
          <xsd:enumeration value="Template"/>
          <xsd:enumeration value="Policy"/>
          <xsd:enumeration value="Form"/>
          <xsd:enumeration value="Documentation"/>
          <xsd:enumeration value="Press Release"/>
          <xsd:enumeration value="Unclassified"/>
        </xsd:restriction>
      </xsd:simpleType>
    </xsd:element>
    <xsd:element name="DocumentType" ma:index="17" nillable="true" ma:displayName="Document Type" ma:format="Dropdown" ma:internalName="DocumentType" ma:readOnly="false">
      <xsd:simpleType>
        <xsd:restriction base="dms:Choice">
          <xsd:enumeration value="Checklist"/>
          <xsd:enumeration value="Contract"/>
          <xsd:enumeration value="Floor Plan"/>
          <xsd:enumeration value="Form"/>
          <xsd:enumeration value="Grant"/>
          <xsd:enumeration value="Graphic"/>
          <xsd:enumeration value="Invoice"/>
          <xsd:enumeration value="Manual"/>
          <xsd:enumeration value="Meeting Notes"/>
          <xsd:enumeration value="Photo"/>
          <xsd:enumeration value="Policy"/>
          <xsd:enumeration value="Presentation"/>
          <xsd:enumeration value="Process"/>
          <xsd:enumeration value="Report"/>
          <xsd:enumeration value="Template"/>
          <xsd:enumeration value="User Guide"/>
          <xsd:enumeration value="Unclassified"/>
          <xsd:enumeration value="Video"/>
        </xsd:restriction>
      </xsd:simpleType>
    </xsd:element>
    <xsd:element name="f35ca5f0ee694cfd9c7653895a2c7dca" ma:index="18" nillable="true" ma:taxonomy="true" ma:internalName="f35ca5f0ee694cfd9c7653895a2c7dca" ma:taxonomyFieldName="Function" ma:displayName="Function" ma:readOnly="false" ma:fieldId="{f35ca5f0-ee69-4cfd-9c76-53895a2c7dca}" ma:taxonomyMulti="true" ma:sspId="797d636a-0608-4240-bc17-84bd244307a5" ma:termSetId="feffb8c1-e6ea-432e-a7e0-ce911a1d98c4" ma:anchorId="00000000-0000-0000-0000-000000000000" ma:open="false" ma:isKeyword="false">
      <xsd:complexType>
        <xsd:sequence>
          <xsd:element ref="pc:Terms" minOccurs="0" maxOccurs="1"/>
        </xsd:sequence>
      </xsd:complexType>
    </xsd:element>
    <xsd:element name="TaxCatchAllLabel" ma:index="19" nillable="true" ma:displayName="Taxonomy Catch All Column1" ma:hidden="true" ma:list="{70a1ea77-b44d-40b8-a9b7-c7fa1c8b6a48}" ma:internalName="TaxCatchAllLabel" ma:readOnly="true" ma:showField="CatchAllDataLabel"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797d636a-0608-4240-bc17-84bd244307a5" ma:termSetId="00000000-0000-0000-0000-000000000000" ma:anchorId="00000000-0000-0000-0000-000000000000" ma:open="true" ma:isKeyword="true">
      <xsd:complexType>
        <xsd:sequence>
          <xsd:element ref="pc:Terms" minOccurs="0" maxOccurs="1"/>
        </xsd:sequence>
      </xsd:complexType>
    </xsd:element>
    <xsd:element name="LastReviewedDate" ma:index="23" nillable="true" ma:displayName="Last Reviewed Date" ma:default="[today]" ma:format="DateOnly" ma:internalName="LastReviewedDate" ma:readOnly="false">
      <xsd:simpleType>
        <xsd:restriction base="dms:DateTime"/>
      </xsd:simpleType>
    </xsd:element>
    <xsd:element name="DocumentStatus" ma:index="24" nillable="true" ma:displayName="Document Status" ma:default="Draft" ma:format="Dropdown" ma:internalName="DocumentStatus" ma:readOnly="false">
      <xsd:simpleType>
        <xsd:restriction base="dms:Choice">
          <xsd:enumeration value="Draft"/>
          <xsd:enumeration value="Final"/>
        </xsd:restriction>
      </xsd:simpleType>
    </xsd:element>
    <xsd:element name="db0dfd8ecf6c4fc28d538b1ac635d8be" ma:index="25" nillable="true" ma:taxonomy="true" ma:internalName="db0dfd8ecf6c4fc28d538b1ac635d8be" ma:taxonomyFieldName="Program" ma:displayName="Program" ma:readOnly="false" ma:fieldId="{db0dfd8e-cf6c-4fc2-8d53-8b1ac635d8be}" ma:taxonomyMulti="true" ma:sspId="797d636a-0608-4240-bc17-84bd244307a5" ma:termSetId="bf9a34c8-30e7-41cf-bc26-8cf2b79c8fd0" ma:anchorId="00000000-0000-0000-0000-000000000000" ma:open="false" ma:isKeyword="false">
      <xsd:complexType>
        <xsd:sequence>
          <xsd:element ref="pc:Terms" minOccurs="0" maxOccurs="1"/>
        </xsd:sequence>
      </xsd:complexType>
    </xsd:element>
    <xsd:element name="TaxCatchAll" ma:index="27" nillable="true" ma:displayName="Taxonomy Catch All Column" ma:hidden="true" ma:list="{70a1ea77-b44d-40b8-a9b7-c7fa1c8b6a48}" ma:internalName="TaxCatchAll" ma:showField="CatchAllData" ma:web="529ccce0-d01a-44eb-8f6d-fcfce274c3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3461AC-5E8C-4B21-A99C-739DCC3F015F}">
  <ds:schemaRefs>
    <ds:schemaRef ds:uri="http://schemas.microsoft.com/office/2006/metadata/properties"/>
    <ds:schemaRef ds:uri="http://schemas.microsoft.com/sharepoint/v3"/>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529ccce0-d01a-44eb-8f6d-fcfce274c37a"/>
    <ds:schemaRef ds:uri="http://www.w3.org/XML/1998/namespace"/>
  </ds:schemaRefs>
</ds:datastoreItem>
</file>

<file path=customXml/itemProps2.xml><?xml version="1.0" encoding="utf-8"?>
<ds:datastoreItem xmlns:ds="http://schemas.openxmlformats.org/officeDocument/2006/customXml" ds:itemID="{36F34C24-B07E-4B17-B4C5-2A20CD86D073}">
  <ds:schemaRefs>
    <ds:schemaRef ds:uri="http://schemas.microsoft.com/sharepoint/v3/contenttype/forms"/>
  </ds:schemaRefs>
</ds:datastoreItem>
</file>

<file path=customXml/itemProps3.xml><?xml version="1.0" encoding="utf-8"?>
<ds:datastoreItem xmlns:ds="http://schemas.openxmlformats.org/officeDocument/2006/customXml" ds:itemID="{1B780F1C-723B-45F9-8789-4CDF03711603}">
  <ds:schemaRefs>
    <ds:schemaRef ds:uri="http://schemas.microsoft.com/sharepoint/events"/>
    <ds:schemaRef ds:uri=""/>
  </ds:schemaRefs>
</ds:datastoreItem>
</file>

<file path=customXml/itemProps4.xml><?xml version="1.0" encoding="utf-8"?>
<ds:datastoreItem xmlns:ds="http://schemas.openxmlformats.org/officeDocument/2006/customXml" ds:itemID="{3E4B957B-A9AE-4769-AADD-6678A625D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9ccce0-d01a-44eb-8f6d-fcfce274c3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1410</TotalTime>
  <Words>4278</Words>
  <Application>Microsoft Office PowerPoint</Application>
  <PresentationFormat>On-screen Show (4:3)</PresentationFormat>
  <Paragraphs>665</Paragraphs>
  <Slides>49</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Comic Sans MS</vt:lpstr>
      <vt:lpstr>Times New Roman</vt:lpstr>
      <vt:lpstr>Wingdings</vt:lpstr>
      <vt:lpstr>Office Theme</vt:lpstr>
      <vt:lpstr>Increasing Women in Neuroscience (IWiN) Toolkit</vt:lpstr>
      <vt:lpstr>Promotion Definition</vt:lpstr>
      <vt:lpstr>Obstacles</vt:lpstr>
      <vt:lpstr>Value is a concern</vt:lpstr>
      <vt:lpstr>When the load is too great</vt:lpstr>
      <vt:lpstr>Top Ten Stressors</vt:lpstr>
      <vt:lpstr>Rates of women being promoted to higher ranks</vt:lpstr>
      <vt:lpstr>Increase* in Female Professors 2002 - 2007</vt:lpstr>
      <vt:lpstr>Lack of diversity in tenure track faculty in US institutions</vt:lpstr>
      <vt:lpstr>The bottom line</vt:lpstr>
      <vt:lpstr>Things to consider</vt:lpstr>
      <vt:lpstr>Academic environments differ</vt:lpstr>
      <vt:lpstr>Levels of promotion</vt:lpstr>
      <vt:lpstr>Be prepared</vt:lpstr>
      <vt:lpstr>I: Pre-promotion</vt:lpstr>
      <vt:lpstr>1. Make expectations clear from day one</vt:lpstr>
      <vt:lpstr>2. Formal and informal career advising</vt:lpstr>
      <vt:lpstr>Mentoring formats</vt:lpstr>
      <vt:lpstr>3. Essential elements of career advice</vt:lpstr>
      <vt:lpstr>4. The Big Three </vt:lpstr>
      <vt:lpstr>Scholarship</vt:lpstr>
      <vt:lpstr>More on scholarship</vt:lpstr>
      <vt:lpstr>A “soft reject”</vt:lpstr>
      <vt:lpstr>Teaching</vt:lpstr>
      <vt:lpstr>Teaching resources</vt:lpstr>
      <vt:lpstr>Service (Department and College/University)</vt:lpstr>
      <vt:lpstr>Service (Profession and Community)</vt:lpstr>
      <vt:lpstr>Mid-Career Evaluation</vt:lpstr>
      <vt:lpstr>II. Promotion to tenure</vt:lpstr>
      <vt:lpstr>II. Promotion to tenure </vt:lpstr>
      <vt:lpstr>II. Promotion to tenure</vt:lpstr>
      <vt:lpstr>Should I go up early?</vt:lpstr>
      <vt:lpstr>Should I go up separately?</vt:lpstr>
      <vt:lpstr>III. Promotion to Full Professor</vt:lpstr>
      <vt:lpstr>Take home messages</vt:lpstr>
      <vt:lpstr>References</vt:lpstr>
      <vt:lpstr>Supplementary Information</vt:lpstr>
      <vt:lpstr>Resources and Case Studies</vt:lpstr>
      <vt:lpstr>Protection against Discrimination (Title VII)</vt:lpstr>
      <vt:lpstr>Filing a sexual discrimination complaint</vt:lpstr>
      <vt:lpstr>The Academic Pipeline</vt:lpstr>
      <vt:lpstr>Underrepresented Minority Faculty</vt:lpstr>
      <vt:lpstr>Percent of faculty based by affiliation, academic rank, and gender</vt:lpstr>
      <vt:lpstr>By affiliation, the story is still the same…</vt:lpstr>
      <vt:lpstr>For those at teaching-focused institutions (If teaching scores are low…)</vt:lpstr>
      <vt:lpstr>Best Practice of Faculty Mentoring</vt:lpstr>
      <vt:lpstr>UCSD Mentoring Program</vt:lpstr>
      <vt:lpstr>Is Mentoring Cost Effective?</vt:lpstr>
      <vt:lpstr>Mentoring Challenges and Actions to Address Them</vt:lpstr>
    </vt:vector>
  </TitlesOfParts>
  <Company>Society for Neuroscience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Scanlon</dc:creator>
  <cp:keywords/>
  <cp:lastModifiedBy>pc1</cp:lastModifiedBy>
  <cp:revision>110</cp:revision>
  <cp:lastPrinted>2013-04-17T14:48:52Z</cp:lastPrinted>
  <dcterms:created xsi:type="dcterms:W3CDTF">2013-04-16T15:22:46Z</dcterms:created>
  <dcterms:modified xsi:type="dcterms:W3CDTF">2017-08-14T18:51:37Z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0x010101009221C3BE01AF1D4D836564FAD0FABDFB</vt:lpwstr>
  </property>
  <property fmtid="{D5CDD505-2E9C-101B-9397-08002B2CF9AE}" pid="3" name="_dlc_DocIdItemGuid">
    <vt:lpwstr>395b8e8e-b94f-45aa-98ca-0676fd4375eb</vt:lpwstr>
  </property>
  <property fmtid="{D5CDD505-2E9C-101B-9397-08002B2CF9AE}" pid="4" name="TaxKeyword">
    <vt:lpwstr/>
  </property>
  <property fmtid="{D5CDD505-2E9C-101B-9397-08002B2CF9AE}" pid="5" name="URL">
    <vt:lpwstr/>
  </property>
  <property fmtid="{D5CDD505-2E9C-101B-9397-08002B2CF9AE}" pid="6" name="DocumentType">
    <vt:lpwstr/>
  </property>
  <property fmtid="{D5CDD505-2E9C-101B-9397-08002B2CF9AE}" pid="7" name="DocumentStatus">
    <vt:lpwstr/>
  </property>
  <property fmtid="{D5CDD505-2E9C-101B-9397-08002B2CF9AE}" pid="8" name="f35ca5f0ee694cfd9c7653895a2c7dca">
    <vt:lpwstr/>
  </property>
  <property fmtid="{D5CDD505-2E9C-101B-9397-08002B2CF9AE}" pid="9" name="TaxCatchAll">
    <vt:lpwstr/>
  </property>
  <property fmtid="{D5CDD505-2E9C-101B-9397-08002B2CF9AE}" pid="10" name="TaxKeywordTaxHTField">
    <vt:lpwstr/>
  </property>
  <property fmtid="{D5CDD505-2E9C-101B-9397-08002B2CF9AE}" pid="11" name="Function">
    <vt:lpwstr/>
  </property>
</Properties>
</file>