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handoutMasterIdLst>
    <p:handoutMasterId r:id="rId34"/>
  </p:handoutMasterIdLst>
  <p:sldIdLst>
    <p:sldId id="256" r:id="rId6"/>
    <p:sldId id="260" r:id="rId7"/>
    <p:sldId id="262" r:id="rId8"/>
    <p:sldId id="263" r:id="rId9"/>
    <p:sldId id="264" r:id="rId10"/>
    <p:sldId id="265" r:id="rId11"/>
    <p:sldId id="266" r:id="rId12"/>
    <p:sldId id="301" r:id="rId13"/>
    <p:sldId id="257" r:id="rId14"/>
    <p:sldId id="268" r:id="rId15"/>
    <p:sldId id="269" r:id="rId16"/>
    <p:sldId id="270" r:id="rId17"/>
    <p:sldId id="273" r:id="rId18"/>
    <p:sldId id="274" r:id="rId19"/>
    <p:sldId id="275" r:id="rId20"/>
    <p:sldId id="276" r:id="rId21"/>
    <p:sldId id="277" r:id="rId22"/>
    <p:sldId id="278" r:id="rId23"/>
    <p:sldId id="280" r:id="rId24"/>
    <p:sldId id="285" r:id="rId25"/>
    <p:sldId id="286" r:id="rId26"/>
    <p:sldId id="287" r:id="rId27"/>
    <p:sldId id="288" r:id="rId28"/>
    <p:sldId id="289" r:id="rId29"/>
    <p:sldId id="290" r:id="rId30"/>
    <p:sldId id="293" r:id="rId31"/>
    <p:sldId id="29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p15:clr>
            <a:srgbClr val="A4A3A4"/>
          </p15:clr>
        </p15:guide>
        <p15:guide id="2" pos="431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inique Stilletti" initials="DS" lastIdx="4" clrIdx="0">
    <p:extLst>
      <p:ext uri="{19B8F6BF-5375-455C-9EA6-DF929625EA0E}">
        <p15:presenceInfo xmlns:p15="http://schemas.microsoft.com/office/powerpoint/2012/main" userId="S-1-5-21-2563564208-1435767573-1362601423-7843" providerId="AD"/>
      </p:ext>
    </p:extLst>
  </p:cmAuthor>
  <p:cmAuthor id="2" name="Kelsey King" initials="KK" lastIdx="1" clrIdx="1">
    <p:extLst>
      <p:ext uri="{19B8F6BF-5375-455C-9EA6-DF929625EA0E}">
        <p15:presenceInfo xmlns:p15="http://schemas.microsoft.com/office/powerpoint/2012/main" userId="S-1-5-21-2563564208-1435767573-1362601423-65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B7D"/>
    <a:srgbClr val="8C8D8E"/>
    <a:srgbClr val="782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513" autoAdjust="0"/>
    <p:restoredTop sz="77560" autoAdjust="0"/>
  </p:normalViewPr>
  <p:slideViewPr>
    <p:cSldViewPr showGuides="1">
      <p:cViewPr varScale="1">
        <p:scale>
          <a:sx n="90" d="100"/>
          <a:sy n="90" d="100"/>
        </p:scale>
        <p:origin x="810" y="90"/>
      </p:cViewPr>
      <p:guideLst>
        <p:guide orient="horz" pos="432"/>
        <p:guide pos="4318"/>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118" d="100"/>
          <a:sy n="118" d="100"/>
        </p:scale>
        <p:origin x="-361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D53AC1-BC5D-4638-B7FE-2C1FE0B3F7BA}" type="datetimeFigureOut">
              <a:rPr lang="en-US" smtClean="0"/>
              <a:t>2/1/2017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2E3F0A-5BD5-4C18-9EBD-E5974577C4D7}" type="slidenum">
              <a:rPr lang="en-US" smtClean="0"/>
              <a:t>‹#›</a:t>
            </a:fld>
            <a:endParaRPr lang="en-US" dirty="0"/>
          </a:p>
        </p:txBody>
      </p:sp>
    </p:spTree>
    <p:extLst>
      <p:ext uri="{BB962C8B-B14F-4D97-AF65-F5344CB8AC3E}">
        <p14:creationId xmlns:p14="http://schemas.microsoft.com/office/powerpoint/2010/main" val="1102786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F5AF2-A558-4D0E-A606-501D90BDC34B}" type="datetimeFigureOut">
              <a:rPr lang="en-US" smtClean="0"/>
              <a:t>2/1/2017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9A6B5-4402-421F-AECD-16A0D5EA7775}" type="slidenum">
              <a:rPr lang="en-US" smtClean="0"/>
              <a:t>‹#›</a:t>
            </a:fld>
            <a:endParaRPr lang="en-US" dirty="0"/>
          </a:p>
        </p:txBody>
      </p:sp>
    </p:spTree>
    <p:extLst>
      <p:ext uri="{BB962C8B-B14F-4D97-AF65-F5344CB8AC3E}">
        <p14:creationId xmlns:p14="http://schemas.microsoft.com/office/powerpoint/2010/main" val="120879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press.princeton.edu/titles/8757.html#evendor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Tx/>
              <a:buChar char="-"/>
            </a:pPr>
            <a:r>
              <a:rPr lang="en-US" altLang="en-US" b="1" dirty="0" smtClean="0"/>
              <a:t>This presentation should take approximately 30 minutes to complete. </a:t>
            </a:r>
          </a:p>
          <a:p>
            <a:pPr marL="171450" indent="-171450">
              <a:buFontTx/>
              <a:buChar char="-"/>
            </a:pPr>
            <a:r>
              <a:rPr lang="en-US" altLang="en-US" dirty="0" smtClean="0">
                <a:solidFill>
                  <a:srgbClr val="FF0000"/>
                </a:solidFill>
              </a:rPr>
              <a:t>Module Objective:  By the end of this presentation, the audience will have a </a:t>
            </a:r>
            <a:r>
              <a:rPr lang="en-US" altLang="en-US" dirty="0" smtClean="0">
                <a:solidFill>
                  <a:srgbClr val="C00000"/>
                </a:solidFill>
              </a:rPr>
              <a:t>greater awareness of why climate is important and how perceptions</a:t>
            </a:r>
            <a:r>
              <a:rPr lang="en-US" altLang="en-US" baseline="0" dirty="0" smtClean="0">
                <a:solidFill>
                  <a:srgbClr val="C00000"/>
                </a:solidFill>
              </a:rPr>
              <a:t> of climate differ, as well as an understanding of how to improve workplace climate. </a:t>
            </a:r>
            <a:endParaRPr lang="en-US" altLang="en-US" dirty="0" smtClean="0">
              <a:solidFill>
                <a:srgbClr val="C00000"/>
              </a:solidFill>
            </a:endParaRPr>
          </a:p>
          <a:p>
            <a:pPr marL="171450" indent="-171450">
              <a:buFontTx/>
              <a:buChar char="-"/>
            </a:pPr>
            <a:r>
              <a:rPr lang="en-US" altLang="en-US" dirty="0" smtClean="0"/>
              <a:t>Information provided in this presentation – and the supplemental materials – is an extension of the grant funded, </a:t>
            </a:r>
            <a:r>
              <a:rPr lang="en-US" altLang="en-US" i="1" dirty="0" smtClean="0"/>
              <a:t>Department Chair Training to Increase Women in Neuroscience </a:t>
            </a:r>
            <a:r>
              <a:rPr lang="en-US" altLang="en-US" dirty="0" smtClean="0"/>
              <a:t>project.</a:t>
            </a:r>
          </a:p>
        </p:txBody>
      </p:sp>
      <p:sp>
        <p:nvSpPr>
          <p:cNvPr id="4" name="Slide Number Placeholder 3"/>
          <p:cNvSpPr>
            <a:spLocks noGrp="1"/>
          </p:cNvSpPr>
          <p:nvPr>
            <p:ph type="sldNum" sz="quarter" idx="10"/>
          </p:nvPr>
        </p:nvSpPr>
        <p:spPr/>
        <p:txBody>
          <a:bodyPr/>
          <a:lstStyle/>
          <a:p>
            <a:fld id="{2479A6B5-4402-421F-AECD-16A0D5EA7775}" type="slidenum">
              <a:rPr lang="en-US" smtClean="0"/>
              <a:t>1</a:t>
            </a:fld>
            <a:endParaRPr lang="en-US" dirty="0"/>
          </a:p>
        </p:txBody>
      </p:sp>
    </p:spTree>
    <p:extLst>
      <p:ext uri="{BB962C8B-B14F-4D97-AF65-F5344CB8AC3E}">
        <p14:creationId xmlns:p14="http://schemas.microsoft.com/office/powerpoint/2010/main" val="3767769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smtClean="0"/>
              <a:t>This is a fascinating study.  From Science:  The performance of humans across a range of different kinds of cognitive tasks has been called g or general intelligence factor. Woolley et al</a:t>
            </a:r>
            <a:r>
              <a:rPr lang="en-US" b="0" baseline="0" dirty="0" smtClean="0"/>
              <a:t> </a:t>
            </a:r>
            <a:r>
              <a:rPr lang="en-US" b="0" dirty="0" smtClean="0"/>
              <a:t>report a psychometric methodology for quantifying “collective intelligence” (c), --how well groups perform on a set of group problem-solving tasks. “This “c factor” is not strongly correlated with the average or maximum individual intelligence of group members but is correlated with the average social sensitivity of group members, the equality in distribution of conversational turn-taking, </a:t>
            </a:r>
            <a:r>
              <a:rPr lang="en-US" b="1" dirty="0" smtClean="0"/>
              <a:t>and the proportion of females in the group</a:t>
            </a:r>
            <a:r>
              <a:rPr lang="en-US" b="0" dirty="0" smtClean="0"/>
              <a:t>.</a:t>
            </a:r>
          </a:p>
          <a:p>
            <a:pPr marL="171450" indent="-171450">
              <a:buFontTx/>
              <a:buChar char="-"/>
            </a:pPr>
            <a:r>
              <a:rPr lang="en-US" b="1" dirty="0" smtClean="0"/>
              <a:t>Reference:</a:t>
            </a:r>
            <a:r>
              <a:rPr lang="en-US" b="1" baseline="0" dirty="0" smtClean="0"/>
              <a:t> </a:t>
            </a:r>
          </a:p>
          <a:p>
            <a:pPr marL="628650" lvl="1" indent="-171450">
              <a:buFontTx/>
              <a:buChar char="-"/>
            </a:pPr>
            <a:r>
              <a:rPr lang="en-US" b="0" dirty="0" smtClean="0"/>
              <a:t>http://science.sciencemag.org/content/330/6004/686</a:t>
            </a:r>
          </a:p>
          <a:p>
            <a:pPr marL="628650" lvl="1" indent="-171450">
              <a:buFontTx/>
              <a:buChar char="-"/>
            </a:pPr>
            <a:r>
              <a:rPr lang="en-US" b="0" baseline="0" dirty="0" smtClean="0"/>
              <a:t>Reference: </a:t>
            </a:r>
            <a:r>
              <a:rPr lang="en-US" b="0" dirty="0" smtClean="0"/>
              <a:t>http://www.chabris.com/Woolley2010a.pdf </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10</a:t>
            </a:fld>
            <a:endParaRPr lang="en-US" dirty="0"/>
          </a:p>
        </p:txBody>
      </p:sp>
    </p:spTree>
    <p:extLst>
      <p:ext uri="{BB962C8B-B14F-4D97-AF65-F5344CB8AC3E}">
        <p14:creationId xmlns:p14="http://schemas.microsoft.com/office/powerpoint/2010/main" val="3044664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0" baseline="0" dirty="0" smtClean="0"/>
              <a:t>This slide builds upon the previous slide to help explain why diversity aids in group decision making.</a:t>
            </a:r>
            <a:endParaRPr lang="en-US" b="1" baseline="0" dirty="0" smtClean="0"/>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1" baseline="0" dirty="0" smtClean="0"/>
              <a:t>Reference: </a:t>
            </a:r>
            <a:r>
              <a:rPr lang="en-US" dirty="0" smtClean="0"/>
              <a:t>http://www.scientificamerican.com/article/how-diversity-makes-us-smarter/</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1" dirty="0" smtClean="0"/>
              <a:t>Several related articles:</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dirty="0" smtClean="0"/>
              <a:t>Diversity in Science: Why It Is Essential for Excellence,</a:t>
            </a:r>
            <a:r>
              <a:rPr lang="en-US" baseline="0" dirty="0" smtClean="0"/>
              <a:t> </a:t>
            </a:r>
            <a:r>
              <a:rPr lang="en-US" dirty="0" smtClean="0"/>
              <a:t>Fred Guterl</a:t>
            </a:r>
            <a:r>
              <a:rPr lang="en-US" baseline="0" dirty="0" smtClean="0"/>
              <a:t> - </a:t>
            </a:r>
            <a:r>
              <a:rPr lang="en-US" dirty="0" smtClean="0"/>
              <a:t>http://www.scientificamerican.com/article/diversity-in-science-why-it-is-essential-for-excellence/ </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1200" b="0" i="0" kern="1200" dirty="0" smtClean="0">
                <a:solidFill>
                  <a:schemeClr val="tx1"/>
                </a:solidFill>
                <a:effectLst/>
                <a:latin typeface="+mn-lt"/>
                <a:ea typeface="+mn-ea"/>
                <a:cs typeface="+mn-cs"/>
              </a:rPr>
              <a:t>Diversity in Science: Where Are the Data?</a:t>
            </a:r>
            <a:r>
              <a:rPr lang="en-US" sz="1200" b="0" i="0" kern="1200" baseline="0" dirty="0" smtClean="0">
                <a:solidFill>
                  <a:schemeClr val="tx1"/>
                </a:solidFill>
                <a:effectLst/>
                <a:latin typeface="+mn-lt"/>
                <a:ea typeface="+mn-ea"/>
                <a:cs typeface="+mn-cs"/>
              </a:rPr>
              <a:t>, </a:t>
            </a:r>
            <a:r>
              <a:rPr lang="en-US" dirty="0" smtClean="0"/>
              <a:t>Fred Guterl</a:t>
            </a:r>
            <a:r>
              <a:rPr lang="en-US" baseline="0" dirty="0" smtClean="0"/>
              <a:t> - </a:t>
            </a:r>
            <a:r>
              <a:rPr lang="en-US" dirty="0" smtClean="0"/>
              <a:t>http://www.scientificamerican.com/article/diversity-in-science-where-are-the-data/ </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1200" b="0" i="0" kern="1200" dirty="0" smtClean="0">
                <a:solidFill>
                  <a:schemeClr val="tx1"/>
                </a:solidFill>
                <a:effectLst/>
                <a:latin typeface="+mn-lt"/>
                <a:ea typeface="+mn-ea"/>
                <a:cs typeface="+mn-cs"/>
              </a:rPr>
              <a:t>Point of View Affects How Science Is Done. Gender and culture influence research on a fundamental level,</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Douglas Medin, Carol D. Lee, Megan Bang</a:t>
            </a:r>
            <a:r>
              <a:rPr lang="en-US" sz="1200" b="0" i="0" kern="1200" baseline="0" dirty="0" smtClean="0">
                <a:solidFill>
                  <a:schemeClr val="tx1"/>
                </a:solidFill>
                <a:effectLst/>
                <a:latin typeface="+mn-lt"/>
                <a:ea typeface="+mn-ea"/>
                <a:cs typeface="+mn-cs"/>
              </a:rPr>
              <a:t> - </a:t>
            </a:r>
            <a:r>
              <a:rPr lang="en-US" dirty="0" smtClean="0"/>
              <a:t>http://www.scientificamerican.com/article/point-of-view-affects-how-science-is-done/</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11</a:t>
            </a:fld>
            <a:endParaRPr lang="en-US" dirty="0"/>
          </a:p>
        </p:txBody>
      </p:sp>
    </p:spTree>
    <p:extLst>
      <p:ext uri="{BB962C8B-B14F-4D97-AF65-F5344CB8AC3E}">
        <p14:creationId xmlns:p14="http://schemas.microsoft.com/office/powerpoint/2010/main" val="901110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smtClean="0"/>
              <a:t>This slide</a:t>
            </a:r>
            <a:r>
              <a:rPr lang="en-US" b="0" baseline="0" dirty="0" smtClean="0"/>
              <a:t> represents a transition from discussing problems to implementing solutions.  What changes can we make?</a:t>
            </a:r>
            <a:endParaRPr lang="en-US" b="1" dirty="0" smtClean="0"/>
          </a:p>
          <a:p>
            <a:pPr marL="171450" indent="-171450">
              <a:buFontTx/>
              <a:buChar char="-"/>
            </a:pPr>
            <a:r>
              <a:rPr lang="en-US" b="1" dirty="0" smtClean="0"/>
              <a:t>References:</a:t>
            </a:r>
          </a:p>
          <a:p>
            <a:pPr marL="628650" lvl="1" indent="-171450">
              <a:buFontTx/>
              <a:buChar char="-"/>
            </a:pPr>
            <a:r>
              <a:rPr lang="en-US" dirty="0" smtClean="0"/>
              <a:t>Price EG, Gozu A, Kern DE, Powe NR, Wand GS, Golden S, Cooper LA.</a:t>
            </a:r>
            <a:r>
              <a:rPr lang="en-US" baseline="0" dirty="0" smtClean="0"/>
              <a:t> </a:t>
            </a:r>
            <a:r>
              <a:rPr lang="en-US" sz="1200" b="0" i="0" kern="1200" dirty="0" smtClean="0">
                <a:solidFill>
                  <a:schemeClr val="tx1"/>
                </a:solidFill>
                <a:effectLst/>
                <a:latin typeface="+mn-lt"/>
                <a:ea typeface="+mn-ea"/>
                <a:cs typeface="+mn-cs"/>
              </a:rPr>
              <a:t>The role of cultural diversity climate in recruitment, promotion, and retention of faculty in academic medicine.</a:t>
            </a:r>
            <a:r>
              <a:rPr lang="en-US" sz="1200" b="0" i="0" kern="1200" baseline="0" dirty="0" smtClean="0">
                <a:solidFill>
                  <a:schemeClr val="tx1"/>
                </a:solidFill>
                <a:effectLst/>
                <a:latin typeface="+mn-lt"/>
                <a:ea typeface="+mn-ea"/>
                <a:cs typeface="+mn-cs"/>
              </a:rPr>
              <a:t> </a:t>
            </a:r>
            <a:r>
              <a:rPr lang="sv-SE" dirty="0" smtClean="0"/>
              <a:t>J Gen Intern Med. 2005 Jul;20(7):565-71.</a:t>
            </a:r>
          </a:p>
          <a:p>
            <a:pPr marL="628650" lvl="1" indent="-171450">
              <a:buFontTx/>
              <a:buChar char="-"/>
            </a:pPr>
            <a:r>
              <a:rPr lang="en-US" dirty="0" smtClean="0"/>
              <a:t>Examining Faculty Satisfaction, Productivity, and Collegiality in Higher Education: Contemporary Contexts and Modern Methods.</a:t>
            </a:r>
            <a:r>
              <a:rPr lang="en-US" baseline="0" dirty="0" smtClean="0"/>
              <a:t> </a:t>
            </a:r>
            <a:r>
              <a:rPr lang="en-US" dirty="0" smtClean="0"/>
              <a:t>Victorino, Christine A., Sharon Conley, and Karen Nylund-Gibson Dissertation, Univ California, Sanata Barbara 2012</a:t>
            </a:r>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12</a:t>
            </a:fld>
            <a:endParaRPr lang="en-US" dirty="0"/>
          </a:p>
        </p:txBody>
      </p:sp>
    </p:spTree>
    <p:extLst>
      <p:ext uri="{BB962C8B-B14F-4D97-AF65-F5344CB8AC3E}">
        <p14:creationId xmlns:p14="http://schemas.microsoft.com/office/powerpoint/2010/main" val="3413752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Optional Slide</a:t>
            </a:r>
            <a:r>
              <a:rPr lang="en-US" b="0" dirty="0" smtClean="0"/>
              <a:t>.  The original IWiN workshops focused on department chairs.  If</a:t>
            </a:r>
            <a:r>
              <a:rPr lang="en-US" b="0" baseline="0" dirty="0" smtClean="0"/>
              <a:t> this presentation targets a different audience, this slide is not necessary</a:t>
            </a:r>
            <a:endParaRPr lang="en-US" b="1" dirty="0" smtClean="0"/>
          </a:p>
          <a:p>
            <a:pPr marL="171450" indent="-171450">
              <a:buFontTx/>
              <a:buChar char="-"/>
            </a:pPr>
            <a:r>
              <a:rPr lang="en-US" b="1" dirty="0" smtClean="0"/>
              <a:t>References: </a:t>
            </a:r>
          </a:p>
          <a:p>
            <a:pPr marL="628650" lvl="1" indent="-171450">
              <a:buFontTx/>
              <a:buChar char="-"/>
            </a:pPr>
            <a:r>
              <a:rPr lang="en-US" dirty="0" smtClean="0"/>
              <a:t>https://wiseli.engr.wisc.edu/docs/Present_ADVANCE_Fine_2006.pdf </a:t>
            </a:r>
          </a:p>
          <a:p>
            <a:pPr marL="628650" lvl="1" indent="-171450">
              <a:buFontTx/>
              <a:buChar char="-"/>
            </a:pPr>
            <a:r>
              <a:rPr lang="en-US" dirty="0" smtClean="0"/>
              <a:t>http://wiseli.engr.wisc.edu/climate.php</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13</a:t>
            </a:fld>
            <a:endParaRPr lang="en-US" dirty="0"/>
          </a:p>
        </p:txBody>
      </p:sp>
    </p:spTree>
    <p:extLst>
      <p:ext uri="{BB962C8B-B14F-4D97-AF65-F5344CB8AC3E}">
        <p14:creationId xmlns:p14="http://schemas.microsoft.com/office/powerpoint/2010/main" val="1934618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0" dirty="0" smtClean="0">
                <a:latin typeface="Times" charset="0"/>
                <a:ea typeface="ＭＳ Ｐゴシック" charset="-128"/>
                <a:cs typeface="ＭＳ Ｐゴシック" charset="-128"/>
              </a:rPr>
              <a:t>In addition to</a:t>
            </a:r>
            <a:r>
              <a:rPr lang="en-US" b="0" baseline="0" dirty="0" smtClean="0">
                <a:latin typeface="Times" charset="0"/>
                <a:ea typeface="ＭＳ Ｐゴシック" charset="-128"/>
                <a:cs typeface="ＭＳ Ｐゴシック" charset="-128"/>
              </a:rPr>
              <a:t> emphasizing the role of leaders, this illustrates the importance of strong institutional support for implementing changes. </a:t>
            </a:r>
            <a:r>
              <a:rPr lang="en-US" b="0" baseline="0" dirty="0" smtClean="0">
                <a:latin typeface="Times" charset="0"/>
                <a:ea typeface="ＭＳ Ｐゴシック" charset="-128"/>
                <a:cs typeface="ＭＳ Ｐゴシック" charset="-128"/>
              </a:rPr>
              <a:t>The </a:t>
            </a:r>
            <a:r>
              <a:rPr lang="en-US" b="0" baseline="0" dirty="0" smtClean="0">
                <a:latin typeface="Times" charset="0"/>
                <a:ea typeface="ＭＳ Ｐゴシック" charset="-128"/>
                <a:cs typeface="ＭＳ Ｐゴシック" charset="-128"/>
              </a:rPr>
              <a:t>next few slides provide some examples of the impact of institutional changes. </a:t>
            </a:r>
            <a:endParaRPr lang="en-US" b="0" dirty="0" smtClean="0">
              <a:latin typeface="Times" charset="0"/>
              <a:ea typeface="ＭＳ Ｐゴシック" charset="-128"/>
              <a:cs typeface="ＭＳ Ｐゴシック" charset="-128"/>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1" dirty="0" smtClean="0">
                <a:latin typeface="Times" charset="0"/>
                <a:ea typeface="ＭＳ Ｐゴシック" charset="-128"/>
                <a:cs typeface="ＭＳ Ｐゴシック" charset="-128"/>
              </a:rPr>
              <a:t>Reference: </a:t>
            </a:r>
            <a:r>
              <a:rPr lang="en-US" b="0" dirty="0" smtClean="0">
                <a:latin typeface="Times" charset="0"/>
                <a:ea typeface="ＭＳ Ｐゴシック" charset="-128"/>
                <a:cs typeface="ＭＳ Ｐゴシック" charset="-128"/>
              </a:rPr>
              <a:t>https://mitpress.mit.edu/books/why-so-slow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latin typeface="Times"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14</a:t>
            </a:fld>
            <a:endParaRPr lang="en-US" dirty="0"/>
          </a:p>
        </p:txBody>
      </p:sp>
    </p:spTree>
    <p:extLst>
      <p:ext uri="{BB962C8B-B14F-4D97-AF65-F5344CB8AC3E}">
        <p14:creationId xmlns:p14="http://schemas.microsoft.com/office/powerpoint/2010/main" val="3069527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Two leaders, one highly regarded;</a:t>
            </a:r>
            <a:r>
              <a:rPr lang="en-US" baseline="0" dirty="0" smtClean="0"/>
              <a:t> one who resigned following a no-confidence vote by faculty.  However, both had an impact on faculty climate as shown on the next slides.</a:t>
            </a:r>
          </a:p>
          <a:p>
            <a:pPr marL="0" indent="0">
              <a:buFontTx/>
              <a:buNone/>
            </a:pPr>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15</a:t>
            </a:fld>
            <a:endParaRPr lang="en-US" dirty="0"/>
          </a:p>
        </p:txBody>
      </p:sp>
    </p:spTree>
    <p:extLst>
      <p:ext uri="{BB962C8B-B14F-4D97-AF65-F5344CB8AC3E}">
        <p14:creationId xmlns:p14="http://schemas.microsoft.com/office/powerpoint/2010/main" val="986834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Tx/>
              <a:buChar char="-"/>
            </a:pPr>
            <a:r>
              <a:rPr lang="en-US" sz="1200" b="0" kern="1200" dirty="0" smtClean="0">
                <a:solidFill>
                  <a:schemeClr val="tx1"/>
                </a:solidFill>
                <a:effectLst/>
                <a:latin typeface="+mn-lt"/>
                <a:ea typeface="+mn-ea"/>
                <a:cs typeface="+mn-cs"/>
              </a:rPr>
              <a:t>Committee</a:t>
            </a:r>
            <a:r>
              <a:rPr lang="en-US" sz="1200" b="0" kern="1200" baseline="0" dirty="0" smtClean="0">
                <a:solidFill>
                  <a:schemeClr val="tx1"/>
                </a:solidFill>
                <a:effectLst/>
                <a:latin typeface="+mn-lt"/>
                <a:ea typeface="+mn-ea"/>
                <a:cs typeface="+mn-cs"/>
              </a:rPr>
              <a:t> found that women </a:t>
            </a:r>
            <a:r>
              <a:rPr lang="en-US" dirty="0" smtClean="0"/>
              <a:t>were coming up for promotion later than men because evaluators failed to identify qualified women. e.g., junior men faculty were asked to chair confs 6X more frequently than junior women faculty. Also,</a:t>
            </a:r>
            <a:r>
              <a:rPr lang="en-US" baseline="0" dirty="0" smtClean="0"/>
              <a:t> </a:t>
            </a:r>
            <a:r>
              <a:rPr lang="en-US" dirty="0" smtClean="0"/>
              <a:t>Women didn’t know the criteria for promotion. </a:t>
            </a:r>
          </a:p>
          <a:p>
            <a:pPr marL="171450" indent="-171450" eaLnBrk="1" hangingPunct="1">
              <a:buFontTx/>
              <a:buChar char="-"/>
            </a:pPr>
            <a:r>
              <a:rPr lang="en-US" sz="1200" b="0" kern="1200" dirty="0" smtClean="0">
                <a:solidFill>
                  <a:schemeClr val="tx1"/>
                </a:solidFill>
                <a:effectLst/>
                <a:latin typeface="+mn-lt"/>
                <a:ea typeface="+mn-ea"/>
                <a:cs typeface="+mn-cs"/>
              </a:rPr>
              <a:t>Note that the changes were relatively modest, but had a huge impact</a:t>
            </a:r>
          </a:p>
          <a:p>
            <a:pPr marL="171450" indent="-171450" eaLnBrk="1" hangingPunct="1">
              <a:buFontTx/>
              <a:buChar char="-"/>
            </a:pPr>
            <a:r>
              <a:rPr lang="en-US" sz="1200" b="1" kern="1200" dirty="0" smtClean="0">
                <a:solidFill>
                  <a:schemeClr val="tx1"/>
                </a:solidFill>
                <a:effectLst/>
                <a:latin typeface="+mn-lt"/>
                <a:ea typeface="+mn-ea"/>
                <a:cs typeface="+mn-cs"/>
              </a:rPr>
              <a:t>References:</a:t>
            </a:r>
          </a:p>
          <a:p>
            <a:pPr marL="628650" lvl="1" indent="-171450" eaLnBrk="1" hangingPunct="1">
              <a:buFontTx/>
              <a:buChar char="-"/>
            </a:pPr>
            <a:r>
              <a:rPr lang="en-US" sz="1200" kern="1200" dirty="0" smtClean="0">
                <a:solidFill>
                  <a:schemeClr val="tx1"/>
                </a:solidFill>
                <a:effectLst/>
                <a:latin typeface="+mn-lt"/>
                <a:ea typeface="+mn-ea"/>
                <a:cs typeface="+mn-cs"/>
              </a:rPr>
              <a:t>Career Development for women in academic medicine: Multiple interventions in a department of medicine.” Fried et al JAMA 1996; 276:898 </a:t>
            </a:r>
          </a:p>
          <a:p>
            <a:pPr marL="628650" lvl="1" indent="-171450" eaLnBrk="1" hangingPunct="1">
              <a:buFontTx/>
              <a:buChar char="-"/>
            </a:pP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a more recent study from King’s College of London, </a:t>
            </a:r>
            <a:r>
              <a:rPr lang="en-US" sz="1200" kern="1200" dirty="0" smtClean="0">
                <a:solidFill>
                  <a:schemeClr val="tx1"/>
                </a:solidFill>
                <a:effectLst/>
                <a:latin typeface="+mn-lt"/>
                <a:ea typeface="+mn-ea"/>
                <a:cs typeface="+mn-cs"/>
              </a:rPr>
              <a:t>http://www.ncbi.nlm.nih.gov/pubmed/21473749</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16</a:t>
            </a:fld>
            <a:endParaRPr lang="en-US" dirty="0"/>
          </a:p>
        </p:txBody>
      </p:sp>
    </p:spTree>
    <p:extLst>
      <p:ext uri="{BB962C8B-B14F-4D97-AF65-F5344CB8AC3E}">
        <p14:creationId xmlns:p14="http://schemas.microsoft.com/office/powerpoint/2010/main" val="2304671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Another</a:t>
            </a:r>
            <a:r>
              <a:rPr lang="en-US" baseline="0" dirty="0" smtClean="0"/>
              <a:t> example of a series of relatively small changes.  Impact is shown on the next two slides</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Improved</a:t>
            </a:r>
            <a:r>
              <a:rPr lang="en-US" baseline="0" dirty="0" smtClean="0"/>
              <a:t> mentoring included acknowledging that a lab is like a small business and therefore they give instruction in </a:t>
            </a:r>
            <a:r>
              <a:rPr lang="en-US" sz="1200" kern="1200" baseline="0" dirty="0" smtClean="0">
                <a:solidFill>
                  <a:schemeClr val="tx1"/>
                </a:solidFill>
                <a:latin typeface="+mn-lt"/>
                <a:ea typeface="+mn-ea"/>
                <a:cs typeface="+mn-cs"/>
              </a:rPr>
              <a:t>mini-courses in subjects they don’t teach in graduate school, such as how to explain complex scientific ideas to the media, or how to run a lab. “Being a scientist is like running a small business,” says Judith Singer (</a:t>
            </a:r>
            <a:r>
              <a:rPr lang="en-US" sz="2000" dirty="0" smtClean="0">
                <a:latin typeface="Arial"/>
                <a:cs typeface="Arial"/>
              </a:rPr>
              <a:t>Senior Vice Provost for Faculty Development &amp; Diversity </a:t>
            </a:r>
            <a:r>
              <a:rPr lang="en-US" sz="1200" kern="1200" baseline="0" dirty="0" smtClean="0">
                <a:solidFill>
                  <a:schemeClr val="tx1"/>
                </a:solidFill>
                <a:latin typeface="+mn-lt"/>
                <a:ea typeface="+mn-ea"/>
                <a:cs typeface="+mn-cs"/>
              </a:rPr>
              <a:t>). “You have grant money, a lab to run, and you have staff relations.” </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tx1"/>
                </a:solidFill>
                <a:latin typeface="+mn-lt"/>
                <a:ea typeface="+mn-ea"/>
                <a:cs typeface="+mn-cs"/>
              </a:rPr>
              <a:t>The grad students however still don’t have access to paid maternity leave – but they can stop the G-clock.</a:t>
            </a:r>
          </a:p>
          <a:p>
            <a:pPr marL="171450" marR="0" lvl="1" indent="-171450" algn="l" defTabSz="914400" rtl="0" eaLnBrk="1" fontAlgn="auto" latinLnBrk="0" hangingPunct="1">
              <a:lnSpc>
                <a:spcPct val="100000"/>
              </a:lnSpc>
              <a:spcBef>
                <a:spcPts val="0"/>
              </a:spcBef>
              <a:spcAft>
                <a:spcPts val="0"/>
              </a:spcAft>
              <a:buClrTx/>
              <a:buSzTx/>
              <a:buFontTx/>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17</a:t>
            </a:fld>
            <a:endParaRPr lang="en-US" dirty="0"/>
          </a:p>
        </p:txBody>
      </p:sp>
    </p:spTree>
    <p:extLst>
      <p:ext uri="{BB962C8B-B14F-4D97-AF65-F5344CB8AC3E}">
        <p14:creationId xmlns:p14="http://schemas.microsoft.com/office/powerpoint/2010/main" val="1103559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0" dirty="0" smtClean="0"/>
              <a:t>It is difficult to</a:t>
            </a:r>
            <a:r>
              <a:rPr lang="en-US" b="0" baseline="0" dirty="0" smtClean="0"/>
              <a:t> determine how much of these changes were in response to the changes implemented during the tenure of Dr. Summers, however the changes are </a:t>
            </a:r>
            <a:r>
              <a:rPr lang="en-US" b="0" baseline="0" dirty="0" smtClean="0"/>
              <a:t>impressive.</a:t>
            </a:r>
            <a:endParaRPr lang="en-US" b="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1" dirty="0" smtClean="0"/>
              <a:t>Reference:</a:t>
            </a:r>
            <a:r>
              <a:rPr lang="en-US" b="1" baseline="0" dirty="0" smtClean="0"/>
              <a:t> </a:t>
            </a:r>
            <a:r>
              <a:rPr lang="en-US" dirty="0" smtClean="0"/>
              <a:t>http://harvardmag.com/pdf/2011/09-pdfs/0911-48.pdf</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18</a:t>
            </a:fld>
            <a:endParaRPr lang="en-US" dirty="0"/>
          </a:p>
        </p:txBody>
      </p:sp>
    </p:spTree>
    <p:extLst>
      <p:ext uri="{BB962C8B-B14F-4D97-AF65-F5344CB8AC3E}">
        <p14:creationId xmlns:p14="http://schemas.microsoft.com/office/powerpoint/2010/main" val="387078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Based on the data from Case-Western, Virginia Tech, Johns Hopkins, Harvard, and a study based on exit interviews with faculty at U Michigan (not shown),</a:t>
            </a:r>
            <a:r>
              <a:rPr lang="en-US" baseline="0" dirty="0" smtClean="0"/>
              <a:t> the essential climate components for a “good” department” for the advancement of women and minorities can be summarized in three categories.</a:t>
            </a:r>
          </a:p>
          <a:p>
            <a:pPr marL="171450" indent="-171450">
              <a:buFontTx/>
              <a:buChar char="-"/>
            </a:pPr>
            <a:r>
              <a:rPr lang="en-US" b="1" baseline="0" dirty="0" smtClean="0"/>
              <a:t>References:</a:t>
            </a:r>
          </a:p>
          <a:p>
            <a:pPr marL="628650" lvl="1" indent="-171450">
              <a:buFontTx/>
              <a:buChar char="-"/>
            </a:pPr>
            <a:r>
              <a:rPr lang="en-US" dirty="0" smtClean="0"/>
              <a:t>PRINCIPLES FOR BEST PRACTICES Prepared for University of Michigan ADVANCE Departmental Transformation Grant By Jean Waltman and Carol Hollenshead http://advance.umich.edu/resources/toolkit.pdf </a:t>
            </a:r>
          </a:p>
          <a:p>
            <a:pPr marL="628650" lvl="1" indent="-171450">
              <a:buFontTx/>
              <a:buChar char="-"/>
            </a:pPr>
            <a:r>
              <a:rPr lang="en-US" dirty="0" smtClean="0"/>
              <a:t>The Center for the Education of Women http://www.cew.umich.edu/sites/default/files/advance.pdf  </a:t>
            </a:r>
          </a:p>
          <a:p>
            <a:pPr marL="628650" lvl="1" indent="-171450">
              <a:buFontTx/>
              <a:buChar char="-"/>
            </a:pPr>
            <a:r>
              <a:rPr lang="en-US" dirty="0" smtClean="0"/>
              <a:t>http://www.cew.umich.edu/sites/default/files/BestPractices12-07.pdf </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19</a:t>
            </a:fld>
            <a:endParaRPr lang="en-US" dirty="0"/>
          </a:p>
        </p:txBody>
      </p:sp>
    </p:spTree>
    <p:extLst>
      <p:ext uri="{BB962C8B-B14F-4D97-AF65-F5344CB8AC3E}">
        <p14:creationId xmlns:p14="http://schemas.microsoft.com/office/powerpoint/2010/main" val="2469310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1" dirty="0" smtClean="0"/>
              <a:t>Reference: </a:t>
            </a:r>
            <a:r>
              <a:rPr lang="en-US" dirty="0" smtClean="0"/>
              <a:t>http://wiseli.engr.wisc.edu/climate/Provost_ClimateDefn.pdf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1" dirty="0" smtClean="0"/>
              <a:t>For</a:t>
            </a:r>
            <a:r>
              <a:rPr lang="en-US" b="1" baseline="0" dirty="0" smtClean="0"/>
              <a:t> discussion, another climate definition is: </a:t>
            </a:r>
            <a:r>
              <a:rPr lang="en-US" sz="1200" i="1" dirty="0" smtClean="0"/>
              <a:t>The atmosphere or ambience of an organization as perceived by its members. An organization’s climate is reflected in its structures, policies, and practices; the demographics of its membership; the attitudes and values of its members and leaders; and the quality of personal interactions”</a:t>
            </a:r>
            <a:r>
              <a:rPr lang="en-US" sz="1200" i="1" baseline="0" dirty="0" smtClean="0"/>
              <a:t> </a:t>
            </a:r>
            <a:r>
              <a:rPr lang="en-US" sz="900" i="1" dirty="0" smtClean="0"/>
              <a:t>- University of Wisconsin-Madison, Committee on Women in the University's Work Group on Climate (Summer, 2002)</a:t>
            </a:r>
            <a:endParaRPr lang="en-US" sz="90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a:t>
            </a:fld>
            <a:endParaRPr lang="en-US" dirty="0"/>
          </a:p>
        </p:txBody>
      </p:sp>
    </p:spTree>
    <p:extLst>
      <p:ext uri="{BB962C8B-B14F-4D97-AF65-F5344CB8AC3E}">
        <p14:creationId xmlns:p14="http://schemas.microsoft.com/office/powerpoint/2010/main" val="3654753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smtClean="0"/>
              <a:t>Implementing</a:t>
            </a:r>
            <a:r>
              <a:rPr lang="en-US" b="0" baseline="0" dirty="0" smtClean="0"/>
              <a:t> these changes involves both the chair and </a:t>
            </a:r>
            <a:r>
              <a:rPr lang="en-US" b="0" baseline="0" dirty="0" smtClean="0"/>
              <a:t>faculty.</a:t>
            </a:r>
            <a:endParaRPr lang="en-US" b="0" dirty="0" smtClean="0"/>
          </a:p>
          <a:p>
            <a:pPr marL="171450" indent="-171450">
              <a:buFontTx/>
              <a:buChar char="-"/>
            </a:pPr>
            <a:r>
              <a:rPr lang="en-US" b="1" dirty="0" smtClean="0"/>
              <a:t>For additional information:</a:t>
            </a:r>
          </a:p>
          <a:p>
            <a:pPr marL="628650" lvl="1" indent="-171450">
              <a:buFontTx/>
              <a:buChar char="-"/>
            </a:pPr>
            <a:r>
              <a:rPr lang="en-US" dirty="0" smtClean="0"/>
              <a:t>Strategies for Improving</a:t>
            </a:r>
            <a:r>
              <a:rPr lang="en-US" baseline="0" dirty="0" smtClean="0"/>
              <a:t> </a:t>
            </a:r>
            <a:r>
              <a:rPr lang="en-US" dirty="0" smtClean="0"/>
              <a:t>Departmental Climate, Colorado State University http://www.colorado.edu/eer/research/documents/11_deptClimateBrief123115.pdf</a:t>
            </a:r>
          </a:p>
          <a:p>
            <a:pPr marL="628650" lvl="1" indent="-171450">
              <a:buFontTx/>
              <a:buChar char="-"/>
            </a:pPr>
            <a:r>
              <a:rPr lang="en-US" dirty="0" smtClean="0"/>
              <a:t>Strategies for the Recruitment and Retention of Underrepresented Minority Faculty:</a:t>
            </a:r>
            <a:r>
              <a:rPr lang="en-US" baseline="0" dirty="0" smtClean="0"/>
              <a:t> </a:t>
            </a:r>
            <a:r>
              <a:rPr lang="en-US" dirty="0" smtClean="0"/>
              <a:t>A Former Chair’s Perspective. Lucinda Roy, Virginia Tech</a:t>
            </a:r>
            <a:r>
              <a:rPr lang="en-US" baseline="0" dirty="0" smtClean="0"/>
              <a:t> </a:t>
            </a:r>
            <a:r>
              <a:rPr lang="en-US" dirty="0" smtClean="0"/>
              <a:t>http://www.inclusive.vt.edu/content/dam/inclusive_vt_edu/resources/publications/reports/roy-doc.pdf  </a:t>
            </a:r>
          </a:p>
          <a:p>
            <a:pPr marL="628650" lvl="1" indent="-171450">
              <a:buFontTx/>
              <a:buChar char="-"/>
            </a:pPr>
            <a:r>
              <a:rPr lang="en-US" dirty="0" smtClean="0"/>
              <a:t>Improving Campus Climate to Support</a:t>
            </a:r>
            <a:r>
              <a:rPr lang="en-US" baseline="0" dirty="0" smtClean="0"/>
              <a:t> </a:t>
            </a:r>
            <a:r>
              <a:rPr lang="en-US" dirty="0" smtClean="0"/>
              <a:t>Faculty Diversity and Retention: A Pilot</a:t>
            </a:r>
            <a:r>
              <a:rPr lang="en-US" baseline="0" dirty="0" smtClean="0"/>
              <a:t> </a:t>
            </a:r>
            <a:r>
              <a:rPr lang="en-US" dirty="0" smtClean="0"/>
              <a:t>Program for New Faculty</a:t>
            </a:r>
            <a:r>
              <a:rPr lang="en-US" baseline="0" dirty="0" smtClean="0"/>
              <a:t> </a:t>
            </a:r>
            <a:r>
              <a:rPr lang="en-US" dirty="0" smtClean="0"/>
              <a:t>Fred Piercy, Valerie Giddings, Katherine Allen,</a:t>
            </a:r>
            <a:r>
              <a:rPr lang="en-US" baseline="0" dirty="0" smtClean="0"/>
              <a:t> </a:t>
            </a:r>
            <a:r>
              <a:rPr lang="en-US" dirty="0" smtClean="0"/>
              <a:t>Benjamin Dixon, Peggy Meszaros, and Karen Joest Innovative Higher Education, Vol. 30, No. 1, 2005 DOI: 10.1007/s10755-005-3297-z</a:t>
            </a:r>
            <a:r>
              <a:rPr lang="en-US" baseline="0" dirty="0" smtClean="0"/>
              <a:t> </a:t>
            </a:r>
            <a:r>
              <a:rPr lang="en-US" dirty="0" smtClean="0"/>
              <a:t>http://www.ohsu.edu/xd/about/vision/center-for-diversity-inclusion/diversity-resources/upload/Improving-Campus-Climate-to-support-faculty-diversity-and-retention-a-pilot-program-fosr-new-faculty.pdf </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20</a:t>
            </a:fld>
            <a:endParaRPr lang="en-US" dirty="0"/>
          </a:p>
        </p:txBody>
      </p:sp>
    </p:spTree>
    <p:extLst>
      <p:ext uri="{BB962C8B-B14F-4D97-AF65-F5344CB8AC3E}">
        <p14:creationId xmlns:p14="http://schemas.microsoft.com/office/powerpoint/2010/main" val="1993134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600"/>
              </a:spcAft>
              <a:buFontTx/>
              <a:buChar char="-"/>
            </a:pPr>
            <a:r>
              <a:rPr lang="en-US" dirty="0" smtClean="0"/>
              <a:t>The original IWiN workshops were</a:t>
            </a:r>
            <a:r>
              <a:rPr lang="en-US" baseline="0" dirty="0" smtClean="0"/>
              <a:t> targeted at Department Chairs, Associate Deans, and Deans. However, </a:t>
            </a:r>
            <a:r>
              <a:rPr lang="en-US" baseline="0" dirty="0" smtClean="0"/>
              <a:t>changing </a:t>
            </a:r>
            <a:r>
              <a:rPr lang="en-US" baseline="0" dirty="0" smtClean="0"/>
              <a:t>climate is the responsibility of both department chairs and all senior faculty members in a department. </a:t>
            </a:r>
            <a:endParaRPr lang="en-US" dirty="0" smtClean="0"/>
          </a:p>
          <a:p>
            <a:pPr marL="171450" indent="-171450">
              <a:spcAft>
                <a:spcPts val="600"/>
              </a:spcAft>
              <a:buFontTx/>
              <a:buChar char="-"/>
            </a:pPr>
            <a:r>
              <a:rPr lang="en-US" dirty="0" smtClean="0"/>
              <a:t>This slide</a:t>
            </a:r>
            <a:r>
              <a:rPr lang="en-US" baseline="0" dirty="0" smtClean="0"/>
              <a:t> shows a number of suggestions </a:t>
            </a:r>
            <a:r>
              <a:rPr lang="en-US" baseline="0" dirty="0" smtClean="0"/>
              <a:t>from the Hunter College ADVANCE program directed by Virginia Valian.</a:t>
            </a:r>
          </a:p>
          <a:p>
            <a:pPr marL="171450" indent="-171450">
              <a:spcAft>
                <a:spcPts val="600"/>
              </a:spcAft>
              <a:buFontTx/>
              <a:buChar char="-"/>
            </a:pPr>
            <a:r>
              <a:rPr lang="en-US" dirty="0" smtClean="0"/>
              <a:t>There is evidence that the change in the departmental climate will </a:t>
            </a:r>
            <a:r>
              <a:rPr lang="en-US" sz="1200" dirty="0" smtClean="0">
                <a:latin typeface="Arial"/>
                <a:cs typeface="Arial"/>
              </a:rPr>
              <a:t>increase grant possibilities </a:t>
            </a:r>
            <a:r>
              <a:rPr lang="en-US" dirty="0" smtClean="0"/>
              <a:t>by</a:t>
            </a:r>
            <a:r>
              <a:rPr lang="en-US" baseline="0" dirty="0" smtClean="0"/>
              <a:t> </a:t>
            </a:r>
            <a:r>
              <a:rPr lang="en-US" sz="1200" dirty="0" smtClean="0">
                <a:latin typeface="Arial"/>
                <a:cs typeface="Arial"/>
              </a:rPr>
              <a:t>increasing opportunities for women and minority </a:t>
            </a:r>
            <a:r>
              <a:rPr lang="en-US" sz="1200" dirty="0" smtClean="0">
                <a:latin typeface="Arial"/>
                <a:cs typeface="Arial"/>
              </a:rPr>
              <a:t>students.</a:t>
            </a:r>
            <a:endParaRPr lang="en-US" sz="1200" dirty="0" smtClean="0">
              <a:latin typeface="Arial"/>
              <a:cs typeface="Arial"/>
            </a:endParaRPr>
          </a:p>
          <a:p>
            <a:pPr marL="171450" indent="-171450">
              <a:spcAft>
                <a:spcPts val="600"/>
              </a:spcAft>
              <a:buFontTx/>
              <a:buChar char="-"/>
            </a:pPr>
            <a:r>
              <a:rPr lang="en-US" sz="1200" b="1" dirty="0" smtClean="0">
                <a:latin typeface="Arial"/>
                <a:cs typeface="Arial"/>
              </a:rPr>
              <a:t>References:</a:t>
            </a:r>
            <a:r>
              <a:rPr lang="en-US" sz="1200" b="1" baseline="0" dirty="0" smtClean="0">
                <a:latin typeface="Arial"/>
                <a:cs typeface="Arial"/>
              </a:rPr>
              <a:t> </a:t>
            </a:r>
          </a:p>
          <a:p>
            <a:pPr marL="628650" lvl="1" indent="-171450">
              <a:spcAft>
                <a:spcPts val="600"/>
              </a:spcAft>
              <a:buFontTx/>
              <a:buChar char="-"/>
            </a:pPr>
            <a:r>
              <a:rPr lang="en-US" sz="1200" dirty="0" smtClean="0">
                <a:latin typeface="Arial"/>
                <a:cs typeface="Arial"/>
              </a:rPr>
              <a:t>http://www.hunter.cuny.edu/genderequity/repository/files/equity-materials/deanacco.909.pdf </a:t>
            </a:r>
          </a:p>
          <a:p>
            <a:pPr marL="628650" lvl="1" indent="-171450">
              <a:spcAft>
                <a:spcPts val="600"/>
              </a:spcAft>
              <a:buFontTx/>
              <a:buChar char="-"/>
            </a:pPr>
            <a:r>
              <a:rPr lang="en-US" sz="1200" dirty="0" smtClean="0"/>
              <a:t>http://www.hunter.cuny.edu/genderequity/resources/equitymaterials</a:t>
            </a:r>
            <a:endParaRPr lang="en-US" sz="1200" dirty="0" smtClean="0">
              <a:latin typeface="Arial"/>
              <a:cs typeface="Arial"/>
            </a:endParaRPr>
          </a:p>
          <a:p>
            <a:pPr marL="171450" indent="-171450">
              <a:spcAft>
                <a:spcPts val="600"/>
              </a:spcAft>
              <a:buFontTx/>
              <a:buChar char="-"/>
            </a:pPr>
            <a:r>
              <a:rPr lang="en-US" sz="1200" b="1" dirty="0" smtClean="0">
                <a:latin typeface="Arial"/>
                <a:cs typeface="Arial"/>
              </a:rPr>
              <a:t>Additional</a:t>
            </a:r>
            <a:r>
              <a:rPr lang="en-US" sz="1200" b="1" baseline="0" dirty="0" smtClean="0">
                <a:latin typeface="Arial"/>
                <a:cs typeface="Arial"/>
              </a:rPr>
              <a:t> Resources:</a:t>
            </a:r>
          </a:p>
          <a:p>
            <a:pPr marL="628650" lvl="1" indent="-171450">
              <a:spcAft>
                <a:spcPts val="600"/>
              </a:spcAft>
              <a:buFontTx/>
              <a:buChar char="-"/>
            </a:pPr>
            <a:r>
              <a:rPr lang="en-US" sz="1200" baseline="0" dirty="0" smtClean="0">
                <a:latin typeface="Arial"/>
                <a:cs typeface="Arial"/>
              </a:rPr>
              <a:t>Mentoring Guidance for Department Chairs (also Dean, Faculty) from ASU https://provost.asu.edu/academic-personnel/mentoring/asu-mentoring-practices</a:t>
            </a:r>
          </a:p>
          <a:p>
            <a:pPr marL="628650" lvl="1" indent="-171450">
              <a:spcAft>
                <a:spcPts val="600"/>
              </a:spcAft>
              <a:buFontTx/>
              <a:buChar char="-"/>
            </a:pPr>
            <a:r>
              <a:rPr lang="en-US" sz="1200" dirty="0" smtClean="0">
                <a:latin typeface="Arial"/>
                <a:cs typeface="Arial"/>
              </a:rPr>
              <a:t>http://www.sfn.org/Careers-and-Training/Women-in-Neuroscience/Department-Chair-Training-to-Increase-Diversity</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21</a:t>
            </a:fld>
            <a:endParaRPr lang="en-US" dirty="0"/>
          </a:p>
        </p:txBody>
      </p:sp>
    </p:spTree>
    <p:extLst>
      <p:ext uri="{BB962C8B-B14F-4D97-AF65-F5344CB8AC3E}">
        <p14:creationId xmlns:p14="http://schemas.microsoft.com/office/powerpoint/2010/main" val="3934388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u="none" dirty="0" smtClean="0"/>
              <a:t>Recall previous slide on transparency—it is important</a:t>
            </a:r>
            <a:r>
              <a:rPr lang="en-US" b="0" u="none" baseline="0" dirty="0" smtClean="0"/>
              <a:t> that faculty understand how decisions are made and that they have a voice.</a:t>
            </a:r>
          </a:p>
          <a:p>
            <a:pPr marL="171450" indent="-171450">
              <a:buFontTx/>
              <a:buChar char="-"/>
            </a:pPr>
            <a:r>
              <a:rPr lang="en-US" b="0" u="none" dirty="0" smtClean="0"/>
              <a:t>Committee running guidelines:</a:t>
            </a:r>
            <a:r>
              <a:rPr lang="en-US" b="0" u="none" baseline="0" dirty="0" smtClean="0"/>
              <a:t> </a:t>
            </a:r>
            <a:r>
              <a:rPr lang="en-US" b="0" dirty="0" smtClean="0"/>
              <a:t>There is an excellent WICB</a:t>
            </a:r>
            <a:r>
              <a:rPr lang="en-US" b="0" baseline="0" dirty="0" smtClean="0"/>
              <a:t> column by Suzanne Pfeffer that highlights timing, preparation of an agenda, ensuring full participation, food, good manners and the recap. </a:t>
            </a:r>
            <a:r>
              <a:rPr lang="en-US" b="0" dirty="0" smtClean="0"/>
              <a:t>http://www.ascb.org/files/1104wicb.pdf</a:t>
            </a:r>
          </a:p>
          <a:p>
            <a:pPr marL="171450" indent="-171450">
              <a:buFontTx/>
              <a:buChar char="-"/>
            </a:pPr>
            <a:r>
              <a:rPr lang="en-US" b="1" dirty="0" smtClean="0"/>
              <a:t>Additional resources:</a:t>
            </a:r>
          </a:p>
          <a:p>
            <a:pPr marL="628650" lvl="1" indent="-171450">
              <a:buFontTx/>
              <a:buChar char="-"/>
            </a:pPr>
            <a:r>
              <a:rPr lang="en-US" dirty="0" smtClean="0"/>
              <a:t>http://www.ascb.org/wicbcareer-strategy-column/--several other resources</a:t>
            </a:r>
          </a:p>
          <a:p>
            <a:pPr marL="628650" lvl="1" indent="-171450">
              <a:buFontTx/>
              <a:buChar char="-"/>
            </a:pPr>
            <a:r>
              <a:rPr lang="en-US" dirty="0" smtClean="0"/>
              <a:t>http://www.ascb.org/wp-content/uploads/2015/12/ABRF_presentation.pdf –Sustaining</a:t>
            </a:r>
            <a:r>
              <a:rPr lang="en-US" baseline="0" dirty="0" smtClean="0"/>
              <a:t> Women in Science: Lessons from the American Society for Cell Biology (Joan Goldberg)</a:t>
            </a:r>
            <a:endParaRPr lang="en-US" dirty="0" smtClean="0"/>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22</a:t>
            </a:fld>
            <a:endParaRPr lang="en-US" dirty="0"/>
          </a:p>
        </p:txBody>
      </p:sp>
    </p:spTree>
    <p:extLst>
      <p:ext uri="{BB962C8B-B14F-4D97-AF65-F5344CB8AC3E}">
        <p14:creationId xmlns:p14="http://schemas.microsoft.com/office/powerpoint/2010/main" val="2565674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While this is directed at chairs, it is</a:t>
            </a:r>
            <a:r>
              <a:rPr lang="en-US" baseline="0" dirty="0" smtClean="0"/>
              <a:t> relevant to all faculty</a:t>
            </a:r>
          </a:p>
          <a:p>
            <a:pPr marL="0" indent="0">
              <a:buFontTx/>
              <a:buNone/>
            </a:pPr>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23</a:t>
            </a:fld>
            <a:endParaRPr lang="en-US" dirty="0"/>
          </a:p>
        </p:txBody>
      </p:sp>
    </p:spTree>
    <p:extLst>
      <p:ext uri="{BB962C8B-B14F-4D97-AF65-F5344CB8AC3E}">
        <p14:creationId xmlns:p14="http://schemas.microsoft.com/office/powerpoint/2010/main" val="26728061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Strategies to provide</a:t>
            </a:r>
            <a:r>
              <a:rPr lang="en-US" baseline="0" dirty="0" smtClean="0"/>
              <a:t> transparency, uniformity, and assistance.</a:t>
            </a:r>
          </a:p>
          <a:p>
            <a:pPr marL="0" indent="0">
              <a:buFontTx/>
              <a:buNone/>
            </a:pPr>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24</a:t>
            </a:fld>
            <a:endParaRPr lang="en-US" dirty="0"/>
          </a:p>
        </p:txBody>
      </p:sp>
    </p:spTree>
    <p:extLst>
      <p:ext uri="{BB962C8B-B14F-4D97-AF65-F5344CB8AC3E}">
        <p14:creationId xmlns:p14="http://schemas.microsoft.com/office/powerpoint/2010/main" val="3084068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 small change of moving the seminar time demonstrated to</a:t>
            </a:r>
            <a:r>
              <a:rPr lang="en-US" baseline="0" dirty="0" smtClean="0"/>
              <a:t> faculty with children that they are important and valued.</a:t>
            </a:r>
          </a:p>
          <a:p>
            <a:pPr marL="0" indent="0">
              <a:buFontTx/>
              <a:buNone/>
            </a:pPr>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25</a:t>
            </a:fld>
            <a:endParaRPr lang="en-US" dirty="0"/>
          </a:p>
        </p:txBody>
      </p:sp>
    </p:spTree>
    <p:extLst>
      <p:ext uri="{BB962C8B-B14F-4D97-AF65-F5344CB8AC3E}">
        <p14:creationId xmlns:p14="http://schemas.microsoft.com/office/powerpoint/2010/main" val="5444724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b="1" dirty="0" smtClean="0">
                <a:latin typeface="Arial"/>
                <a:cs typeface="Arial"/>
              </a:rPr>
              <a:t>Optional Slide: </a:t>
            </a:r>
            <a:r>
              <a:rPr lang="en-US" sz="1200" dirty="0" smtClean="0">
                <a:latin typeface="Arial"/>
                <a:cs typeface="Arial"/>
              </a:rPr>
              <a:t>may be useful for discussion</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27</a:t>
            </a:fld>
            <a:endParaRPr lang="en-US" dirty="0"/>
          </a:p>
        </p:txBody>
      </p:sp>
    </p:spTree>
    <p:extLst>
      <p:ext uri="{BB962C8B-B14F-4D97-AF65-F5344CB8AC3E}">
        <p14:creationId xmlns:p14="http://schemas.microsoft.com/office/powerpoint/2010/main" val="2928568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following four slides present surveys which illustrate differences in climate perceptions by gender.</a:t>
            </a:r>
            <a:r>
              <a:rPr lang="en-US" baseline="0" dirty="0" smtClean="0"/>
              <a:t> </a:t>
            </a:r>
          </a:p>
          <a:p>
            <a:pPr marL="171450" indent="-171450">
              <a:buFontTx/>
              <a:buChar char="-"/>
            </a:pPr>
            <a:r>
              <a:rPr lang="en-US" dirty="0" smtClean="0"/>
              <a:t>In addition to gender,</a:t>
            </a:r>
            <a:r>
              <a:rPr lang="en-US" baseline="0" dirty="0" smtClean="0"/>
              <a:t> perceptions of climate may also differ along racial and ethnic lines. </a:t>
            </a:r>
            <a:r>
              <a:rPr lang="en-US" b="1" baseline="0" dirty="0" smtClean="0"/>
              <a:t>Reference: </a:t>
            </a:r>
          </a:p>
          <a:p>
            <a:pPr marL="628650" lvl="1" indent="-171450">
              <a:buFontTx/>
              <a:buChar char="-"/>
            </a:pPr>
            <a:r>
              <a:rPr lang="en-US" dirty="0" smtClean="0"/>
              <a:t>Ethnicity and Race resources:,</a:t>
            </a:r>
            <a:r>
              <a:rPr lang="en-US" baseline="0" dirty="0" smtClean="0"/>
              <a:t> ADVANCE, University of Vermont: </a:t>
            </a:r>
            <a:r>
              <a:rPr lang="en-US" dirty="0" smtClean="0"/>
              <a:t>http://www.portal.advance.vt.edu/index.php/categories/diversity/ethnicity-and-race  </a:t>
            </a:r>
          </a:p>
          <a:p>
            <a:pPr marL="628650" lvl="1" indent="-171450">
              <a:buFontTx/>
              <a:buChar char="-"/>
            </a:pPr>
            <a:r>
              <a:rPr lang="en-US" sz="1200" b="0" i="0" kern="1200" dirty="0" smtClean="0">
                <a:solidFill>
                  <a:schemeClr val="tx1"/>
                </a:solidFill>
                <a:effectLst/>
                <a:latin typeface="+mn-lt"/>
                <a:ea typeface="+mn-ea"/>
                <a:cs typeface="+mn-cs"/>
              </a:rPr>
              <a:t>Price et al., Improving the diversity climate in academic medicine: faculty perceptions as a catalyst for institutional change. https://www.ncbi.nlm.nih.gov/pmc/articles/PMC2824594/ </a:t>
            </a:r>
          </a:p>
          <a:p>
            <a:pPr marL="628650" lvl="1" indent="-171450">
              <a:buFontTx/>
              <a:buChar char="-"/>
            </a:pPr>
            <a:r>
              <a:rPr lang="en-US" sz="1200" b="0" i="0" kern="1200" dirty="0" smtClean="0">
                <a:solidFill>
                  <a:schemeClr val="tx1"/>
                </a:solidFill>
                <a:effectLst/>
                <a:latin typeface="+mn-lt"/>
                <a:ea typeface="+mn-ea"/>
                <a:cs typeface="+mn-cs"/>
              </a:rPr>
              <a:t>Assessing the Academic Work Environment for Science and Engineering Tenured/Tenure-Track Faculty at the University of Michigan in 2001, 2006, and 2012: Gender and Race in Department- and University-Related Climate Factors - </a:t>
            </a:r>
            <a:r>
              <a:rPr lang="en-US" sz="1200" b="0" i="0" u="none" strike="noStrike" kern="1200" dirty="0" smtClean="0">
                <a:solidFill>
                  <a:schemeClr val="tx1"/>
                </a:solidFill>
                <a:effectLst/>
                <a:latin typeface="+mn-lt"/>
                <a:ea typeface="+mn-ea"/>
                <a:cs typeface="+mn-cs"/>
              </a:rPr>
              <a:t>http://advance.umich.edu/ResearchResourcesToInformDEI.php </a:t>
            </a:r>
          </a:p>
          <a:p>
            <a:pPr marL="628650" lvl="1" indent="-171450">
              <a:buFontTx/>
              <a:buChar char="-"/>
            </a:pPr>
            <a:r>
              <a:rPr lang="en-US" sz="1200" b="0" i="0" kern="1200" dirty="0" smtClean="0">
                <a:solidFill>
                  <a:schemeClr val="tx1"/>
                </a:solidFill>
                <a:effectLst/>
                <a:latin typeface="+mn-lt"/>
                <a:ea typeface="+mn-ea"/>
                <a:cs typeface="+mn-cs"/>
              </a:rPr>
              <a:t>AC 2010-782: GENDER AND RACE/ETHNICITY IN ENGINEERING:PRELIMINARY FINDINGS FROM THE PROJECT TO ASSESS CLIMATE IN</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ENGINEERING. University of Washington.</a:t>
            </a:r>
            <a:r>
              <a:rPr lang="en-US" sz="1200" b="0" i="0" kern="1200" baseline="0" dirty="0" smtClean="0">
                <a:solidFill>
                  <a:schemeClr val="tx1"/>
                </a:solidFill>
                <a:effectLst/>
                <a:latin typeface="+mn-lt"/>
                <a:ea typeface="+mn-ea"/>
                <a:cs typeface="+mn-cs"/>
              </a:rPr>
              <a:t> http://depts.washington.edu/paceteam/Publications/ASEE%202010%20PACE%20Findings%20Final.pdf </a:t>
            </a:r>
          </a:p>
          <a:p>
            <a:pPr marL="628650" lvl="1" indent="-171450">
              <a:buFontTx/>
              <a:buChar char="-"/>
            </a:pPr>
            <a:r>
              <a:rPr lang="en-US" sz="1200" b="0" i="0" kern="1200" baseline="0" dirty="0" smtClean="0">
                <a:solidFill>
                  <a:schemeClr val="tx1"/>
                </a:solidFill>
                <a:effectLst/>
                <a:latin typeface="+mn-lt"/>
                <a:ea typeface="+mn-ea"/>
                <a:cs typeface="+mn-cs"/>
              </a:rPr>
              <a:t>San Jose State University: Final Report Of The Campus Climate Focus Group Research Project: Faculty, Staff, and Administrators Fall 2011  http://www.sjsu.edu/president/docs/FGReportFSA_LogoFinal.pdf </a:t>
            </a:r>
          </a:p>
          <a:p>
            <a:endParaRPr lang="en-US" sz="1200" b="0" i="0" kern="1200" baseline="0" dirty="0" smtClean="0">
              <a:solidFill>
                <a:schemeClr val="tx1"/>
              </a:solidFill>
              <a:effectLst/>
              <a:latin typeface="+mn-lt"/>
              <a:ea typeface="+mn-ea"/>
              <a:cs typeface="+mn-cs"/>
            </a:endParaRPr>
          </a:p>
          <a:p>
            <a:endParaRPr lang="en-US" sz="1200" b="0" i="0" kern="1200" baseline="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479A6B5-4402-421F-AECD-16A0D5EA7775}" type="slidenum">
              <a:rPr lang="en-US" smtClean="0"/>
              <a:t>3</a:t>
            </a:fld>
            <a:endParaRPr lang="en-US" dirty="0"/>
          </a:p>
        </p:txBody>
      </p:sp>
    </p:spTree>
    <p:extLst>
      <p:ext uri="{BB962C8B-B14F-4D97-AF65-F5344CB8AC3E}">
        <p14:creationId xmlns:p14="http://schemas.microsoft.com/office/powerpoint/2010/main" val="549158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Women faculty reported significantly more negative perceptions of their departments’ climate</a:t>
            </a:r>
            <a:r>
              <a:rPr lang="en-US" baseline="0" dirty="0" smtClean="0"/>
              <a:t> as compared to men and department chairs. </a:t>
            </a:r>
          </a:p>
          <a:p>
            <a:pPr marL="171450" indent="-171450">
              <a:buFontTx/>
              <a:buChar char="-"/>
            </a:pPr>
            <a:r>
              <a:rPr lang="en-US" b="1" baseline="0" dirty="0" smtClean="0"/>
              <a:t>Reference: </a:t>
            </a:r>
          </a:p>
          <a:p>
            <a:pPr marL="628650" lvl="1" indent="-171450">
              <a:buFontTx/>
              <a:buChar char="-"/>
            </a:pPr>
            <a:r>
              <a:rPr lang="en-US" b="0" baseline="0" dirty="0" smtClean="0"/>
              <a:t>Displayed graph can be</a:t>
            </a:r>
            <a:r>
              <a:rPr lang="en-US" b="0" dirty="0" smtClean="0"/>
              <a:t> seen on page 187 of the Results from the 2003 Study of Faculty Work life at UW-Madison, which are available</a:t>
            </a:r>
            <a:r>
              <a:rPr lang="en-US" b="0" baseline="0" dirty="0" smtClean="0"/>
              <a:t> at </a:t>
            </a:r>
            <a:r>
              <a:rPr lang="en-US" b="0" dirty="0" smtClean="0"/>
              <a:t>https://wiseli.engr.wisc.edu/docs/Report_Wave1_2003.pdf. Note that the</a:t>
            </a:r>
            <a:r>
              <a:rPr lang="en-US" b="0" baseline="0" dirty="0" smtClean="0"/>
              <a:t> second graphic displayed on page 187 </a:t>
            </a:r>
            <a:r>
              <a:rPr lang="en-US" b="0" dirty="0" smtClean="0"/>
              <a:t>provides </a:t>
            </a:r>
            <a:r>
              <a:rPr lang="en-US" b="0" baseline="0" dirty="0" smtClean="0"/>
              <a:t>survey data for URMs. This report reflects the pre-contemplation phase for UW-Madison. </a:t>
            </a:r>
          </a:p>
          <a:p>
            <a:pPr marL="628650" lvl="1" indent="-171450">
              <a:buFontTx/>
              <a:buChar char="-"/>
            </a:pPr>
            <a:r>
              <a:rPr lang="en-US" b="0" baseline="0" dirty="0" smtClean="0"/>
              <a:t>Similar responses can be seen post contemplation within the </a:t>
            </a:r>
            <a:r>
              <a:rPr lang="en-US" b="0" dirty="0" smtClean="0"/>
              <a:t>Climate Change at the University of Wisconsin-Madison: What changed, and did ADVANCE have an impact?</a:t>
            </a:r>
            <a:r>
              <a:rPr lang="en-US" b="0" baseline="0" dirty="0" smtClean="0"/>
              <a:t> Presentation, which is available at </a:t>
            </a:r>
            <a:r>
              <a:rPr lang="en-US" b="0" dirty="0" smtClean="0"/>
              <a:t>https://wiseli.engr.wisc.edu/docs/Present_WEPAN_2007.pdf. </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4</a:t>
            </a:fld>
            <a:endParaRPr lang="en-US" dirty="0"/>
          </a:p>
        </p:txBody>
      </p:sp>
    </p:spTree>
    <p:extLst>
      <p:ext uri="{BB962C8B-B14F-4D97-AF65-F5344CB8AC3E}">
        <p14:creationId xmlns:p14="http://schemas.microsoft.com/office/powerpoint/2010/main" val="179982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Harvard women were persuaded less </a:t>
            </a:r>
            <a:r>
              <a:rPr lang="en-US" baseline="0" dirty="0" smtClean="0"/>
              <a:t>than men; efforts to recruit female faculty were genuine, and women were more likely to disagree that the climate for female faculty was at least as good as for male faculty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Reference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0" dirty="0" smtClean="0"/>
              <a:t>http://faculty.harvard.edu/files/fdd/files/fcsfinal.pdf -</a:t>
            </a:r>
            <a:r>
              <a:rPr lang="en-US" b="0" baseline="0" dirty="0" smtClean="0"/>
              <a:t> </a:t>
            </a:r>
            <a:r>
              <a:rPr lang="en-US" b="0" dirty="0" smtClean="0"/>
              <a:t>slide 8</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The data are from a 2013 Harvard Faculty Climate Survey. This survey came from a recommendation by the university's 2005-06 Task Force on Women, resulting in the first Faculty Climate Survey in 2007; the second was conducted during the 2012-2013 academic year. The survey was designed to provide insights into the working environments for faculty, with major sections of the survey focusing on satisfaction, atmospheres, tenure, mentoring, and work/life balance. The survey reflects 72% of all faculty.</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b="0" dirty="0" smtClean="0"/>
          </a:p>
          <a:p>
            <a:endParaRPr lang="en-US" b="0" dirty="0"/>
          </a:p>
        </p:txBody>
      </p:sp>
      <p:sp>
        <p:nvSpPr>
          <p:cNvPr id="4" name="Slide Number Placeholder 3"/>
          <p:cNvSpPr>
            <a:spLocks noGrp="1"/>
          </p:cNvSpPr>
          <p:nvPr>
            <p:ph type="sldNum" sz="quarter" idx="10"/>
          </p:nvPr>
        </p:nvSpPr>
        <p:spPr/>
        <p:txBody>
          <a:bodyPr/>
          <a:lstStyle/>
          <a:p>
            <a:fld id="{2479A6B5-4402-421F-AECD-16A0D5EA7775}" type="slidenum">
              <a:rPr lang="en-US" smtClean="0"/>
              <a:t>5</a:t>
            </a:fld>
            <a:endParaRPr lang="en-US" dirty="0"/>
          </a:p>
        </p:txBody>
      </p:sp>
    </p:spTree>
    <p:extLst>
      <p:ext uri="{BB962C8B-B14F-4D97-AF65-F5344CB8AC3E}">
        <p14:creationId xmlns:p14="http://schemas.microsoft.com/office/powerpoint/2010/main" val="3228977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smtClean="0"/>
              <a:t>Beginning in 2004, the CWRU survey was administered every 3 years. Survey items cover a range of topics, including satisfaction, stress, workload, leadership, support, resources, tenure criteria and retention. The survey also assesses faculty perceptions of the environment for inclusion and diversity.</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The results: Men </a:t>
            </a:r>
            <a:r>
              <a:rPr lang="en-US" baseline="0" dirty="0" smtClean="0"/>
              <a:t>think they know what they’re getting and that they are getting a fair shake. Women don’t know what they are getting and don’t think they are getting a fair shake. </a:t>
            </a:r>
            <a:r>
              <a:rPr lang="en-US" dirty="0" smtClean="0"/>
              <a:t>In addition to the problem of a lack of critical mass, women faculty report lower rates of satisfaction with their academic jobs than male faculty. But this is just one place.</a:t>
            </a:r>
            <a:r>
              <a:rPr lang="en-US" baseline="0" dirty="0" smtClean="0"/>
              <a:t> </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6</a:t>
            </a:fld>
            <a:endParaRPr lang="en-US" dirty="0"/>
          </a:p>
        </p:txBody>
      </p:sp>
    </p:spTree>
    <p:extLst>
      <p:ext uri="{BB962C8B-B14F-4D97-AF65-F5344CB8AC3E}">
        <p14:creationId xmlns:p14="http://schemas.microsoft.com/office/powerpoint/2010/main" val="2389296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smtClean="0"/>
              <a:t>So let’s look at another</a:t>
            </a:r>
            <a:r>
              <a:rPr lang="en-US" baseline="0" dirty="0" smtClean="0"/>
              <a:t> institution. Note the different perceptions of men and women at Virginia Tech.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1" baseline="0" dirty="0" smtClean="0"/>
              <a:t>Reference: </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b="0" baseline="0" dirty="0" smtClean="0"/>
              <a:t>2005 survey of all instructional and research faculty; 816 tenured and tenure-track faculty respondents. </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b="0" dirty="0" smtClean="0"/>
              <a:t>http://advance.vt.edu/content/dam/advance_vt_edu/documents/surveys/2005_worklife_survey_slides.pdf - slide 27</a:t>
            </a:r>
          </a:p>
        </p:txBody>
      </p:sp>
      <p:sp>
        <p:nvSpPr>
          <p:cNvPr id="4" name="Slide Number Placeholder 3"/>
          <p:cNvSpPr>
            <a:spLocks noGrp="1"/>
          </p:cNvSpPr>
          <p:nvPr>
            <p:ph type="sldNum" sz="quarter" idx="10"/>
          </p:nvPr>
        </p:nvSpPr>
        <p:spPr/>
        <p:txBody>
          <a:bodyPr/>
          <a:lstStyle/>
          <a:p>
            <a:fld id="{2479A6B5-4402-421F-AECD-16A0D5EA7775}" type="slidenum">
              <a:rPr lang="en-US" smtClean="0"/>
              <a:t>7</a:t>
            </a:fld>
            <a:endParaRPr lang="en-US" dirty="0"/>
          </a:p>
        </p:txBody>
      </p:sp>
    </p:spTree>
    <p:extLst>
      <p:ext uri="{BB962C8B-B14F-4D97-AF65-F5344CB8AC3E}">
        <p14:creationId xmlns:p14="http://schemas.microsoft.com/office/powerpoint/2010/main" val="284297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a:t>
            </a:r>
            <a:r>
              <a:rPr lang="en-US" baseline="0" dirty="0" smtClean="0"/>
              <a:t> quote is from the opening definition of climate. This slide is to prompt discussion from the audience. Some examples of the benefits of a supportive climate are provided on the next four slides.</a:t>
            </a:r>
          </a:p>
          <a:p>
            <a:pPr marL="0" indent="0">
              <a:buFontTx/>
              <a:buNone/>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8</a:t>
            </a:fld>
            <a:endParaRPr lang="en-US" dirty="0"/>
          </a:p>
        </p:txBody>
      </p:sp>
    </p:spTree>
    <p:extLst>
      <p:ext uri="{BB962C8B-B14F-4D97-AF65-F5344CB8AC3E}">
        <p14:creationId xmlns:p14="http://schemas.microsoft.com/office/powerpoint/2010/main" val="1331664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0" dirty="0" smtClean="0">
                <a:latin typeface="Times" charset="0"/>
                <a:ea typeface="ＭＳ Ｐゴシック" charset="-128"/>
                <a:cs typeface="ＭＳ Ｐゴシック" charset="-128"/>
              </a:rPr>
              <a:t>The author of this book, Scott Page (Professor of complex systems, political science and economics at the University of Michigan), used mathematical modeling and case studies to show how diversity produced organizational strength.  For</a:t>
            </a:r>
            <a:r>
              <a:rPr lang="en-US" b="0" baseline="0" dirty="0" smtClean="0">
                <a:latin typeface="Times" charset="0"/>
                <a:ea typeface="ＭＳ Ｐゴシック" charset="-128"/>
                <a:cs typeface="ＭＳ Ｐゴシック" charset="-128"/>
              </a:rPr>
              <a:t> additional information, the NY Times article below is an interview with the author.</a:t>
            </a:r>
            <a:endParaRPr lang="en-US" b="1" baseline="0" dirty="0" smtClean="0">
              <a:latin typeface="Times" charset="0"/>
              <a:ea typeface="ＭＳ Ｐゴシック" charset="-128"/>
              <a:cs typeface="ＭＳ Ｐゴシック" charset="-128"/>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1" dirty="0" smtClean="0">
                <a:latin typeface="Times" charset="0"/>
                <a:ea typeface="ＭＳ Ｐゴシック" charset="-128"/>
                <a:cs typeface="ＭＳ Ｐゴシック" charset="-128"/>
              </a:rPr>
              <a:t>Reference: </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b="0" dirty="0" smtClean="0">
                <a:latin typeface="Times" charset="0"/>
                <a:ea typeface="ＭＳ Ｐゴシック" charset="-128"/>
                <a:cs typeface="ＭＳ Ｐゴシック" charset="-128"/>
              </a:rPr>
              <a:t>NY Times article: </a:t>
            </a:r>
            <a:r>
              <a:rPr lang="en-US" sz="1200" b="0" i="1" kern="1200" dirty="0" smtClean="0">
                <a:solidFill>
                  <a:schemeClr val="tx1"/>
                </a:solidFill>
                <a:effectLst/>
                <a:latin typeface="+mn-lt"/>
                <a:ea typeface="+mn-ea"/>
                <a:cs typeface="+mn-cs"/>
              </a:rPr>
              <a:t>In Professor’s Model, Diversity = Productivity, </a:t>
            </a:r>
            <a:r>
              <a:rPr lang="en-US" b="0" dirty="0" smtClean="0">
                <a:latin typeface="Times" charset="0"/>
                <a:ea typeface="ＭＳ Ｐゴシック" charset="-128"/>
                <a:cs typeface="ＭＳ Ｐゴシック" charset="-128"/>
              </a:rPr>
              <a:t>http://www.nytimes.com/2008/01/08/science/08conv.html,</a:t>
            </a:r>
            <a:r>
              <a:rPr lang="en-US" b="0" baseline="0" dirty="0" smtClean="0">
                <a:latin typeface="Times" charset="0"/>
                <a:ea typeface="ＭＳ Ｐゴシック" charset="-128"/>
                <a:cs typeface="ＭＳ Ｐゴシック" charset="-128"/>
              </a:rPr>
              <a:t> features a conversation with Scott Page </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1200" b="0" kern="1200" dirty="0" smtClean="0">
                <a:solidFill>
                  <a:schemeClr val="tx1"/>
                </a:solidFill>
                <a:effectLst/>
                <a:latin typeface="+mn-lt"/>
                <a:ea typeface="+mn-ea"/>
                <a:cs typeface="+mn-cs"/>
              </a:rPr>
              <a:t>The Difference:</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How the Power of Diversity Creates Better Groups, Firms, Schools, and Societies.,</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Scott E. Page, Princeton University Press, 2008</a:t>
            </a:r>
            <a:r>
              <a:rPr lang="en-US" sz="1200" b="0" kern="1200" baseline="0" dirty="0" smtClean="0">
                <a:solidFill>
                  <a:schemeClr val="tx1"/>
                </a:solidFill>
                <a:effectLst/>
                <a:latin typeface="+mn-lt"/>
                <a:ea typeface="+mn-ea"/>
                <a:cs typeface="+mn-cs"/>
              </a:rPr>
              <a:t>, </a:t>
            </a:r>
            <a:r>
              <a:rPr lang="en-US" sz="1200" b="0" u="sng" kern="1200" dirty="0" smtClean="0">
                <a:solidFill>
                  <a:schemeClr val="tx1"/>
                </a:solidFill>
                <a:effectLst/>
                <a:latin typeface="+mn-lt"/>
                <a:ea typeface="+mn-ea"/>
                <a:cs typeface="+mn-cs"/>
                <a:hlinkClick r:id="rId3"/>
              </a:rPr>
              <a:t>http://press.princeton.edu/titles/8757.html#evendors</a:t>
            </a:r>
            <a:r>
              <a:rPr lang="en-US" sz="1200" b="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  </a:t>
            </a:r>
            <a:endParaRPr lang="en-US" sz="1200" b="0" kern="1200" dirty="0" smtClean="0">
              <a:solidFill>
                <a:schemeClr val="tx1"/>
              </a:solidFill>
              <a:effectLst/>
              <a:latin typeface="+mn-lt"/>
              <a:ea typeface="+mn-ea"/>
              <a:cs typeface="+mn-cs"/>
            </a:endParaRPr>
          </a:p>
          <a:p>
            <a:r>
              <a:rPr lang="en-US" b="0" dirty="0" smtClean="0"/>
              <a:t> </a:t>
            </a:r>
          </a:p>
          <a:p>
            <a:endParaRPr lang="en-US" dirty="0"/>
          </a:p>
        </p:txBody>
      </p:sp>
      <p:sp>
        <p:nvSpPr>
          <p:cNvPr id="4" name="Slide Number Placeholder 3"/>
          <p:cNvSpPr>
            <a:spLocks noGrp="1"/>
          </p:cNvSpPr>
          <p:nvPr>
            <p:ph type="sldNum" sz="quarter" idx="10"/>
          </p:nvPr>
        </p:nvSpPr>
        <p:spPr/>
        <p:txBody>
          <a:bodyPr/>
          <a:lstStyle/>
          <a:p>
            <a:fld id="{2479A6B5-4402-421F-AECD-16A0D5EA7775}" type="slidenum">
              <a:rPr lang="en-US" smtClean="0"/>
              <a:t>9</a:t>
            </a:fld>
            <a:endParaRPr lang="en-US" dirty="0"/>
          </a:p>
        </p:txBody>
      </p:sp>
    </p:spTree>
    <p:extLst>
      <p:ext uri="{BB962C8B-B14F-4D97-AF65-F5344CB8AC3E}">
        <p14:creationId xmlns:p14="http://schemas.microsoft.com/office/powerpoint/2010/main" val="3407085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365732"/>
            <a:ext cx="6400800" cy="688975"/>
          </a:xfrm>
        </p:spPr>
        <p:txBody>
          <a:bodyPr lIns="0" tIns="0" rIns="0" bIns="0" anchor="t" anchorCtr="0">
            <a:normAutofit/>
          </a:bodyPr>
          <a:lstStyle>
            <a:lvl1pPr algn="l">
              <a:defRPr sz="3600" b="1" baseline="0">
                <a:solidFill>
                  <a:srgbClr val="782327"/>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457200" y="3219218"/>
            <a:ext cx="3352800" cy="381000"/>
          </a:xfrm>
        </p:spPr>
        <p:txBody>
          <a:bodyPr lIns="0" tIns="0" rIns="0" bIns="0">
            <a:normAutofit/>
          </a:bodyPr>
          <a:lstStyle>
            <a:lvl1pPr marL="0" indent="0" algn="l">
              <a:buNone/>
              <a:defRPr sz="2600">
                <a:solidFill>
                  <a:srgbClr val="104B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a:t>
            </a:r>
            <a:endParaRPr lang="en-US" dirty="0"/>
          </a:p>
        </p:txBody>
      </p:sp>
      <p:cxnSp>
        <p:nvCxnSpPr>
          <p:cNvPr id="9" name="Straight Connector 8"/>
          <p:cNvCxnSpPr/>
          <p:nvPr userDrawn="1"/>
        </p:nvCxnSpPr>
        <p:spPr>
          <a:xfrm>
            <a:off x="0" y="3066818"/>
            <a:ext cx="68580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4921" y="5943600"/>
            <a:ext cx="2133600" cy="706954"/>
          </a:xfrm>
          <a:prstGeom prst="rect">
            <a:avLst/>
          </a:prstGeom>
        </p:spPr>
      </p:pic>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54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5334000" cy="457200"/>
          </a:xfrm>
        </p:spPr>
        <p:txBody>
          <a:bodyPr lIns="0" tIns="0" rIns="0" bIns="0" anchor="t" anchorCtr="0">
            <a:normAutofit/>
          </a:bodyPr>
          <a:lstStyle>
            <a:lvl1pPr algn="l">
              <a:defRPr sz="3000" b="1" baseline="0">
                <a:solidFill>
                  <a:srgbClr val="782327"/>
                </a:solidFill>
              </a:defRPr>
            </a:lvl1pPr>
          </a:lstStyle>
          <a:p>
            <a:r>
              <a:rPr lang="en-US" dirty="0" smtClean="0"/>
              <a:t>Page Header Goes Here</a:t>
            </a:r>
            <a:endParaRPr lang="en-US" dirty="0"/>
          </a:p>
        </p:txBody>
      </p:sp>
      <p:sp>
        <p:nvSpPr>
          <p:cNvPr id="3" name="Content Placeholder 2"/>
          <p:cNvSpPr>
            <a:spLocks noGrp="1"/>
          </p:cNvSpPr>
          <p:nvPr>
            <p:ph idx="1"/>
          </p:nvPr>
        </p:nvSpPr>
        <p:spPr>
          <a:xfrm>
            <a:off x="457200" y="1447800"/>
            <a:ext cx="5949656" cy="4268714"/>
          </a:xfrm>
        </p:spPr>
        <p:txBody>
          <a:bodyPr lIns="0" tIns="0" rIns="0" bIns="0"/>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4"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fld id="{7AC8F8A5-565C-440D-8A3A-954D6E5CABA0}" type="datetimeFigureOut">
              <a:rPr lang="en-US" smtClean="0"/>
              <a:pPr/>
              <a:t>2/1/2017</a:t>
            </a:fld>
            <a:endParaRPr lang="en-US" dirty="0"/>
          </a:p>
        </p:txBody>
      </p:sp>
      <p:sp>
        <p:nvSpPr>
          <p:cNvPr id="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sp>
        <p:nvSpPr>
          <p:cNvPr id="6"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cxnSp>
        <p:nvCxnSpPr>
          <p:cNvPr id="9" name="Straight Connector 8"/>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4" name="Rectangle 13"/>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994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5943600" cy="4268714"/>
          </a:xfrm>
        </p:spPr>
        <p:txBody>
          <a:bodyPr lIns="0" tIns="0" rIns="0" bIns="0"/>
          <a:lstStyle>
            <a:lvl1pPr>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hasCustomPrompt="1"/>
          </p:nvPr>
        </p:nvSpPr>
        <p:spPr>
          <a:xfrm>
            <a:off x="457200" y="685800"/>
            <a:ext cx="5334000" cy="457200"/>
          </a:xfrm>
        </p:spPr>
        <p:txBody>
          <a:bodyPr lIns="0" tIns="0" rIns="0" bIns="0" anchor="t" anchorCtr="0">
            <a:normAutofit/>
          </a:bodyPr>
          <a:lstStyle>
            <a:lvl1pPr algn="l">
              <a:defRPr sz="3000" b="1" baseline="0">
                <a:solidFill>
                  <a:srgbClr val="782327"/>
                </a:solidFill>
              </a:defRPr>
            </a:lvl1pPr>
          </a:lstStyle>
          <a:p>
            <a:r>
              <a:rPr lang="en-US" dirty="0" smtClean="0"/>
              <a:t>Page Header Goes Here</a:t>
            </a:r>
            <a:endParaRPr lang="en-US" dirty="0"/>
          </a:p>
        </p:txBody>
      </p:sp>
      <p:sp>
        <p:nvSpPr>
          <p:cNvPr id="17" name="Content Placeholder 2"/>
          <p:cNvSpPr>
            <a:spLocks noGrp="1"/>
          </p:cNvSpPr>
          <p:nvPr>
            <p:ph sz="half" idx="13" hasCustomPrompt="1"/>
          </p:nvPr>
        </p:nvSpPr>
        <p:spPr>
          <a:xfrm>
            <a:off x="6846646" y="1453856"/>
            <a:ext cx="1905000" cy="1138458"/>
          </a:xfrm>
          <a:solidFill>
            <a:schemeClr val="accent3"/>
          </a:solidFill>
        </p:spPr>
        <p:txBody>
          <a:bodyPr lIns="0" tIns="0" rIns="0" bIns="0" anchor="t"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
            </a:r>
            <a:br>
              <a:rPr lang="en-US" dirty="0" smtClean="0"/>
            </a:br>
            <a:r>
              <a:rPr lang="en-US" dirty="0" smtClean="0"/>
              <a:t>Image Here</a:t>
            </a:r>
            <a:endParaRPr lang="en-US" dirty="0"/>
          </a:p>
        </p:txBody>
      </p:sp>
      <p:sp>
        <p:nvSpPr>
          <p:cNvPr id="18" name="Content Placeholder 2"/>
          <p:cNvSpPr>
            <a:spLocks noGrp="1"/>
          </p:cNvSpPr>
          <p:nvPr>
            <p:ph sz="half" idx="14" hasCustomPrompt="1"/>
          </p:nvPr>
        </p:nvSpPr>
        <p:spPr>
          <a:xfrm>
            <a:off x="6846646" y="3125714"/>
            <a:ext cx="1905000" cy="1447800"/>
          </a:xfrm>
          <a:solidFill>
            <a:schemeClr val="accent3"/>
          </a:solidFill>
        </p:spPr>
        <p:txBody>
          <a:bodyPr lIns="0" tIns="0" rIns="0" bIns="0" anchor="t"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
            </a:r>
            <a:br>
              <a:rPr lang="en-US" dirty="0" smtClean="0"/>
            </a:br>
            <a:r>
              <a:rPr lang="en-US" dirty="0" smtClean="0"/>
              <a:t>Image Here</a:t>
            </a:r>
            <a:endParaRPr lang="en-US" dirty="0"/>
          </a:p>
        </p:txBody>
      </p:sp>
      <p:sp>
        <p:nvSpPr>
          <p:cNvPr id="20" name="Rectangle 19"/>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fld id="{7AC8F8A5-565C-440D-8A3A-954D6E5CABA0}" type="datetimeFigureOut">
              <a:rPr lang="en-US" smtClean="0"/>
              <a:pPr/>
              <a:t>2/1/2017</a:t>
            </a:fld>
            <a:endParaRPr lang="en-US" dirty="0"/>
          </a:p>
        </p:txBody>
      </p:sp>
      <p:sp>
        <p:nvSpPr>
          <p:cNvPr id="2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cxnSp>
        <p:nvCxnSpPr>
          <p:cNvPr id="28" name="Straight Connector 27"/>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5"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spTree>
    <p:extLst>
      <p:ext uri="{BB962C8B-B14F-4D97-AF65-F5344CB8AC3E}">
        <p14:creationId xmlns:p14="http://schemas.microsoft.com/office/powerpoint/2010/main" val="319861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0" y="1447799"/>
            <a:ext cx="2057400" cy="1047119"/>
          </a:xfrm>
          <a:solidFill>
            <a:srgbClr val="104B7D"/>
          </a:solidFill>
        </p:spPr>
        <p:txBody>
          <a:bodyPr lIns="182880" tIns="182880" rIns="182880" bIns="182880" anchor="t" anchorCtr="0">
            <a:normAutofit/>
          </a:bodyPr>
          <a:lstStyle>
            <a:lvl1pPr algn="l">
              <a:defRPr sz="1200" b="1" baseline="0">
                <a:solidFill>
                  <a:schemeClr val="bg1"/>
                </a:solidFill>
              </a:defRPr>
            </a:lvl1pPr>
          </a:lstStyle>
          <a:p>
            <a:r>
              <a:rPr lang="en-US" dirty="0" smtClean="0"/>
              <a:t>Sidebar Header Here</a:t>
            </a:r>
            <a:br>
              <a:rPr lang="en-US" dirty="0" smtClean="0"/>
            </a:br>
            <a:r>
              <a:rPr lang="en-US" dirty="0" smtClean="0"/>
              <a:t>Sidebar Header Here</a:t>
            </a:r>
            <a:br>
              <a:rPr lang="en-US" dirty="0" smtClean="0"/>
            </a:br>
            <a:r>
              <a:rPr lang="en-US" dirty="0" smtClean="0"/>
              <a:t>Sidebar Header Here</a:t>
            </a:r>
            <a:br>
              <a:rPr lang="en-US" dirty="0" smtClean="0"/>
            </a:br>
            <a:r>
              <a:rPr lang="en-US" dirty="0" smtClean="0"/>
              <a:t>Sidebar Header Here</a:t>
            </a:r>
            <a:endParaRPr lang="en-US" dirty="0"/>
          </a:p>
        </p:txBody>
      </p:sp>
      <p:sp>
        <p:nvSpPr>
          <p:cNvPr id="4" name="Text Placeholder 3"/>
          <p:cNvSpPr>
            <a:spLocks noGrp="1"/>
          </p:cNvSpPr>
          <p:nvPr>
            <p:ph type="body" sz="half" idx="2" hasCustomPrompt="1"/>
          </p:nvPr>
        </p:nvSpPr>
        <p:spPr>
          <a:xfrm>
            <a:off x="6858000" y="2556991"/>
            <a:ext cx="2057399" cy="2778021"/>
          </a:xfrm>
          <a:ln>
            <a:solidFill>
              <a:srgbClr val="104B7D"/>
            </a:solidFill>
          </a:ln>
        </p:spPr>
        <p:txBody>
          <a:bodyPr lIns="182880" tIns="182880" rIns="182880" bIns="18288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9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p:txBody>
      </p:sp>
      <p:sp>
        <p:nvSpPr>
          <p:cNvPr id="11" name="Content Placeholder 2"/>
          <p:cNvSpPr>
            <a:spLocks noGrp="1"/>
          </p:cNvSpPr>
          <p:nvPr>
            <p:ph sz="half" idx="1"/>
          </p:nvPr>
        </p:nvSpPr>
        <p:spPr>
          <a:xfrm>
            <a:off x="457200" y="1446286"/>
            <a:ext cx="5949656" cy="4270228"/>
          </a:xfrm>
        </p:spPr>
        <p:txBody>
          <a:bodyPr lIns="0" tIns="0" rIns="0" bIns="0"/>
          <a:lstStyle>
            <a:lvl1pPr>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fld id="{7AC8F8A5-565C-440D-8A3A-954D6E5CABA0}" type="datetimeFigureOut">
              <a:rPr lang="en-US" smtClean="0"/>
              <a:pPr/>
              <a:t>2/1/2017</a:t>
            </a:fld>
            <a:endParaRPr lang="en-US" dirty="0"/>
          </a:p>
        </p:txBody>
      </p:sp>
      <p:sp>
        <p:nvSpPr>
          <p:cNvPr id="1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cxnSp>
        <p:nvCxnSpPr>
          <p:cNvPr id="24" name="Straight Connector 23"/>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7"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spTree>
    <p:extLst>
      <p:ext uri="{BB962C8B-B14F-4D97-AF65-F5344CB8AC3E}">
        <p14:creationId xmlns:p14="http://schemas.microsoft.com/office/powerpoint/2010/main" val="370403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57200" y="2362200"/>
            <a:ext cx="6400800" cy="688975"/>
          </a:xfrm>
        </p:spPr>
        <p:txBody>
          <a:bodyPr lIns="0" tIns="0" rIns="0" bIns="0" anchor="t" anchorCtr="0">
            <a:normAutofit/>
          </a:bodyPr>
          <a:lstStyle>
            <a:lvl1pPr algn="l">
              <a:defRPr sz="3600" b="1" baseline="0">
                <a:solidFill>
                  <a:srgbClr val="782327"/>
                </a:solidFill>
              </a:defRPr>
            </a:lvl1pPr>
          </a:lstStyle>
          <a:p>
            <a:r>
              <a:rPr lang="en-US" dirty="0" smtClean="0"/>
              <a:t>Divider Slide Title</a:t>
            </a:r>
            <a:endParaRPr lang="en-US" dirty="0"/>
          </a:p>
        </p:txBody>
      </p:sp>
      <p:cxnSp>
        <p:nvCxnSpPr>
          <p:cNvPr id="8" name="Straight Connector 7"/>
          <p:cNvCxnSpPr/>
          <p:nvPr userDrawn="1"/>
        </p:nvCxnSpPr>
        <p:spPr>
          <a:xfrm>
            <a:off x="0" y="3063286"/>
            <a:ext cx="68580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4921" y="5943600"/>
            <a:ext cx="2133600" cy="706954"/>
          </a:xfrm>
          <a:prstGeom prst="rect">
            <a:avLst/>
          </a:prstGeom>
        </p:spPr>
      </p:pic>
    </p:spTree>
    <p:extLst>
      <p:ext uri="{BB962C8B-B14F-4D97-AF65-F5344CB8AC3E}">
        <p14:creationId xmlns:p14="http://schemas.microsoft.com/office/powerpoint/2010/main" val="4385293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8F8A5-565C-440D-8A3A-954D6E5CABA0}" type="datetimeFigureOut">
              <a:rPr lang="en-US" smtClean="0"/>
              <a:t>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34631-1888-451B-ACCB-16E012616A5A}" type="slidenum">
              <a:rPr lang="en-US" smtClean="0"/>
              <a:t>‹#›</a:t>
            </a:fld>
            <a:endParaRPr lang="en-US" dirty="0"/>
          </a:p>
        </p:txBody>
      </p:sp>
    </p:spTree>
    <p:extLst>
      <p:ext uri="{BB962C8B-B14F-4D97-AF65-F5344CB8AC3E}">
        <p14:creationId xmlns:p14="http://schemas.microsoft.com/office/powerpoint/2010/main" val="74114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6" r:id="rId4"/>
    <p:sldLayoutId id="2147483657"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20552"/>
            <a:ext cx="6400800" cy="688975"/>
          </a:xfrm>
        </p:spPr>
        <p:txBody>
          <a:bodyPr>
            <a:normAutofit fontScale="90000"/>
          </a:bodyPr>
          <a:lstStyle/>
          <a:p>
            <a:r>
              <a:rPr lang="en-US" dirty="0" smtClean="0"/>
              <a:t>Creating an Environment Where Faculty Thrives</a:t>
            </a:r>
            <a:endParaRPr lang="en-US" dirty="0"/>
          </a:p>
        </p:txBody>
      </p:sp>
      <p:sp>
        <p:nvSpPr>
          <p:cNvPr id="3" name="Subtitle 2"/>
          <p:cNvSpPr>
            <a:spLocks noGrp="1"/>
          </p:cNvSpPr>
          <p:nvPr>
            <p:ph type="subTitle" idx="1"/>
          </p:nvPr>
        </p:nvSpPr>
        <p:spPr>
          <a:xfrm>
            <a:off x="457200" y="3219218"/>
            <a:ext cx="4343400" cy="381000"/>
          </a:xfrm>
        </p:spPr>
        <p:txBody>
          <a:bodyPr>
            <a:normAutofit lnSpcReduction="10000"/>
          </a:bodyPr>
          <a:lstStyle/>
          <a:p>
            <a:r>
              <a:rPr lang="en-US" dirty="0" smtClean="0"/>
              <a:t>Improving Faculty Climate</a:t>
            </a:r>
            <a:endParaRPr lang="en-US" dirty="0"/>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Climate </a:t>
            </a:r>
            <a:r>
              <a:rPr lang="en-US" dirty="0"/>
              <a:t>I</a:t>
            </a:r>
            <a:r>
              <a:rPr lang="en-US" dirty="0" smtClean="0"/>
              <a:t>mportant?</a:t>
            </a:r>
            <a:endParaRPr lang="en-US" dirty="0"/>
          </a:p>
        </p:txBody>
      </p:sp>
      <p:pic>
        <p:nvPicPr>
          <p:cNvPr id="5" name="Picture 9" descr="Picture 2.png"/>
          <p:cNvPicPr>
            <a:picLocks noChangeAspect="1"/>
          </p:cNvPicPr>
          <p:nvPr/>
        </p:nvPicPr>
        <p:blipFill rotWithShape="1">
          <a:blip r:embed="rId3"/>
          <a:srcRect b="47458"/>
          <a:stretch/>
        </p:blipFill>
        <p:spPr bwMode="auto">
          <a:xfrm>
            <a:off x="457200" y="1447801"/>
            <a:ext cx="7848600" cy="2286000"/>
          </a:xfrm>
          <a:prstGeom prst="rect">
            <a:avLst/>
          </a:prstGeom>
          <a:noFill/>
          <a:ln w="9525">
            <a:noFill/>
            <a:miter lim="800000"/>
            <a:headEnd/>
            <a:tailEnd/>
          </a:ln>
        </p:spPr>
      </p:pic>
      <p:pic>
        <p:nvPicPr>
          <p:cNvPr id="7" name="Picture 2" descr="Picture 2.png"/>
          <p:cNvPicPr>
            <a:picLocks noChangeAspect="1"/>
          </p:cNvPicPr>
          <p:nvPr/>
        </p:nvPicPr>
        <p:blipFill>
          <a:blip r:embed="rId4"/>
          <a:srcRect/>
          <a:stretch>
            <a:fillRect/>
          </a:stretch>
        </p:blipFill>
        <p:spPr bwMode="auto">
          <a:xfrm>
            <a:off x="1676400" y="4038602"/>
            <a:ext cx="3860800" cy="381000"/>
          </a:xfrm>
          <a:prstGeom prst="rect">
            <a:avLst/>
          </a:prstGeom>
          <a:noFill/>
          <a:ln w="9525">
            <a:noFill/>
            <a:miter lim="800000"/>
            <a:headEnd/>
            <a:tailEnd/>
          </a:ln>
        </p:spPr>
      </p:pic>
    </p:spTree>
    <p:extLst>
      <p:ext uri="{BB962C8B-B14F-4D97-AF65-F5344CB8AC3E}">
        <p14:creationId xmlns:p14="http://schemas.microsoft.com/office/powerpoint/2010/main" val="120465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086600" cy="457200"/>
          </a:xfrm>
        </p:spPr>
        <p:txBody>
          <a:bodyPr>
            <a:normAutofit/>
          </a:bodyPr>
          <a:lstStyle/>
          <a:p>
            <a:r>
              <a:rPr lang="en-US" dirty="0" smtClean="0"/>
              <a:t>How does diversity make us stronger?</a:t>
            </a:r>
            <a:endParaRPr lang="en-US" dirty="0"/>
          </a:p>
        </p:txBody>
      </p:sp>
      <p:sp>
        <p:nvSpPr>
          <p:cNvPr id="3" name="Content Placeholder 2"/>
          <p:cNvSpPr>
            <a:spLocks noGrp="1"/>
          </p:cNvSpPr>
          <p:nvPr>
            <p:ph idx="1"/>
          </p:nvPr>
        </p:nvSpPr>
        <p:spPr>
          <a:xfrm>
            <a:off x="457200" y="1447800"/>
            <a:ext cx="6172200" cy="4268714"/>
          </a:xfrm>
        </p:spPr>
        <p:txBody>
          <a:bodyPr>
            <a:normAutofit/>
          </a:bodyPr>
          <a:lstStyle/>
          <a:p>
            <a:r>
              <a:rPr lang="en-US" sz="2400" dirty="0" smtClean="0"/>
              <a:t>It seems obvious that groups of people with diverse individual expertise would be better than a homogeneous group at solving complex, non-routine problems</a:t>
            </a:r>
          </a:p>
          <a:p>
            <a:r>
              <a:rPr lang="en-US" sz="2400" dirty="0" smtClean="0"/>
              <a:t>It is less obvious that social diversity should work in the same way – yet the science shows that it does.</a:t>
            </a:r>
          </a:p>
          <a:p>
            <a:r>
              <a:rPr lang="en-US" sz="2400" b="1" dirty="0" smtClean="0"/>
              <a:t>Being around people who are different from us makes us more creative, more diligent and harder-working</a:t>
            </a:r>
            <a:endParaRPr lang="en-US" sz="2400" b="1" dirty="0"/>
          </a:p>
        </p:txBody>
      </p:sp>
      <p:sp>
        <p:nvSpPr>
          <p:cNvPr id="4" name="TextBox 3"/>
          <p:cNvSpPr txBox="1"/>
          <p:nvPr/>
        </p:nvSpPr>
        <p:spPr>
          <a:xfrm>
            <a:off x="452203" y="6265730"/>
            <a:ext cx="5453921" cy="523220"/>
          </a:xfrm>
          <a:prstGeom prst="rect">
            <a:avLst/>
          </a:prstGeom>
          <a:noFill/>
        </p:spPr>
        <p:txBody>
          <a:bodyPr wrap="square" rtlCol="0">
            <a:spAutoFit/>
          </a:bodyPr>
          <a:lstStyle/>
          <a:p>
            <a:r>
              <a:rPr lang="en-US" sz="1200" dirty="0"/>
              <a:t>Katherine W. Philips, Scientific American, October 1, 2014</a:t>
            </a:r>
          </a:p>
          <a:p>
            <a:endParaRPr lang="en-US" sz="1600" dirty="0"/>
          </a:p>
        </p:txBody>
      </p:sp>
    </p:spTree>
    <p:extLst>
      <p:ext uri="{BB962C8B-B14F-4D97-AF65-F5344CB8AC3E}">
        <p14:creationId xmlns:p14="http://schemas.microsoft.com/office/powerpoint/2010/main" val="300822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334000" cy="457200"/>
          </a:xfrm>
        </p:spPr>
        <p:txBody>
          <a:bodyPr>
            <a:normAutofit fontScale="90000"/>
          </a:bodyPr>
          <a:lstStyle/>
          <a:p>
            <a:r>
              <a:rPr lang="en-US" dirty="0" smtClean="0"/>
              <a:t>Why </a:t>
            </a:r>
            <a:r>
              <a:rPr lang="en-US" dirty="0"/>
              <a:t>F</a:t>
            </a:r>
            <a:r>
              <a:rPr lang="en-US" dirty="0" smtClean="0"/>
              <a:t>ocus on Improving </a:t>
            </a:r>
            <a:r>
              <a:rPr lang="en-US" dirty="0"/>
              <a:t>D</a:t>
            </a:r>
            <a:r>
              <a:rPr lang="en-US" dirty="0" smtClean="0"/>
              <a:t>epartmental </a:t>
            </a:r>
            <a:r>
              <a:rPr lang="en-US" dirty="0"/>
              <a:t>C</a:t>
            </a:r>
            <a:r>
              <a:rPr lang="en-US" dirty="0" smtClean="0"/>
              <a:t>limate?</a:t>
            </a:r>
            <a:endParaRPr lang="en-US" dirty="0"/>
          </a:p>
        </p:txBody>
      </p:sp>
      <p:sp>
        <p:nvSpPr>
          <p:cNvPr id="3" name="Content Placeholder 2"/>
          <p:cNvSpPr>
            <a:spLocks noGrp="1"/>
          </p:cNvSpPr>
          <p:nvPr>
            <p:ph idx="1"/>
          </p:nvPr>
        </p:nvSpPr>
        <p:spPr/>
        <p:txBody>
          <a:bodyPr>
            <a:normAutofit/>
          </a:bodyPr>
          <a:lstStyle/>
          <a:p>
            <a:r>
              <a:rPr lang="en-US" sz="2400" dirty="0" smtClean="0"/>
              <a:t>Improve departmental stability</a:t>
            </a:r>
          </a:p>
          <a:p>
            <a:r>
              <a:rPr lang="en-US" sz="2400" dirty="0" smtClean="0"/>
              <a:t>Increase faculty &amp; student productivity</a:t>
            </a:r>
          </a:p>
          <a:p>
            <a:r>
              <a:rPr lang="en-US" sz="2400" dirty="0" smtClean="0"/>
              <a:t>Recruit and retain faculty and students</a:t>
            </a:r>
          </a:p>
          <a:p>
            <a:r>
              <a:rPr lang="en-US" sz="2400" dirty="0" smtClean="0"/>
              <a:t>Promote respect, collegiality, inclusion, collaboration, and cooperation in department</a:t>
            </a:r>
          </a:p>
          <a:p>
            <a:r>
              <a:rPr lang="en-US" sz="2400" dirty="0" smtClean="0"/>
              <a:t>Improve the science</a:t>
            </a:r>
            <a:endParaRPr lang="en-US" sz="2400" dirty="0"/>
          </a:p>
        </p:txBody>
      </p:sp>
      <p:sp>
        <p:nvSpPr>
          <p:cNvPr id="4" name="TextBox 3"/>
          <p:cNvSpPr txBox="1"/>
          <p:nvPr/>
        </p:nvSpPr>
        <p:spPr>
          <a:xfrm>
            <a:off x="457200" y="6243668"/>
            <a:ext cx="6248400" cy="553998"/>
          </a:xfrm>
          <a:prstGeom prst="rect">
            <a:avLst/>
          </a:prstGeom>
          <a:noFill/>
        </p:spPr>
        <p:txBody>
          <a:bodyPr wrap="square" rtlCol="0">
            <a:spAutoFit/>
          </a:bodyPr>
          <a:lstStyle/>
          <a:p>
            <a:r>
              <a:rPr lang="en-US" sz="1200" dirty="0">
                <a:latin typeface="Ariial"/>
                <a:cs typeface="Ariial"/>
              </a:rPr>
              <a:t>Chisholm-Burns, Richardson &amp; Rodrigues, University of Arizona ADVANCE Program</a:t>
            </a:r>
          </a:p>
          <a:p>
            <a:endParaRPr lang="en-US" dirty="0"/>
          </a:p>
        </p:txBody>
      </p:sp>
    </p:spTree>
    <p:extLst>
      <p:ext uri="{BB962C8B-B14F-4D97-AF65-F5344CB8AC3E}">
        <p14:creationId xmlns:p14="http://schemas.microsoft.com/office/powerpoint/2010/main" val="3008468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5949656" cy="457200"/>
          </a:xfrm>
        </p:spPr>
        <p:txBody>
          <a:bodyPr>
            <a:normAutofit fontScale="90000"/>
          </a:bodyPr>
          <a:lstStyle/>
          <a:p>
            <a:r>
              <a:rPr lang="en-US" dirty="0" smtClean="0"/>
              <a:t>Why Focus on Department </a:t>
            </a:r>
            <a:r>
              <a:rPr lang="en-US" dirty="0"/>
              <a:t>C</a:t>
            </a:r>
            <a:r>
              <a:rPr lang="en-US" dirty="0" smtClean="0"/>
              <a:t>hairs?</a:t>
            </a:r>
            <a:endParaRPr lang="en-US" dirty="0"/>
          </a:p>
        </p:txBody>
      </p:sp>
      <p:sp>
        <p:nvSpPr>
          <p:cNvPr id="3" name="Content Placeholder 2"/>
          <p:cNvSpPr>
            <a:spLocks noGrp="1"/>
          </p:cNvSpPr>
          <p:nvPr>
            <p:ph idx="1"/>
          </p:nvPr>
        </p:nvSpPr>
        <p:spPr/>
        <p:txBody>
          <a:bodyPr>
            <a:normAutofit/>
          </a:bodyPr>
          <a:lstStyle/>
          <a:p>
            <a:r>
              <a:rPr lang="en-US" sz="2400" dirty="0" smtClean="0"/>
              <a:t>Individuals experience climate in their immediate workplace – the department</a:t>
            </a:r>
          </a:p>
          <a:p>
            <a:r>
              <a:rPr lang="en-US" sz="2400" dirty="0" smtClean="0"/>
              <a:t>Chairs can significantly influence women’s experiences in their departments</a:t>
            </a:r>
          </a:p>
          <a:p>
            <a:r>
              <a:rPr lang="en-US" sz="2400" dirty="0" smtClean="0"/>
              <a:t>Chairs’ perspectives of climate differ from those of other faculty, especially women faculty</a:t>
            </a:r>
            <a:endParaRPr lang="en-US" sz="2400" dirty="0"/>
          </a:p>
        </p:txBody>
      </p:sp>
      <p:sp>
        <p:nvSpPr>
          <p:cNvPr id="4" name="TextBox 3"/>
          <p:cNvSpPr txBox="1"/>
          <p:nvPr/>
        </p:nvSpPr>
        <p:spPr>
          <a:xfrm>
            <a:off x="475938" y="6172200"/>
            <a:ext cx="6096000" cy="553998"/>
          </a:xfrm>
          <a:prstGeom prst="rect">
            <a:avLst/>
          </a:prstGeom>
          <a:noFill/>
        </p:spPr>
        <p:txBody>
          <a:bodyPr wrap="square" rtlCol="0">
            <a:spAutoFit/>
          </a:bodyPr>
          <a:lstStyle/>
          <a:p>
            <a:r>
              <a:rPr lang="en-US" sz="1200" dirty="0"/>
              <a:t>Study of Faculty Worklife at the University of Wisconsin-Madison, 2003</a:t>
            </a:r>
          </a:p>
          <a:p>
            <a:endParaRPr lang="en-US" dirty="0"/>
          </a:p>
        </p:txBody>
      </p:sp>
    </p:spTree>
    <p:extLst>
      <p:ext uri="{BB962C8B-B14F-4D97-AF65-F5344CB8AC3E}">
        <p14:creationId xmlns:p14="http://schemas.microsoft.com/office/powerpoint/2010/main" val="3013270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5715000" cy="457200"/>
          </a:xfrm>
        </p:spPr>
        <p:txBody>
          <a:bodyPr>
            <a:normAutofit fontScale="90000"/>
          </a:bodyPr>
          <a:lstStyle/>
          <a:p>
            <a:r>
              <a:rPr lang="en-US" dirty="0" smtClean="0"/>
              <a:t>The Impact of Committed Leaders</a:t>
            </a:r>
            <a:endParaRPr lang="en-US" dirty="0"/>
          </a:p>
        </p:txBody>
      </p:sp>
      <p:sp>
        <p:nvSpPr>
          <p:cNvPr id="3" name="Content Placeholder 2"/>
          <p:cNvSpPr>
            <a:spLocks noGrp="1"/>
          </p:cNvSpPr>
          <p:nvPr>
            <p:ph idx="1"/>
          </p:nvPr>
        </p:nvSpPr>
        <p:spPr/>
        <p:txBody>
          <a:bodyPr>
            <a:normAutofit/>
          </a:bodyPr>
          <a:lstStyle/>
          <a:p>
            <a:r>
              <a:rPr lang="en-US" sz="2400" b="1" dirty="0" smtClean="0"/>
              <a:t>Leaders have a disproportionate impact </a:t>
            </a:r>
            <a:r>
              <a:rPr lang="en-US" sz="2400" dirty="0" smtClean="0"/>
              <a:t>on organizations because of their status as authorities</a:t>
            </a:r>
          </a:p>
          <a:p>
            <a:pPr marL="800100" lvl="1" indent="-342900">
              <a:buFont typeface="+mj-lt"/>
              <a:buAutoNum type="arabicPeriod"/>
            </a:pPr>
            <a:r>
              <a:rPr lang="en-US" sz="2000" dirty="0" smtClean="0"/>
              <a:t>Establish and publicize policies to increase </a:t>
            </a:r>
            <a:r>
              <a:rPr lang="en-US" sz="2000" dirty="0" smtClean="0"/>
              <a:t>fairness</a:t>
            </a:r>
            <a:endParaRPr lang="en-US" sz="2000" dirty="0" smtClean="0"/>
          </a:p>
          <a:p>
            <a:pPr marL="800100" lvl="1" indent="-342900">
              <a:buFont typeface="+mj-lt"/>
              <a:buAutoNum type="arabicPeriod"/>
            </a:pPr>
            <a:r>
              <a:rPr lang="en-US" sz="2000" dirty="0" smtClean="0"/>
              <a:t>Legitimize and support the leadership of both women &amp; men</a:t>
            </a:r>
            <a:endParaRPr lang="en-US" sz="2000" dirty="0"/>
          </a:p>
        </p:txBody>
      </p:sp>
      <p:sp>
        <p:nvSpPr>
          <p:cNvPr id="4" name="TextBox 3"/>
          <p:cNvSpPr txBox="1"/>
          <p:nvPr/>
        </p:nvSpPr>
        <p:spPr>
          <a:xfrm>
            <a:off x="467193" y="6119336"/>
            <a:ext cx="6096000" cy="553998"/>
          </a:xfrm>
          <a:prstGeom prst="rect">
            <a:avLst/>
          </a:prstGeom>
          <a:noFill/>
        </p:spPr>
        <p:txBody>
          <a:bodyPr wrap="square" rtlCol="0">
            <a:spAutoFit/>
          </a:bodyPr>
          <a:lstStyle/>
          <a:p>
            <a:pPr marL="0" lvl="2"/>
            <a:r>
              <a:rPr lang="en-US" sz="1200" dirty="0">
                <a:cs typeface="Arial"/>
              </a:rPr>
              <a:t>Why So Slow? The Advancement of Women. Virginia Valian, </a:t>
            </a:r>
            <a:r>
              <a:rPr lang="en-US" sz="1200" dirty="0" smtClean="0">
                <a:cs typeface="Arial"/>
              </a:rPr>
              <a:t>MIT </a:t>
            </a:r>
            <a:r>
              <a:rPr lang="en-US" sz="1200" dirty="0">
                <a:cs typeface="Arial"/>
              </a:rPr>
              <a:t>Press, 1997</a:t>
            </a:r>
          </a:p>
          <a:p>
            <a:endParaRPr lang="en-US" dirty="0"/>
          </a:p>
        </p:txBody>
      </p:sp>
    </p:spTree>
    <p:extLst>
      <p:ext uri="{BB962C8B-B14F-4D97-AF65-F5344CB8AC3E}">
        <p14:creationId xmlns:p14="http://schemas.microsoft.com/office/powerpoint/2010/main" val="3633392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john stobo johns hopki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412" y="1630040"/>
            <a:ext cx="1371600" cy="20216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457200"/>
            <a:ext cx="5334000" cy="457200"/>
          </a:xfrm>
        </p:spPr>
        <p:txBody>
          <a:bodyPr>
            <a:normAutofit fontScale="90000"/>
          </a:bodyPr>
          <a:lstStyle/>
          <a:p>
            <a:r>
              <a:rPr lang="en-US" dirty="0" smtClean="0"/>
              <a:t>Impact of Leaders:</a:t>
            </a:r>
            <a:br>
              <a:rPr lang="en-US" dirty="0" smtClean="0"/>
            </a:br>
            <a:r>
              <a:rPr lang="en-US" dirty="0" smtClean="0"/>
              <a:t>Two Examples</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5" name="Picture 4" descr="Image result for lawrence summers harvard"/>
          <p:cNvPicPr>
            <a:picLocks noChangeAspect="1" noChangeArrowheads="1"/>
          </p:cNvPicPr>
          <p:nvPr/>
        </p:nvPicPr>
        <p:blipFill rotWithShape="1">
          <a:blip r:embed="rId4">
            <a:extLst>
              <a:ext uri="{28A0092B-C50C-407E-A947-70E740481C1C}">
                <a14:useLocalDpi xmlns:a14="http://schemas.microsoft.com/office/drawing/2010/main" val="0"/>
              </a:ext>
            </a:extLst>
          </a:blip>
          <a:srcRect l="31196" t="5001" r="20741"/>
          <a:stretch/>
        </p:blipFill>
        <p:spPr bwMode="auto">
          <a:xfrm>
            <a:off x="183412" y="3988052"/>
            <a:ext cx="1371600" cy="20332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683342" y="1143000"/>
            <a:ext cx="5029200" cy="5386090"/>
          </a:xfrm>
          <a:prstGeom prst="rect">
            <a:avLst/>
          </a:prstGeom>
          <a:noFill/>
        </p:spPr>
        <p:txBody>
          <a:bodyPr wrap="square" rtlCol="0">
            <a:spAutoFit/>
          </a:bodyPr>
          <a:lstStyle/>
          <a:p>
            <a:r>
              <a:rPr lang="en-US" sz="2400" b="1" dirty="0"/>
              <a:t/>
            </a:r>
            <a:br>
              <a:rPr lang="en-US" sz="2400" b="1" dirty="0"/>
            </a:br>
            <a:r>
              <a:rPr lang="en-US" sz="2400" b="1" dirty="0" smtClean="0"/>
              <a:t>John </a:t>
            </a:r>
            <a:r>
              <a:rPr lang="en-US" sz="2400" b="1" dirty="0" smtClean="0"/>
              <a:t>Stobo, MD</a:t>
            </a:r>
          </a:p>
          <a:p>
            <a:pPr marL="742950" lvl="1" indent="-285750">
              <a:buFont typeface="Arial" panose="020B0604020202020204" pitchFamily="34" charset="0"/>
              <a:buChar char="•"/>
            </a:pPr>
            <a:r>
              <a:rPr lang="en-US" dirty="0" smtClean="0"/>
              <a:t>Chairman of Medicine, Johns Hopkins Medical School (1958-1997)</a:t>
            </a:r>
          </a:p>
          <a:p>
            <a:pPr lvl="1"/>
            <a:endParaRPr lang="en-US" sz="2000" b="1" dirty="0" smtClean="0"/>
          </a:p>
          <a:p>
            <a:endParaRPr lang="en-US" sz="2400" b="1" dirty="0" smtClean="0"/>
          </a:p>
          <a:p>
            <a:r>
              <a:rPr lang="en-US" sz="2400" b="1" dirty="0" smtClean="0"/>
              <a:t/>
            </a:r>
            <a:br>
              <a:rPr lang="en-US" sz="2400" b="1" dirty="0" smtClean="0"/>
            </a:br>
            <a:endParaRPr lang="en-US" sz="2400" b="1" dirty="0"/>
          </a:p>
          <a:p>
            <a:r>
              <a:rPr lang="en-US" sz="2400" b="1" dirty="0" smtClean="0"/>
              <a:t>Lawrence </a:t>
            </a:r>
            <a:r>
              <a:rPr lang="en-US" sz="2400" b="1" dirty="0" smtClean="0"/>
              <a:t>Summers, PhD</a:t>
            </a:r>
          </a:p>
          <a:p>
            <a:pPr marL="742950" lvl="1" indent="-285750">
              <a:buFont typeface="Arial" panose="020B0604020202020204" pitchFamily="34" charset="0"/>
              <a:buChar char="•"/>
            </a:pPr>
            <a:r>
              <a:rPr lang="en-US" dirty="0" smtClean="0"/>
              <a:t>27</a:t>
            </a:r>
            <a:r>
              <a:rPr lang="en-US" baseline="30000" dirty="0" smtClean="0"/>
              <a:t>th</a:t>
            </a:r>
            <a:r>
              <a:rPr lang="en-US" dirty="0" smtClean="0"/>
              <a:t> President of Harvard University (2001-2006)</a:t>
            </a:r>
          </a:p>
          <a:p>
            <a:pPr marL="742950" lvl="1" indent="-285750">
              <a:buFont typeface="Arial" panose="020B0604020202020204" pitchFamily="34" charset="0"/>
              <a:buChar char="•"/>
            </a:pPr>
            <a:r>
              <a:rPr lang="en-US" dirty="0" smtClean="0"/>
              <a:t>Resigned following </a:t>
            </a:r>
            <a:br>
              <a:rPr lang="en-US" dirty="0" smtClean="0"/>
            </a:br>
            <a:r>
              <a:rPr lang="en-US" dirty="0" smtClean="0"/>
              <a:t>no-confidence vote by faculty</a:t>
            </a:r>
          </a:p>
          <a:p>
            <a:pPr marL="742950" lvl="1" indent="-285750">
              <a:buFont typeface="Arial" panose="020B0604020202020204" pitchFamily="34" charset="0"/>
              <a:buChar char="•"/>
            </a:pPr>
            <a:r>
              <a:rPr lang="en-US" dirty="0" smtClean="0"/>
              <a:t>Suggested that </a:t>
            </a:r>
            <a:r>
              <a:rPr lang="en-US" dirty="0"/>
              <a:t>female faculty “different availability of aptitude at the high </a:t>
            </a:r>
            <a:r>
              <a:rPr lang="en-US" dirty="0" smtClean="0"/>
              <a:t>end</a:t>
            </a:r>
            <a:r>
              <a:rPr lang="en-US" dirty="0" smtClean="0"/>
              <a:t>” </a:t>
            </a:r>
            <a:endParaRPr lang="en-US" dirty="0"/>
          </a:p>
          <a:p>
            <a:pPr marL="742950" lvl="1" indent="-285750">
              <a:buFont typeface="Arial" panose="020B0604020202020204" pitchFamily="34" charset="0"/>
              <a:buChar char="•"/>
            </a:pPr>
            <a:r>
              <a:rPr lang="en-US" dirty="0" smtClean="0"/>
              <a:t>However, also initiated changes that increased female and minority faculty</a:t>
            </a:r>
            <a:endParaRPr lang="en-US" dirty="0"/>
          </a:p>
        </p:txBody>
      </p:sp>
    </p:spTree>
    <p:extLst>
      <p:ext uri="{BB962C8B-B14F-4D97-AF65-F5344CB8AC3E}">
        <p14:creationId xmlns:p14="http://schemas.microsoft.com/office/powerpoint/2010/main" val="3917453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Leaders</a:t>
            </a:r>
            <a:endParaRPr lang="en-US" dirty="0"/>
          </a:p>
        </p:txBody>
      </p:sp>
      <p:sp>
        <p:nvSpPr>
          <p:cNvPr id="3" name="Content Placeholder 2"/>
          <p:cNvSpPr>
            <a:spLocks noGrp="1"/>
          </p:cNvSpPr>
          <p:nvPr>
            <p:ph idx="1"/>
          </p:nvPr>
        </p:nvSpPr>
        <p:spPr>
          <a:xfrm>
            <a:off x="457200" y="1447800"/>
            <a:ext cx="6858000" cy="4953000"/>
          </a:xfrm>
        </p:spPr>
        <p:txBody>
          <a:bodyPr>
            <a:normAutofit/>
          </a:bodyPr>
          <a:lstStyle/>
          <a:p>
            <a:pPr marL="0" indent="0">
              <a:buNone/>
            </a:pPr>
            <a:r>
              <a:rPr lang="en-US" sz="2000" b="1" dirty="0" smtClean="0"/>
              <a:t>John Stobo, MD, Chairman of Medicine, Johns Hopkins Medical School, 1985-1997</a:t>
            </a:r>
            <a:endParaRPr lang="en-US" dirty="0"/>
          </a:p>
          <a:p>
            <a:pPr lvl="1">
              <a:buFont typeface="Arial" panose="020B0604020202020204" pitchFamily="34" charset="0"/>
              <a:buChar char="•"/>
            </a:pPr>
            <a:r>
              <a:rPr lang="en-US" dirty="0" smtClean="0"/>
              <a:t>Women faculty earned less than men and advanced more slowly.</a:t>
            </a:r>
          </a:p>
          <a:p>
            <a:pPr lvl="1">
              <a:buFont typeface="Arial" panose="020B0604020202020204" pitchFamily="34" charset="0"/>
              <a:buChar char="•"/>
            </a:pPr>
            <a:r>
              <a:rPr lang="en-US" dirty="0" smtClean="0"/>
              <a:t>Appointed a committee to evaluate situation and develop ways to deal with gender-based problems.</a:t>
            </a:r>
          </a:p>
          <a:p>
            <a:pPr marL="914400" lvl="2" indent="0">
              <a:buNone/>
            </a:pPr>
            <a:endParaRPr lang="en-US" sz="1800" b="1" dirty="0" smtClean="0"/>
          </a:p>
          <a:p>
            <a:pPr marL="0" indent="0">
              <a:buNone/>
            </a:pPr>
            <a:r>
              <a:rPr lang="en-US" sz="2000" b="1" dirty="0" smtClean="0"/>
              <a:t>Stobo’s initiatives included:</a:t>
            </a:r>
          </a:p>
          <a:p>
            <a:pPr lvl="1">
              <a:buFont typeface="Arial" panose="020B0604020202020204" pitchFamily="34" charset="0"/>
              <a:buChar char="•"/>
            </a:pPr>
            <a:r>
              <a:rPr lang="en-US" dirty="0" smtClean="0"/>
              <a:t>Annual faculty evaluations with explicit info re progress.</a:t>
            </a:r>
          </a:p>
          <a:p>
            <a:pPr lvl="1">
              <a:buFont typeface="Arial" panose="020B0604020202020204" pitchFamily="34" charset="0"/>
              <a:buChar char="•"/>
            </a:pPr>
            <a:r>
              <a:rPr lang="en-US" dirty="0" smtClean="0"/>
              <a:t>Monthly meetings with concrete mentoring for moving up in career.</a:t>
            </a:r>
          </a:p>
          <a:p>
            <a:pPr lvl="1">
              <a:buFont typeface="Arial" panose="020B0604020202020204" pitchFamily="34" charset="0"/>
              <a:buChar char="•"/>
            </a:pPr>
            <a:r>
              <a:rPr lang="en-US" dirty="0" smtClean="0"/>
              <a:t>Senior faculty were given explicit info on how to mentor.</a:t>
            </a:r>
          </a:p>
          <a:p>
            <a:pPr lvl="1">
              <a:buFont typeface="Arial" panose="020B0604020202020204" pitchFamily="34" charset="0"/>
              <a:buChar char="•"/>
            </a:pPr>
            <a:r>
              <a:rPr lang="en-US" dirty="0" smtClean="0"/>
              <a:t>Important meetings moved from outside normal hrs.</a:t>
            </a:r>
          </a:p>
          <a:p>
            <a:pPr lvl="1"/>
            <a:endParaRPr lang="en-US" dirty="0"/>
          </a:p>
          <a:p>
            <a:pPr marL="457200" lvl="1" indent="0">
              <a:buNone/>
            </a:pPr>
            <a:r>
              <a:rPr lang="en-US" sz="2000" b="1" dirty="0" smtClean="0">
                <a:solidFill>
                  <a:srgbClr val="104B7D"/>
                </a:solidFill>
              </a:rPr>
              <a:t>Impact on the Dept. of Medicine</a:t>
            </a:r>
          </a:p>
          <a:p>
            <a:pPr lvl="1">
              <a:buFont typeface="Arial" panose="020B0604020202020204" pitchFamily="34" charset="0"/>
              <a:buChar char="•"/>
            </a:pPr>
            <a:r>
              <a:rPr lang="en-US" b="1" dirty="0" smtClean="0"/>
              <a:t>1990</a:t>
            </a:r>
            <a:r>
              <a:rPr lang="en-US" dirty="0" smtClean="0"/>
              <a:t> there were </a:t>
            </a:r>
            <a:r>
              <a:rPr lang="en-US" b="1" dirty="0" smtClean="0"/>
              <a:t>6 women Assoc. Profs.</a:t>
            </a:r>
          </a:p>
          <a:p>
            <a:pPr lvl="1">
              <a:buFont typeface="Arial" panose="020B0604020202020204" pitchFamily="34" charset="0"/>
              <a:buChar char="•"/>
            </a:pPr>
            <a:r>
              <a:rPr lang="en-US" b="1" i="1" dirty="0" smtClean="0"/>
              <a:t>1995</a:t>
            </a:r>
            <a:r>
              <a:rPr lang="en-US" dirty="0" smtClean="0"/>
              <a:t> there were </a:t>
            </a:r>
            <a:r>
              <a:rPr lang="en-US" b="1" i="1" dirty="0" smtClean="0"/>
              <a:t>26 women Assoc. Profs.</a:t>
            </a:r>
          </a:p>
        </p:txBody>
      </p:sp>
      <p:sp>
        <p:nvSpPr>
          <p:cNvPr id="4" name="TextBox 3"/>
          <p:cNvSpPr txBox="1"/>
          <p:nvPr/>
        </p:nvSpPr>
        <p:spPr>
          <a:xfrm>
            <a:off x="457200" y="6149316"/>
            <a:ext cx="6019800" cy="738664"/>
          </a:xfrm>
          <a:prstGeom prst="rect">
            <a:avLst/>
          </a:prstGeom>
          <a:noFill/>
        </p:spPr>
        <p:txBody>
          <a:bodyPr wrap="square" rtlCol="0">
            <a:spAutoFit/>
          </a:bodyPr>
          <a:lstStyle/>
          <a:p>
            <a:r>
              <a:rPr lang="en-US" sz="1200" dirty="0"/>
              <a:t>Career Development for women in academic medicine: Multiple interventions in a department of medicine.” Fried et al JAMA 1996; 276:898 </a:t>
            </a:r>
          </a:p>
          <a:p>
            <a:endParaRPr lang="en-US" dirty="0"/>
          </a:p>
        </p:txBody>
      </p:sp>
    </p:spTree>
    <p:extLst>
      <p:ext uri="{BB962C8B-B14F-4D97-AF65-F5344CB8AC3E}">
        <p14:creationId xmlns:p14="http://schemas.microsoft.com/office/powerpoint/2010/main" val="2667424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Leaders</a:t>
            </a:r>
            <a:endParaRPr lang="en-US" dirty="0"/>
          </a:p>
        </p:txBody>
      </p:sp>
      <p:sp>
        <p:nvSpPr>
          <p:cNvPr id="3" name="Content Placeholder 2"/>
          <p:cNvSpPr>
            <a:spLocks noGrp="1"/>
          </p:cNvSpPr>
          <p:nvPr>
            <p:ph idx="1"/>
          </p:nvPr>
        </p:nvSpPr>
        <p:spPr>
          <a:xfrm>
            <a:off x="457200" y="1447800"/>
            <a:ext cx="6858000" cy="5105400"/>
          </a:xfrm>
        </p:spPr>
        <p:txBody>
          <a:bodyPr/>
          <a:lstStyle/>
          <a:p>
            <a:pPr marL="0" indent="0">
              <a:buNone/>
            </a:pPr>
            <a:r>
              <a:rPr lang="en-US" sz="2000" b="1" dirty="0" smtClean="0"/>
              <a:t>Lawrence Summers, PhD</a:t>
            </a:r>
            <a:r>
              <a:rPr lang="en-US" b="1" dirty="0" smtClean="0"/>
              <a:t>, President, Harvard </a:t>
            </a:r>
            <a:r>
              <a:rPr lang="en-US" b="1" dirty="0" smtClean="0"/>
              <a:t>2001-2006</a:t>
            </a:r>
          </a:p>
          <a:p>
            <a:pPr marL="0" indent="0">
              <a:buNone/>
            </a:pPr>
            <a:endParaRPr lang="en-US" b="1" dirty="0" smtClean="0"/>
          </a:p>
          <a:p>
            <a:pPr marL="0" indent="0">
              <a:buNone/>
            </a:pPr>
            <a:r>
              <a:rPr lang="en-US" dirty="0" smtClean="0"/>
              <a:t>Summers </a:t>
            </a:r>
            <a:r>
              <a:rPr lang="en-US" dirty="0" smtClean="0"/>
              <a:t>appointed two task forces (2005) </a:t>
            </a:r>
            <a:r>
              <a:rPr lang="en-US" dirty="0" smtClean="0"/>
              <a:t>The </a:t>
            </a:r>
            <a:r>
              <a:rPr lang="en-US" dirty="0" smtClean="0"/>
              <a:t>task forces’ recommendations included:</a:t>
            </a:r>
          </a:p>
          <a:p>
            <a:pPr lvl="1">
              <a:buFont typeface="Arial" panose="020B0604020202020204" pitchFamily="34" charset="0"/>
              <a:buChar char="•"/>
            </a:pPr>
            <a:r>
              <a:rPr lang="en-US" dirty="0" smtClean="0"/>
              <a:t>Senior Vice Provost for Faculty Development &amp; Diversity</a:t>
            </a:r>
          </a:p>
          <a:p>
            <a:pPr lvl="1">
              <a:buFont typeface="Arial" panose="020B0604020202020204" pitchFamily="34" charset="0"/>
              <a:buChar char="•"/>
            </a:pPr>
            <a:r>
              <a:rPr lang="en-US" dirty="0" smtClean="0"/>
              <a:t>Increased recruitment efforts</a:t>
            </a:r>
          </a:p>
          <a:p>
            <a:pPr lvl="1">
              <a:buFont typeface="Arial" panose="020B0604020202020204" pitchFamily="34" charset="0"/>
              <a:buChar char="•"/>
            </a:pPr>
            <a:r>
              <a:rPr lang="en-US" dirty="0" smtClean="0"/>
              <a:t>Implemented improved mentoring and advising</a:t>
            </a:r>
          </a:p>
          <a:p>
            <a:pPr lvl="1">
              <a:buFont typeface="Arial" panose="020B0604020202020204" pitchFamily="34" charset="0"/>
              <a:buChar char="•"/>
            </a:pPr>
            <a:r>
              <a:rPr lang="en-US" dirty="0" smtClean="0"/>
              <a:t>Instituted retention strategies (new tenure track for jr. faculty)</a:t>
            </a:r>
          </a:p>
          <a:p>
            <a:pPr lvl="1">
              <a:buFont typeface="Arial" panose="020B0604020202020204" pitchFamily="34" charset="0"/>
              <a:buChar char="•"/>
            </a:pPr>
            <a:r>
              <a:rPr lang="en-US" dirty="0" smtClean="0"/>
              <a:t>Established official parental leave and automatic extension of tenure clock</a:t>
            </a:r>
          </a:p>
          <a:p>
            <a:pPr lvl="1">
              <a:buFont typeface="Arial" panose="020B0604020202020204" pitchFamily="34" charset="0"/>
              <a:buChar char="•"/>
            </a:pPr>
            <a:r>
              <a:rPr lang="en-US" dirty="0" smtClean="0"/>
              <a:t>Grants of up to $20,000/yr. to 50+ faculty member </a:t>
            </a:r>
            <a:r>
              <a:rPr lang="en-US" u="sng" dirty="0" smtClean="0"/>
              <a:t>for childcare</a:t>
            </a:r>
          </a:p>
          <a:p>
            <a:pPr lvl="1">
              <a:buFont typeface="Arial" panose="020B0604020202020204" pitchFamily="34" charset="0"/>
              <a:buChar char="•"/>
            </a:pPr>
            <a:r>
              <a:rPr lang="en-US" dirty="0" smtClean="0"/>
              <a:t>Dependent care fund for children to travel with parents to conferences</a:t>
            </a:r>
          </a:p>
          <a:p>
            <a:pPr lvl="1">
              <a:buFont typeface="Arial" panose="020B0604020202020204" pitchFamily="34" charset="0"/>
              <a:buChar char="•"/>
            </a:pPr>
            <a:r>
              <a:rPr lang="en-US" dirty="0" smtClean="0"/>
              <a:t>New babysitting service</a:t>
            </a:r>
            <a:endParaRPr lang="en-US" dirty="0"/>
          </a:p>
          <a:p>
            <a:endParaRPr lang="en-US" dirty="0"/>
          </a:p>
        </p:txBody>
      </p:sp>
      <p:sp>
        <p:nvSpPr>
          <p:cNvPr id="4" name="TextBox 3"/>
          <p:cNvSpPr txBox="1"/>
          <p:nvPr/>
        </p:nvSpPr>
        <p:spPr>
          <a:xfrm>
            <a:off x="457200" y="6324600"/>
            <a:ext cx="5867400" cy="738664"/>
          </a:xfrm>
          <a:prstGeom prst="rect">
            <a:avLst/>
          </a:prstGeom>
          <a:noFill/>
        </p:spPr>
        <p:txBody>
          <a:bodyPr wrap="square" rtlCol="0">
            <a:spAutoFit/>
          </a:bodyPr>
          <a:lstStyle/>
          <a:p>
            <a:r>
              <a:rPr lang="en-US" sz="1200" dirty="0">
                <a:cs typeface="Arial"/>
              </a:rPr>
              <a:t>Professional Permutations: Harvard’s Evolving Faculties </a:t>
            </a:r>
            <a:r>
              <a:rPr lang="en-US" sz="1200" i="1" dirty="0">
                <a:cs typeface="Arial"/>
              </a:rPr>
              <a:t>by Jonathan Shaw </a:t>
            </a:r>
            <a:r>
              <a:rPr lang="en-US" sz="1200" dirty="0">
                <a:cs typeface="Arial"/>
              </a:rPr>
              <a:t>Harvard Magazine September-October 2011</a:t>
            </a:r>
          </a:p>
          <a:p>
            <a:endParaRPr lang="en-US" dirty="0"/>
          </a:p>
        </p:txBody>
      </p:sp>
    </p:spTree>
    <p:extLst>
      <p:ext uri="{BB962C8B-B14F-4D97-AF65-F5344CB8AC3E}">
        <p14:creationId xmlns:p14="http://schemas.microsoft.com/office/powerpoint/2010/main" val="2298862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Changes at Harvard</a:t>
            </a:r>
            <a:endParaRPr lang="en-US" dirty="0"/>
          </a:p>
        </p:txBody>
      </p:sp>
      <p:sp>
        <p:nvSpPr>
          <p:cNvPr id="3" name="Content Placeholder 2"/>
          <p:cNvSpPr>
            <a:spLocks noGrp="1"/>
          </p:cNvSpPr>
          <p:nvPr>
            <p:ph idx="1"/>
          </p:nvPr>
        </p:nvSpPr>
        <p:spPr>
          <a:xfrm>
            <a:off x="457200" y="1447800"/>
            <a:ext cx="5949656" cy="457200"/>
          </a:xfrm>
        </p:spPr>
        <p:txBody>
          <a:bodyPr>
            <a:normAutofit/>
          </a:bodyPr>
          <a:lstStyle/>
          <a:p>
            <a:pPr marL="0" indent="0">
              <a:buNone/>
            </a:pPr>
            <a:r>
              <a:rPr lang="en-US" sz="2400" dirty="0" smtClean="0"/>
              <a:t>More Women &amp; Minority Appointments </a:t>
            </a:r>
            <a:endParaRPr lang="en-US" sz="2400" dirty="0"/>
          </a:p>
        </p:txBody>
      </p:sp>
      <p:sp>
        <p:nvSpPr>
          <p:cNvPr id="6" name="TextBox 5"/>
          <p:cNvSpPr txBox="1"/>
          <p:nvPr/>
        </p:nvSpPr>
        <p:spPr>
          <a:xfrm>
            <a:off x="304800" y="6133077"/>
            <a:ext cx="6102056" cy="738664"/>
          </a:xfrm>
          <a:prstGeom prst="rect">
            <a:avLst/>
          </a:prstGeom>
          <a:noFill/>
        </p:spPr>
        <p:txBody>
          <a:bodyPr wrap="square" rtlCol="0">
            <a:spAutoFit/>
          </a:bodyPr>
          <a:lstStyle/>
          <a:p>
            <a:r>
              <a:rPr lang="en-US" sz="1200" dirty="0">
                <a:cs typeface="Arial"/>
              </a:rPr>
              <a:t>Professional Permutations: Harvard’s Evolving Faculties </a:t>
            </a:r>
            <a:r>
              <a:rPr lang="en-US" sz="1200" i="1" dirty="0">
                <a:cs typeface="Arial"/>
              </a:rPr>
              <a:t>by Jonathan Shaw </a:t>
            </a:r>
            <a:r>
              <a:rPr lang="en-US" sz="1200" dirty="0">
                <a:cs typeface="Arial"/>
              </a:rPr>
              <a:t>Harvard Magazine September-October 2011</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981200"/>
            <a:ext cx="3496163" cy="405821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400" y="1981200"/>
            <a:ext cx="3658111" cy="3477110"/>
          </a:xfrm>
          <a:prstGeom prst="rect">
            <a:avLst/>
          </a:prstGeom>
        </p:spPr>
      </p:pic>
    </p:spTree>
    <p:extLst>
      <p:ext uri="{BB962C8B-B14F-4D97-AF65-F5344CB8AC3E}">
        <p14:creationId xmlns:p14="http://schemas.microsoft.com/office/powerpoint/2010/main" val="2758368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Climate Components</a:t>
            </a:r>
            <a:endParaRPr lang="en-US" dirty="0"/>
          </a:p>
        </p:txBody>
      </p:sp>
      <p:sp>
        <p:nvSpPr>
          <p:cNvPr id="3" name="Content Placeholder 2"/>
          <p:cNvSpPr>
            <a:spLocks noGrp="1"/>
          </p:cNvSpPr>
          <p:nvPr>
            <p:ph idx="1"/>
          </p:nvPr>
        </p:nvSpPr>
        <p:spPr>
          <a:xfrm>
            <a:off x="457200" y="1447800"/>
            <a:ext cx="5949656" cy="4648200"/>
          </a:xfrm>
        </p:spPr>
        <p:txBody>
          <a:bodyPr>
            <a:noAutofit/>
          </a:bodyPr>
          <a:lstStyle/>
          <a:p>
            <a:pPr marL="0" indent="0">
              <a:buNone/>
            </a:pPr>
            <a:r>
              <a:rPr lang="en-US" sz="2400" dirty="0" smtClean="0">
                <a:solidFill>
                  <a:srgbClr val="104B7D"/>
                </a:solidFill>
              </a:rPr>
              <a:t>For the advancement of women and minorities (and the benefit of all faculty), a department’s policy should aim for</a:t>
            </a:r>
          </a:p>
          <a:p>
            <a:pPr marL="0" indent="0">
              <a:buNone/>
            </a:pPr>
            <a:endParaRPr lang="en-US" sz="2400" dirty="0"/>
          </a:p>
          <a:p>
            <a:pPr lvl="1">
              <a:buFont typeface="Arial" panose="020B0604020202020204" pitchFamily="34" charset="0"/>
              <a:buChar char="•"/>
            </a:pPr>
            <a:r>
              <a:rPr lang="en-US" sz="2400" b="1" dirty="0" smtClean="0">
                <a:solidFill>
                  <a:srgbClr val="782327"/>
                </a:solidFill>
              </a:rPr>
              <a:t>Transparency: </a:t>
            </a:r>
            <a:r>
              <a:rPr lang="en-US" sz="2400" dirty="0" smtClean="0"/>
              <a:t>Making all kinds of information available and easy to find</a:t>
            </a:r>
          </a:p>
          <a:p>
            <a:pPr lvl="1">
              <a:buFont typeface="Arial" panose="020B0604020202020204" pitchFamily="34" charset="0"/>
              <a:buChar char="•"/>
            </a:pPr>
            <a:r>
              <a:rPr lang="en-US" sz="2400" b="1" dirty="0" smtClean="0">
                <a:solidFill>
                  <a:srgbClr val="782327"/>
                </a:solidFill>
              </a:rPr>
              <a:t>Uniformity: </a:t>
            </a:r>
            <a:r>
              <a:rPr lang="en-US" sz="2400" dirty="0" smtClean="0"/>
              <a:t>Leveling the field and dealing equitably with all faculty</a:t>
            </a:r>
          </a:p>
          <a:p>
            <a:pPr lvl="1">
              <a:buFont typeface="Arial" panose="020B0604020202020204" pitchFamily="34" charset="0"/>
              <a:buChar char="•"/>
            </a:pPr>
            <a:r>
              <a:rPr lang="en-US" sz="2400" b="1" dirty="0" smtClean="0">
                <a:solidFill>
                  <a:srgbClr val="782327"/>
                </a:solidFill>
              </a:rPr>
              <a:t>Assistance: </a:t>
            </a:r>
            <a:r>
              <a:rPr lang="en-US" sz="2400" dirty="0" smtClean="0"/>
              <a:t>Attending to the needs of faculty; offering mentoring and other types of help</a:t>
            </a:r>
            <a:endParaRPr lang="en-US" sz="2400" dirty="0"/>
          </a:p>
        </p:txBody>
      </p:sp>
      <p:sp>
        <p:nvSpPr>
          <p:cNvPr id="4" name="TextBox 3"/>
          <p:cNvSpPr txBox="1"/>
          <p:nvPr/>
        </p:nvSpPr>
        <p:spPr>
          <a:xfrm>
            <a:off x="498423" y="6273225"/>
            <a:ext cx="5944659" cy="553998"/>
          </a:xfrm>
          <a:prstGeom prst="rect">
            <a:avLst/>
          </a:prstGeom>
          <a:noFill/>
        </p:spPr>
        <p:txBody>
          <a:bodyPr wrap="square" rtlCol="0">
            <a:spAutoFit/>
          </a:bodyPr>
          <a:lstStyle/>
          <a:p>
            <a:r>
              <a:rPr lang="en-US" sz="1200" dirty="0">
                <a:cs typeface="Arial"/>
              </a:rPr>
              <a:t>Best Practices – University of Michigan ADVANCE Program</a:t>
            </a:r>
          </a:p>
          <a:p>
            <a:endParaRPr lang="en-US" dirty="0"/>
          </a:p>
        </p:txBody>
      </p:sp>
    </p:spTree>
    <p:extLst>
      <p:ext uri="{BB962C8B-B14F-4D97-AF65-F5344CB8AC3E}">
        <p14:creationId xmlns:p14="http://schemas.microsoft.com/office/powerpoint/2010/main" val="259793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“Climate”</a:t>
            </a:r>
            <a:endParaRPr lang="en-US" dirty="0"/>
          </a:p>
        </p:txBody>
      </p:sp>
      <p:sp>
        <p:nvSpPr>
          <p:cNvPr id="3" name="Content Placeholder 2"/>
          <p:cNvSpPr>
            <a:spLocks noGrp="1"/>
          </p:cNvSpPr>
          <p:nvPr>
            <p:ph idx="1"/>
          </p:nvPr>
        </p:nvSpPr>
        <p:spPr>
          <a:xfrm>
            <a:off x="457200" y="1447800"/>
            <a:ext cx="5943600" cy="4953000"/>
          </a:xfrm>
        </p:spPr>
        <p:txBody>
          <a:bodyPr>
            <a:noAutofit/>
          </a:bodyPr>
          <a:lstStyle/>
          <a:p>
            <a:pPr marL="0" indent="0" algn="ctr">
              <a:lnSpc>
                <a:spcPct val="110000"/>
              </a:lnSpc>
              <a:spcBef>
                <a:spcPts val="0"/>
              </a:spcBef>
              <a:spcAft>
                <a:spcPts val="600"/>
              </a:spcAft>
              <a:buNone/>
            </a:pPr>
            <a:r>
              <a:rPr lang="en-US" sz="2400" b="1" dirty="0" smtClean="0">
                <a:solidFill>
                  <a:srgbClr val="104B7D"/>
                </a:solidFill>
              </a:rPr>
              <a:t>There is not a simple definition. The following definition is from the University of Wisconsin-Madison</a:t>
            </a:r>
          </a:p>
          <a:p>
            <a:pPr marL="0" indent="0" algn="ctr">
              <a:lnSpc>
                <a:spcPct val="110000"/>
              </a:lnSpc>
              <a:spcBef>
                <a:spcPts val="0"/>
              </a:spcBef>
              <a:spcAft>
                <a:spcPts val="600"/>
              </a:spcAft>
              <a:buNone/>
            </a:pPr>
            <a:endParaRPr lang="en-US" sz="2400" b="1" dirty="0" smtClean="0"/>
          </a:p>
          <a:p>
            <a:pPr marL="0" indent="0">
              <a:lnSpc>
                <a:spcPct val="110000"/>
              </a:lnSpc>
              <a:spcBef>
                <a:spcPts val="0"/>
              </a:spcBef>
              <a:buNone/>
            </a:pPr>
            <a:r>
              <a:rPr lang="en-US" sz="2000" b="1" i="1" dirty="0" smtClean="0"/>
              <a:t>Climate: </a:t>
            </a:r>
            <a:r>
              <a:rPr lang="en-US" sz="2000" i="1" dirty="0" smtClean="0"/>
              <a:t>behaviors within a workplace or learning environment, ranging from subtle to cumulative to dramatic, that can influence whether an</a:t>
            </a:r>
            <a:r>
              <a:rPr lang="en-US" sz="2000" b="1" i="1" dirty="0" smtClean="0"/>
              <a:t> individual feels personally safe, listened to, valued, and treated fairly and with respect</a:t>
            </a:r>
          </a:p>
          <a:p>
            <a:pPr marL="0" indent="0">
              <a:lnSpc>
                <a:spcPct val="110000"/>
              </a:lnSpc>
              <a:spcBef>
                <a:spcPts val="0"/>
              </a:spcBef>
              <a:buNone/>
            </a:pPr>
            <a:endParaRPr lang="en-US" sz="2000" b="1" i="1" dirty="0" smtClean="0"/>
          </a:p>
          <a:p>
            <a:pPr marL="0" indent="0">
              <a:lnSpc>
                <a:spcPct val="110000"/>
              </a:lnSpc>
              <a:spcBef>
                <a:spcPts val="0"/>
              </a:spcBef>
              <a:spcAft>
                <a:spcPts val="600"/>
              </a:spcAft>
              <a:buNone/>
            </a:pPr>
            <a:r>
              <a:rPr lang="en-US" sz="2000" i="1" dirty="0" smtClean="0"/>
              <a:t>-</a:t>
            </a:r>
            <a:r>
              <a:rPr lang="en-US" sz="1400" i="1" dirty="0" smtClean="0"/>
              <a:t>University of Wisconsin-Madison, Campus Climate Network Group (2002</a:t>
            </a:r>
            <a:r>
              <a:rPr lang="en-US" sz="1400" dirty="0" smtClean="0"/>
              <a:t>)</a:t>
            </a:r>
            <a:endParaRPr lang="en-US" sz="1400" dirty="0"/>
          </a:p>
        </p:txBody>
      </p:sp>
    </p:spTree>
    <p:extLst>
      <p:ext uri="{BB962C8B-B14F-4D97-AF65-F5344CB8AC3E}">
        <p14:creationId xmlns:p14="http://schemas.microsoft.com/office/powerpoint/2010/main" val="1529687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791200" cy="457200"/>
          </a:xfrm>
        </p:spPr>
        <p:txBody>
          <a:bodyPr>
            <a:normAutofit fontScale="90000"/>
          </a:bodyPr>
          <a:lstStyle/>
          <a:p>
            <a:r>
              <a:rPr lang="en-US" dirty="0" smtClean="0"/>
              <a:t>Strategies to Improve Retention and Climate</a:t>
            </a:r>
            <a:endParaRPr lang="en-US" dirty="0"/>
          </a:p>
        </p:txBody>
      </p:sp>
      <p:sp>
        <p:nvSpPr>
          <p:cNvPr id="3" name="Content Placeholder 2"/>
          <p:cNvSpPr>
            <a:spLocks noGrp="1"/>
          </p:cNvSpPr>
          <p:nvPr>
            <p:ph idx="1"/>
          </p:nvPr>
        </p:nvSpPr>
        <p:spPr/>
        <p:txBody>
          <a:bodyPr>
            <a:normAutofit/>
          </a:bodyPr>
          <a:lstStyle/>
          <a:p>
            <a:r>
              <a:rPr lang="en-US" sz="2400" dirty="0" smtClean="0"/>
              <a:t>Invite diverse scientists as speakers in departmental seminars</a:t>
            </a:r>
          </a:p>
          <a:p>
            <a:r>
              <a:rPr lang="en-US" sz="2400" dirty="0" smtClean="0"/>
              <a:t>Delay tenure clock for birth of a child, caring for sick family member (must apply to </a:t>
            </a:r>
            <a:r>
              <a:rPr lang="en-US" sz="2400" b="1" i="1" dirty="0" smtClean="0"/>
              <a:t>all</a:t>
            </a:r>
            <a:r>
              <a:rPr lang="en-US" sz="2400" dirty="0" smtClean="0"/>
              <a:t> faculty)</a:t>
            </a:r>
          </a:p>
          <a:p>
            <a:r>
              <a:rPr lang="en-US" sz="2400" dirty="0" smtClean="0"/>
              <a:t>Implement mentoring programs</a:t>
            </a:r>
          </a:p>
          <a:p>
            <a:r>
              <a:rPr lang="en-US" sz="2400" dirty="0" smtClean="0"/>
              <a:t>Implement dual career hiring/retention programs</a:t>
            </a:r>
            <a:endParaRPr lang="en-US" sz="2400" dirty="0"/>
          </a:p>
        </p:txBody>
      </p:sp>
    </p:spTree>
    <p:extLst>
      <p:ext uri="{BB962C8B-B14F-4D97-AF65-F5344CB8AC3E}">
        <p14:creationId xmlns:p14="http://schemas.microsoft.com/office/powerpoint/2010/main" val="2504046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096000" cy="457200"/>
          </a:xfrm>
        </p:spPr>
        <p:txBody>
          <a:bodyPr>
            <a:normAutofit fontScale="90000"/>
          </a:bodyPr>
          <a:lstStyle/>
          <a:p>
            <a:r>
              <a:rPr lang="en-US" dirty="0" smtClean="0"/>
              <a:t>How a Chair Can Change the Climate</a:t>
            </a:r>
            <a:endParaRPr lang="en-US" dirty="0"/>
          </a:p>
        </p:txBody>
      </p:sp>
      <p:sp>
        <p:nvSpPr>
          <p:cNvPr id="3" name="Content Placeholder 2"/>
          <p:cNvSpPr>
            <a:spLocks noGrp="1"/>
          </p:cNvSpPr>
          <p:nvPr>
            <p:ph idx="1"/>
          </p:nvPr>
        </p:nvSpPr>
        <p:spPr>
          <a:xfrm>
            <a:off x="457200" y="1447800"/>
            <a:ext cx="6324600" cy="4268714"/>
          </a:xfrm>
        </p:spPr>
        <p:txBody>
          <a:bodyPr>
            <a:normAutofit/>
          </a:bodyPr>
          <a:lstStyle/>
          <a:p>
            <a:pPr marL="0" indent="0">
              <a:buNone/>
            </a:pPr>
            <a:r>
              <a:rPr lang="en-US" sz="2400" dirty="0" smtClean="0">
                <a:solidFill>
                  <a:srgbClr val="104B7D"/>
                </a:solidFill>
              </a:rPr>
              <a:t>Motivate change within department: develop compelling rationales for change, focusing on benefits to </a:t>
            </a:r>
            <a:r>
              <a:rPr lang="en-US" sz="2400" dirty="0" smtClean="0">
                <a:solidFill>
                  <a:srgbClr val="104B7D"/>
                </a:solidFill>
              </a:rPr>
              <a:t>department</a:t>
            </a:r>
            <a:endParaRPr lang="en-US" sz="2400" dirty="0"/>
          </a:p>
          <a:p>
            <a:r>
              <a:rPr lang="en-US" sz="2000" dirty="0" smtClean="0"/>
              <a:t>Use diversity as window on departmental effectiveness; everyone benefits: continuous thread linking students, postdocs, women and men faculty</a:t>
            </a:r>
          </a:p>
          <a:p>
            <a:r>
              <a:rPr lang="en-US" sz="2000" dirty="0" smtClean="0"/>
              <a:t>Attract more women and URMs as faculty</a:t>
            </a:r>
          </a:p>
          <a:p>
            <a:r>
              <a:rPr lang="en-US" sz="2000" dirty="0" smtClean="0"/>
              <a:t>Improve morale</a:t>
            </a:r>
            <a:endParaRPr lang="en-US" sz="2000" dirty="0"/>
          </a:p>
        </p:txBody>
      </p:sp>
      <p:sp>
        <p:nvSpPr>
          <p:cNvPr id="4" name="TextBox 3"/>
          <p:cNvSpPr txBox="1"/>
          <p:nvPr/>
        </p:nvSpPr>
        <p:spPr>
          <a:xfrm>
            <a:off x="463446" y="6119336"/>
            <a:ext cx="6096000" cy="738664"/>
          </a:xfrm>
          <a:prstGeom prst="rect">
            <a:avLst/>
          </a:prstGeom>
          <a:noFill/>
        </p:spPr>
        <p:txBody>
          <a:bodyPr wrap="square" rtlCol="0">
            <a:spAutoFit/>
          </a:bodyPr>
          <a:lstStyle/>
          <a:p>
            <a:r>
              <a:rPr lang="en-US" sz="1200" b="1" dirty="0"/>
              <a:t>Accountability: Principles and actions for chairs and unit heads, </a:t>
            </a:r>
            <a:r>
              <a:rPr lang="en-US" sz="1200" dirty="0"/>
              <a:t>Virginia Valian, Hunter College</a:t>
            </a:r>
          </a:p>
          <a:p>
            <a:endParaRPr lang="en-US" dirty="0"/>
          </a:p>
        </p:txBody>
      </p:sp>
    </p:spTree>
    <p:extLst>
      <p:ext uri="{BB962C8B-B14F-4D97-AF65-F5344CB8AC3E}">
        <p14:creationId xmlns:p14="http://schemas.microsoft.com/office/powerpoint/2010/main" val="2530138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949656" cy="457200"/>
          </a:xfrm>
        </p:spPr>
        <p:txBody>
          <a:bodyPr>
            <a:normAutofit fontScale="90000"/>
          </a:bodyPr>
          <a:lstStyle/>
          <a:p>
            <a:r>
              <a:rPr lang="en-US" dirty="0" smtClean="0"/>
              <a:t>How a Chair Can Change the Climate </a:t>
            </a:r>
            <a:r>
              <a:rPr lang="en-US" sz="2700" dirty="0" smtClean="0"/>
              <a:t>(cont.)</a:t>
            </a:r>
            <a:endParaRPr lang="en-US" sz="2700" dirty="0"/>
          </a:p>
        </p:txBody>
      </p:sp>
      <p:sp>
        <p:nvSpPr>
          <p:cNvPr id="3" name="Content Placeholder 2"/>
          <p:cNvSpPr>
            <a:spLocks noGrp="1"/>
          </p:cNvSpPr>
          <p:nvPr>
            <p:ph idx="1"/>
          </p:nvPr>
        </p:nvSpPr>
        <p:spPr>
          <a:xfrm>
            <a:off x="457200" y="1447799"/>
            <a:ext cx="5949656" cy="4609981"/>
          </a:xfrm>
        </p:spPr>
        <p:txBody>
          <a:bodyPr>
            <a:noAutofit/>
          </a:bodyPr>
          <a:lstStyle/>
          <a:p>
            <a:pPr marL="0" indent="0">
              <a:buNone/>
            </a:pPr>
            <a:r>
              <a:rPr lang="en-US" sz="2400" dirty="0" smtClean="0">
                <a:solidFill>
                  <a:srgbClr val="104B7D"/>
                </a:solidFill>
              </a:rPr>
              <a:t>Develop faculty for leadership positions within </a:t>
            </a:r>
            <a:r>
              <a:rPr lang="en-US" sz="2400" dirty="0" smtClean="0">
                <a:solidFill>
                  <a:srgbClr val="104B7D"/>
                </a:solidFill>
              </a:rPr>
              <a:t>institution</a:t>
            </a:r>
            <a:endParaRPr lang="en-US" sz="2400" dirty="0"/>
          </a:p>
          <a:p>
            <a:r>
              <a:rPr lang="en-US" sz="2000" dirty="0" smtClean="0"/>
              <a:t>Establish paths toward leadership</a:t>
            </a:r>
          </a:p>
          <a:p>
            <a:r>
              <a:rPr lang="en-US" sz="2000" dirty="0" smtClean="0"/>
              <a:t>Place women and minorities on important committees</a:t>
            </a:r>
          </a:p>
          <a:p>
            <a:r>
              <a:rPr lang="en-US" sz="2000" dirty="0" smtClean="0"/>
              <a:t>Provide guidelines on how to run committees</a:t>
            </a:r>
          </a:p>
          <a:p>
            <a:r>
              <a:rPr lang="en-US" sz="2000" dirty="0" smtClean="0"/>
              <a:t>Have periodic meetings with interested faculty to explain how decisions are made within institution</a:t>
            </a:r>
            <a:endParaRPr lang="en-US" sz="2000" dirty="0"/>
          </a:p>
        </p:txBody>
      </p:sp>
      <p:sp>
        <p:nvSpPr>
          <p:cNvPr id="4" name="TextBox 3"/>
          <p:cNvSpPr txBox="1"/>
          <p:nvPr/>
        </p:nvSpPr>
        <p:spPr>
          <a:xfrm>
            <a:off x="457200" y="6057781"/>
            <a:ext cx="5721056" cy="738664"/>
          </a:xfrm>
          <a:prstGeom prst="rect">
            <a:avLst/>
          </a:prstGeom>
          <a:noFill/>
        </p:spPr>
        <p:txBody>
          <a:bodyPr wrap="square" rtlCol="0">
            <a:spAutoFit/>
          </a:bodyPr>
          <a:lstStyle/>
          <a:p>
            <a:r>
              <a:rPr lang="en-US" sz="1200" b="1" dirty="0"/>
              <a:t>Accountability: Principles and actions for chairs and unit heads, </a:t>
            </a:r>
            <a:r>
              <a:rPr lang="en-US" sz="1200" dirty="0"/>
              <a:t>Virginia Valian, Hunter College</a:t>
            </a:r>
          </a:p>
          <a:p>
            <a:endParaRPr lang="en-US" dirty="0"/>
          </a:p>
        </p:txBody>
      </p:sp>
    </p:spTree>
    <p:extLst>
      <p:ext uri="{BB962C8B-B14F-4D97-AF65-F5344CB8AC3E}">
        <p14:creationId xmlns:p14="http://schemas.microsoft.com/office/powerpoint/2010/main" val="2966229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638800" cy="457200"/>
          </a:xfrm>
        </p:spPr>
        <p:txBody>
          <a:bodyPr>
            <a:normAutofit fontScale="90000"/>
          </a:bodyPr>
          <a:lstStyle/>
          <a:p>
            <a:r>
              <a:rPr lang="en-US" dirty="0" smtClean="0"/>
              <a:t>How a Chair Can Change the Climate </a:t>
            </a:r>
            <a:r>
              <a:rPr lang="en-US" sz="2700" dirty="0" smtClean="0"/>
              <a:t>(cont.)</a:t>
            </a:r>
            <a:endParaRPr lang="en-US" sz="2700" dirty="0"/>
          </a:p>
        </p:txBody>
      </p:sp>
      <p:sp>
        <p:nvSpPr>
          <p:cNvPr id="3" name="Content Placeholder 2"/>
          <p:cNvSpPr>
            <a:spLocks noGrp="1"/>
          </p:cNvSpPr>
          <p:nvPr>
            <p:ph idx="1"/>
          </p:nvPr>
        </p:nvSpPr>
        <p:spPr>
          <a:xfrm>
            <a:off x="457200" y="1447800"/>
            <a:ext cx="5949656" cy="4495800"/>
          </a:xfrm>
        </p:spPr>
        <p:txBody>
          <a:bodyPr>
            <a:normAutofit/>
          </a:bodyPr>
          <a:lstStyle/>
          <a:p>
            <a:pPr marL="0" indent="0">
              <a:buNone/>
            </a:pPr>
            <a:r>
              <a:rPr lang="en-US" sz="2400" dirty="0" smtClean="0">
                <a:solidFill>
                  <a:srgbClr val="104B7D"/>
                </a:solidFill>
              </a:rPr>
              <a:t>Develop a diverse circle of </a:t>
            </a:r>
            <a:r>
              <a:rPr lang="en-US" sz="2400" dirty="0" smtClean="0">
                <a:solidFill>
                  <a:srgbClr val="104B7D"/>
                </a:solidFill>
              </a:rPr>
              <a:t>advisors</a:t>
            </a:r>
            <a:endParaRPr lang="en-US" sz="2400" dirty="0"/>
          </a:p>
          <a:p>
            <a:r>
              <a:rPr lang="en-US" sz="2000" dirty="0" smtClean="0"/>
              <a:t>Determine what you need and who can fulfill those needs</a:t>
            </a:r>
          </a:p>
          <a:p>
            <a:r>
              <a:rPr lang="en-US" sz="2000" dirty="0" smtClean="0"/>
              <a:t>Include people who will provide constructive criticism and objections </a:t>
            </a:r>
          </a:p>
          <a:p>
            <a:r>
              <a:rPr lang="en-US" sz="2000" dirty="0" smtClean="0"/>
              <a:t>Chairs are at risk of isolation from and lack of knowledge of hidden problems – everyone tends to assume their unit is working well unless there are major overt signs to the contrary</a:t>
            </a:r>
            <a:endParaRPr lang="en-US" sz="2000" dirty="0"/>
          </a:p>
        </p:txBody>
      </p:sp>
      <p:sp>
        <p:nvSpPr>
          <p:cNvPr id="4" name="TextBox 3"/>
          <p:cNvSpPr txBox="1"/>
          <p:nvPr/>
        </p:nvSpPr>
        <p:spPr>
          <a:xfrm>
            <a:off x="463256" y="6119336"/>
            <a:ext cx="5943600" cy="738664"/>
          </a:xfrm>
          <a:prstGeom prst="rect">
            <a:avLst/>
          </a:prstGeom>
          <a:noFill/>
        </p:spPr>
        <p:txBody>
          <a:bodyPr wrap="square" rtlCol="0">
            <a:spAutoFit/>
          </a:bodyPr>
          <a:lstStyle/>
          <a:p>
            <a:r>
              <a:rPr lang="en-US" sz="1200" b="1" dirty="0"/>
              <a:t>Accountability: Principles and actions for chairs and unit heads, </a:t>
            </a:r>
            <a:r>
              <a:rPr lang="en-US" sz="1200" dirty="0"/>
              <a:t>Virginia Valian, Hunter College</a:t>
            </a:r>
          </a:p>
          <a:p>
            <a:endParaRPr lang="en-US" dirty="0"/>
          </a:p>
        </p:txBody>
      </p:sp>
    </p:spTree>
    <p:extLst>
      <p:ext uri="{BB962C8B-B14F-4D97-AF65-F5344CB8AC3E}">
        <p14:creationId xmlns:p14="http://schemas.microsoft.com/office/powerpoint/2010/main" val="3039078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638800" cy="457200"/>
          </a:xfrm>
        </p:spPr>
        <p:txBody>
          <a:bodyPr>
            <a:normAutofit fontScale="90000"/>
          </a:bodyPr>
          <a:lstStyle/>
          <a:p>
            <a:r>
              <a:rPr lang="en-US" dirty="0" smtClean="0"/>
              <a:t>How a Chair Can Change the Climate </a:t>
            </a:r>
            <a:r>
              <a:rPr lang="en-US" sz="2700" dirty="0" smtClean="0"/>
              <a:t>(cont.)</a:t>
            </a:r>
            <a:endParaRPr lang="en-US" sz="2700" dirty="0"/>
          </a:p>
        </p:txBody>
      </p:sp>
      <p:sp>
        <p:nvSpPr>
          <p:cNvPr id="3" name="Content Placeholder 2"/>
          <p:cNvSpPr>
            <a:spLocks noGrp="1"/>
          </p:cNvSpPr>
          <p:nvPr>
            <p:ph idx="1"/>
          </p:nvPr>
        </p:nvSpPr>
        <p:spPr/>
        <p:txBody>
          <a:bodyPr>
            <a:noAutofit/>
          </a:bodyPr>
          <a:lstStyle/>
          <a:p>
            <a:pPr marL="0" indent="0">
              <a:buNone/>
            </a:pPr>
            <a:r>
              <a:rPr lang="en-US" sz="2400" dirty="0" smtClean="0">
                <a:solidFill>
                  <a:srgbClr val="104B7D"/>
                </a:solidFill>
              </a:rPr>
              <a:t>Develop procedures to counteract unintended </a:t>
            </a:r>
            <a:r>
              <a:rPr lang="en-US" sz="2400" dirty="0" smtClean="0">
                <a:solidFill>
                  <a:srgbClr val="104B7D"/>
                </a:solidFill>
              </a:rPr>
              <a:t>bias</a:t>
            </a:r>
            <a:endParaRPr lang="en-US" sz="1600" dirty="0"/>
          </a:p>
          <a:p>
            <a:r>
              <a:rPr lang="en-US" sz="1600" dirty="0" smtClean="0"/>
              <a:t>Review colloquium speaker roster – reflect % women grad students &amp; in field</a:t>
            </a:r>
          </a:p>
          <a:p>
            <a:r>
              <a:rPr lang="en-US" sz="1600" dirty="0" smtClean="0"/>
              <a:t>Run faculty meetings so that everyone’s voice is attended to</a:t>
            </a:r>
          </a:p>
          <a:p>
            <a:r>
              <a:rPr lang="en-US" sz="1600" dirty="0" smtClean="0"/>
              <a:t>Review letters of recommendation for “gender equity”</a:t>
            </a:r>
          </a:p>
          <a:p>
            <a:r>
              <a:rPr lang="en-US" sz="1600" dirty="0" smtClean="0"/>
              <a:t>Review workload assignments (teaching and service) for equity</a:t>
            </a:r>
          </a:p>
          <a:p>
            <a:pPr lvl="1"/>
            <a:r>
              <a:rPr lang="en-US" dirty="0" smtClean="0"/>
              <a:t>Importance of assignment</a:t>
            </a:r>
          </a:p>
          <a:p>
            <a:pPr lvl="1"/>
            <a:r>
              <a:rPr lang="en-US" dirty="0" smtClean="0"/>
              <a:t>Labor-intensiveness of assignment</a:t>
            </a:r>
          </a:p>
          <a:p>
            <a:pPr lvl="1"/>
            <a:r>
              <a:rPr lang="en-US" dirty="0" smtClean="0"/>
              <a:t>Visibility</a:t>
            </a:r>
          </a:p>
          <a:p>
            <a:pPr lvl="1"/>
            <a:r>
              <a:rPr lang="en-US" dirty="0" smtClean="0"/>
              <a:t>Scope for innovation</a:t>
            </a:r>
          </a:p>
          <a:p>
            <a:r>
              <a:rPr lang="en-US" sz="1600" dirty="0" smtClean="0"/>
              <a:t>Ensure that departmental-internal staff respond equally promptly and fully to males and females, non-minority and minority</a:t>
            </a:r>
          </a:p>
          <a:p>
            <a:r>
              <a:rPr lang="en-US" sz="1600" dirty="0" smtClean="0"/>
              <a:t>Ensure that women and minorities have a voice in hiring</a:t>
            </a:r>
            <a:endParaRPr lang="en-US" sz="1600" dirty="0"/>
          </a:p>
        </p:txBody>
      </p:sp>
      <p:sp>
        <p:nvSpPr>
          <p:cNvPr id="4" name="TextBox 3"/>
          <p:cNvSpPr txBox="1"/>
          <p:nvPr/>
        </p:nvSpPr>
        <p:spPr>
          <a:xfrm>
            <a:off x="457200" y="6150114"/>
            <a:ext cx="6400800" cy="707886"/>
          </a:xfrm>
          <a:prstGeom prst="rect">
            <a:avLst/>
          </a:prstGeom>
          <a:noFill/>
        </p:spPr>
        <p:txBody>
          <a:bodyPr wrap="square" rtlCol="0">
            <a:spAutoFit/>
          </a:bodyPr>
          <a:lstStyle/>
          <a:p>
            <a:r>
              <a:rPr lang="en-US" sz="1200" b="1" dirty="0">
                <a:cs typeface="Arial"/>
              </a:rPr>
              <a:t>Accountability: Principles and actions for chairs and unit heads, </a:t>
            </a:r>
            <a:r>
              <a:rPr lang="en-US" sz="1200" dirty="0">
                <a:cs typeface="Arial"/>
              </a:rPr>
              <a:t>Virginia Valian, Hunter College, </a:t>
            </a:r>
            <a:r>
              <a:rPr lang="en-US" sz="1200" dirty="0" smtClean="0">
                <a:cs typeface="Arial"/>
              </a:rPr>
              <a:t>GEP http</a:t>
            </a:r>
            <a:r>
              <a:rPr lang="en-US" sz="1200" dirty="0">
                <a:cs typeface="Arial"/>
              </a:rPr>
              <a:t>://www.hunter.cuny.edu/genderequity/equitymaterials.html</a:t>
            </a:r>
          </a:p>
          <a:p>
            <a:endParaRPr lang="en-US" sz="1600" dirty="0"/>
          </a:p>
        </p:txBody>
      </p:sp>
    </p:spTree>
    <p:extLst>
      <p:ext uri="{BB962C8B-B14F-4D97-AF65-F5344CB8AC3E}">
        <p14:creationId xmlns:p14="http://schemas.microsoft.com/office/powerpoint/2010/main" val="761287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715000" cy="457200"/>
          </a:xfrm>
        </p:spPr>
        <p:txBody>
          <a:bodyPr>
            <a:normAutofit fontScale="90000"/>
          </a:bodyPr>
          <a:lstStyle/>
          <a:p>
            <a:r>
              <a:rPr lang="en-US" dirty="0" smtClean="0"/>
              <a:t>How a Chair Can Change the Climate </a:t>
            </a:r>
            <a:r>
              <a:rPr lang="en-US" sz="2700" dirty="0" smtClean="0"/>
              <a:t>(cont.)</a:t>
            </a:r>
            <a:endParaRPr lang="en-US" sz="2700" dirty="0"/>
          </a:p>
        </p:txBody>
      </p:sp>
      <p:sp>
        <p:nvSpPr>
          <p:cNvPr id="3" name="Content Placeholder 2"/>
          <p:cNvSpPr>
            <a:spLocks noGrp="1"/>
          </p:cNvSpPr>
          <p:nvPr>
            <p:ph idx="1"/>
          </p:nvPr>
        </p:nvSpPr>
        <p:spPr>
          <a:xfrm>
            <a:off x="457200" y="1447800"/>
            <a:ext cx="5949656" cy="4648200"/>
          </a:xfrm>
        </p:spPr>
        <p:txBody>
          <a:bodyPr>
            <a:noAutofit/>
          </a:bodyPr>
          <a:lstStyle/>
          <a:p>
            <a:pPr marL="0" indent="0">
              <a:buNone/>
            </a:pPr>
            <a:r>
              <a:rPr lang="en-US" sz="2200" dirty="0" smtClean="0">
                <a:solidFill>
                  <a:srgbClr val="104B7D"/>
                </a:solidFill>
              </a:rPr>
              <a:t>Examples for the University of Minnesota</a:t>
            </a:r>
          </a:p>
          <a:p>
            <a:pPr marL="0" indent="0">
              <a:buNone/>
            </a:pPr>
            <a:r>
              <a:rPr lang="en-US" sz="2200" dirty="0" smtClean="0">
                <a:solidFill>
                  <a:srgbClr val="8C8D8E"/>
                </a:solidFill>
              </a:rPr>
              <a:t>Scott Lanyon – Dept. of </a:t>
            </a:r>
            <a:r>
              <a:rPr lang="en-US" sz="2200" dirty="0">
                <a:solidFill>
                  <a:srgbClr val="8C8D8E"/>
                </a:solidFill>
              </a:rPr>
              <a:t>E</a:t>
            </a:r>
            <a:r>
              <a:rPr lang="en-US" sz="2200" dirty="0" smtClean="0">
                <a:solidFill>
                  <a:srgbClr val="8C8D8E"/>
                </a:solidFill>
              </a:rPr>
              <a:t>cology, Evolution, and Behavior</a:t>
            </a:r>
          </a:p>
          <a:p>
            <a:pPr marL="0" indent="0">
              <a:buNone/>
            </a:pPr>
            <a:endParaRPr lang="en-US" sz="2000" dirty="0"/>
          </a:p>
          <a:p>
            <a:r>
              <a:rPr lang="en-US" sz="2000" b="1" dirty="0" smtClean="0"/>
              <a:t>To improve climate, adjusted the time of the Dept. Seminar and added a reception to build community</a:t>
            </a:r>
          </a:p>
          <a:p>
            <a:pPr lvl="1"/>
            <a:r>
              <a:rPr lang="en-US" sz="1800" dirty="0" smtClean="0"/>
              <a:t>Moved the seminar earlier in the afternoon to encourage seminar and reception participation by faculty members with young children</a:t>
            </a:r>
          </a:p>
          <a:p>
            <a:pPr lvl="1"/>
            <a:r>
              <a:rPr lang="en-US" sz="1800" dirty="0" smtClean="0"/>
              <a:t>Added a post-seminar reception (with food and drink [including beer and wine]) to which faculty, graduate students, and postdocs are invited</a:t>
            </a:r>
          </a:p>
          <a:p>
            <a:r>
              <a:rPr lang="en-US" sz="2000" b="1" dirty="0" smtClean="0"/>
              <a:t>To improve climate, initiated a Celebration of Promotions</a:t>
            </a:r>
            <a:endParaRPr lang="en-US" sz="2000" b="1" dirty="0"/>
          </a:p>
        </p:txBody>
      </p:sp>
    </p:spTree>
    <p:extLst>
      <p:ext uri="{BB962C8B-B14F-4D97-AF65-F5344CB8AC3E}">
        <p14:creationId xmlns:p14="http://schemas.microsoft.com/office/powerpoint/2010/main" val="1169412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Closing Thought</a:t>
            </a:r>
            <a:endParaRPr lang="en-US" dirty="0"/>
          </a:p>
        </p:txBody>
      </p:sp>
      <p:sp>
        <p:nvSpPr>
          <p:cNvPr id="3" name="Content Placeholder 2"/>
          <p:cNvSpPr>
            <a:spLocks noGrp="1"/>
          </p:cNvSpPr>
          <p:nvPr>
            <p:ph idx="1"/>
          </p:nvPr>
        </p:nvSpPr>
        <p:spPr/>
        <p:txBody>
          <a:bodyPr>
            <a:normAutofit/>
          </a:bodyPr>
          <a:lstStyle/>
          <a:p>
            <a:pPr algn="ctr"/>
            <a:endParaRPr lang="en-US" sz="2400" dirty="0" smtClean="0"/>
          </a:p>
          <a:p>
            <a:pPr marL="0" indent="0" algn="ctr">
              <a:buNone/>
            </a:pPr>
            <a:endParaRPr lang="en-US" sz="2400" dirty="0" smtClean="0"/>
          </a:p>
          <a:p>
            <a:pPr marL="0" indent="0" algn="ctr">
              <a:buNone/>
            </a:pPr>
            <a:r>
              <a:rPr lang="en-US" sz="2800" b="1" dirty="0" smtClean="0">
                <a:solidFill>
                  <a:srgbClr val="104B7D"/>
                </a:solidFill>
              </a:rPr>
              <a:t>Never doubt that a small group of thoughtful, committed citizens can change the world; Indeed, it’s the only thing that ever has.</a:t>
            </a:r>
          </a:p>
          <a:p>
            <a:pPr marL="0" indent="0" algn="ctr">
              <a:buNone/>
            </a:pPr>
            <a:endParaRPr lang="en-US" sz="2800" b="1" dirty="0"/>
          </a:p>
          <a:p>
            <a:pPr marL="0" indent="0" algn="ctr">
              <a:buNone/>
            </a:pPr>
            <a:r>
              <a:rPr lang="en-US" sz="2800" b="1" i="1" dirty="0" smtClean="0">
                <a:solidFill>
                  <a:srgbClr val="8C8D8E"/>
                </a:solidFill>
              </a:rPr>
              <a:t>Margaret Meade</a:t>
            </a:r>
            <a:endParaRPr lang="en-US" sz="2800" b="1" i="1" dirty="0">
              <a:solidFill>
                <a:srgbClr val="8C8D8E"/>
              </a:solidFill>
            </a:endParaRPr>
          </a:p>
        </p:txBody>
      </p:sp>
    </p:spTree>
    <p:extLst>
      <p:ext uri="{BB962C8B-B14F-4D97-AF65-F5344CB8AC3E}">
        <p14:creationId xmlns:p14="http://schemas.microsoft.com/office/powerpoint/2010/main" val="2514965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Content Placeholder 2"/>
          <p:cNvSpPr>
            <a:spLocks noGrp="1"/>
          </p:cNvSpPr>
          <p:nvPr>
            <p:ph idx="1"/>
          </p:nvPr>
        </p:nvSpPr>
        <p:spPr>
          <a:xfrm>
            <a:off x="457200" y="1447800"/>
            <a:ext cx="5949656" cy="4572000"/>
          </a:xfrm>
        </p:spPr>
        <p:txBody>
          <a:bodyPr>
            <a:noAutofit/>
          </a:bodyPr>
          <a:lstStyle/>
          <a:p>
            <a:r>
              <a:rPr lang="en-US" sz="2400" dirty="0" smtClean="0"/>
              <a:t>Institutional Transformation takes TIME</a:t>
            </a:r>
          </a:p>
          <a:p>
            <a:r>
              <a:rPr lang="en-US" sz="2400" dirty="0" smtClean="0"/>
              <a:t>Constraints on ability to undergo “transformation”</a:t>
            </a:r>
          </a:p>
          <a:p>
            <a:pPr lvl="1"/>
            <a:r>
              <a:rPr lang="en-US" sz="2400" dirty="0" smtClean="0"/>
              <a:t>Culture of institution – Hierarchical? Driven by strong faculty governance system?</a:t>
            </a:r>
          </a:p>
          <a:p>
            <a:pPr lvl="1"/>
            <a:r>
              <a:rPr lang="en-US" sz="2400" dirty="0" smtClean="0"/>
              <a:t>Size of institution</a:t>
            </a:r>
          </a:p>
          <a:p>
            <a:pPr lvl="1"/>
            <a:r>
              <a:rPr lang="en-US" sz="2400" dirty="0" smtClean="0"/>
              <a:t>Availability of resources – time, personnel, funds</a:t>
            </a:r>
          </a:p>
          <a:p>
            <a:pPr lvl="1"/>
            <a:r>
              <a:rPr lang="en-US" sz="2400" dirty="0" smtClean="0"/>
              <a:t>Support of top administrators</a:t>
            </a:r>
          </a:p>
          <a:p>
            <a:pPr lvl="1"/>
            <a:r>
              <a:rPr lang="en-US" sz="2400" dirty="0" smtClean="0"/>
              <a:t>Turnover of administrators and chairs</a:t>
            </a:r>
            <a:endParaRPr lang="en-US" sz="2400" dirty="0"/>
          </a:p>
        </p:txBody>
      </p:sp>
    </p:spTree>
    <p:extLst>
      <p:ext uri="{BB962C8B-B14F-4D97-AF65-F5344CB8AC3E}">
        <p14:creationId xmlns:p14="http://schemas.microsoft.com/office/powerpoint/2010/main" val="3463226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t>
            </a:r>
            <a:r>
              <a:rPr lang="en-US" dirty="0"/>
              <a:t>a</a:t>
            </a:r>
            <a:r>
              <a:rPr lang="en-US" dirty="0" smtClean="0"/>
              <a:t> Problem?	</a:t>
            </a:r>
            <a:endParaRPr lang="en-US" dirty="0"/>
          </a:p>
        </p:txBody>
      </p:sp>
      <p:sp>
        <p:nvSpPr>
          <p:cNvPr id="3" name="Content Placeholder 2"/>
          <p:cNvSpPr>
            <a:spLocks noGrp="1"/>
          </p:cNvSpPr>
          <p:nvPr>
            <p:ph idx="1"/>
          </p:nvPr>
        </p:nvSpPr>
        <p:spPr/>
        <p:txBody>
          <a:bodyPr>
            <a:normAutofit/>
          </a:bodyPr>
          <a:lstStyle/>
          <a:p>
            <a:r>
              <a:rPr lang="en-US" sz="2400" dirty="0" smtClean="0"/>
              <a:t>Data from four universities suggests that it depends on who you ask.</a:t>
            </a:r>
          </a:p>
          <a:p>
            <a:pPr marL="0" indent="0">
              <a:buNone/>
            </a:pPr>
            <a:endParaRPr lang="en-US" sz="2400" dirty="0" smtClean="0"/>
          </a:p>
        </p:txBody>
      </p:sp>
    </p:spTree>
    <p:extLst>
      <p:ext uri="{BB962C8B-B14F-4D97-AF65-F5344CB8AC3E}">
        <p14:creationId xmlns:p14="http://schemas.microsoft.com/office/powerpoint/2010/main" val="2338552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10400" cy="838200"/>
          </a:xfrm>
        </p:spPr>
        <p:txBody>
          <a:bodyPr>
            <a:normAutofit/>
          </a:bodyPr>
          <a:lstStyle/>
          <a:p>
            <a:r>
              <a:rPr lang="en-US" sz="2400" dirty="0" smtClean="0"/>
              <a:t>Climate Issues:</a:t>
            </a:r>
            <a:br>
              <a:rPr lang="en-US" sz="2400" dirty="0" smtClean="0"/>
            </a:br>
            <a:r>
              <a:rPr lang="en-US" sz="2400" dirty="0" smtClean="0"/>
              <a:t>Perceptions Differ by Gender (UW-Madison)</a:t>
            </a:r>
            <a:endParaRPr lang="en-US" sz="2400" dirty="0"/>
          </a:p>
        </p:txBody>
      </p:sp>
      <p:graphicFrame>
        <p:nvGraphicFramePr>
          <p:cNvPr id="4" name="Object 2"/>
          <p:cNvGraphicFramePr>
            <a:graphicFrameLocks noChangeAspect="1"/>
          </p:cNvGraphicFramePr>
          <p:nvPr>
            <p:extLst>
              <p:ext uri="{D42A27DB-BD31-4B8C-83A1-F6EECF244321}">
                <p14:modId xmlns:p14="http://schemas.microsoft.com/office/powerpoint/2010/main" val="896959323"/>
              </p:ext>
            </p:extLst>
          </p:nvPr>
        </p:nvGraphicFramePr>
        <p:xfrm>
          <a:off x="685800" y="1447800"/>
          <a:ext cx="7170844" cy="4627424"/>
        </p:xfrm>
        <a:graphic>
          <a:graphicData uri="http://schemas.openxmlformats.org/presentationml/2006/ole">
            <mc:AlternateContent xmlns:mc="http://schemas.openxmlformats.org/markup-compatibility/2006">
              <mc:Choice xmlns:v="urn:schemas-microsoft-com:vml" Requires="v">
                <p:oleObj spid="_x0000_s1076" name="Drawing" r:id="rId4" imgW="1879200" imgH="1213200" progId="FLW3Drawing">
                  <p:embed/>
                </p:oleObj>
              </mc:Choice>
              <mc:Fallback>
                <p:oleObj name="Drawing" r:id="rId4" imgW="1879200" imgH="1213200" progId="FLW3Drawing">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447800"/>
                        <a:ext cx="7170844" cy="4627424"/>
                      </a:xfrm>
                      <a:prstGeom prst="rect">
                        <a:avLst/>
                      </a:prstGeom>
                      <a:noFill/>
                      <a:ln>
                        <a:solidFill>
                          <a:schemeClr val="accent1"/>
                        </a:solidFill>
                      </a:ln>
                      <a:effectLst/>
                    </p:spPr>
                  </p:pic>
                </p:oleObj>
              </mc:Fallback>
            </mc:AlternateContent>
          </a:graphicData>
        </a:graphic>
      </p:graphicFrame>
    </p:spTree>
    <p:extLst>
      <p:ext uri="{BB962C8B-B14F-4D97-AF65-F5344CB8AC3E}">
        <p14:creationId xmlns:p14="http://schemas.microsoft.com/office/powerpoint/2010/main" val="1983161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1371600"/>
            <a:ext cx="6324601" cy="4743451"/>
          </a:xfrm>
          <a:prstGeom prst="rect">
            <a:avLst/>
          </a:prstGeom>
        </p:spPr>
      </p:pic>
      <p:sp>
        <p:nvSpPr>
          <p:cNvPr id="2" name="Title 1"/>
          <p:cNvSpPr>
            <a:spLocks noGrp="1"/>
          </p:cNvSpPr>
          <p:nvPr>
            <p:ph type="title"/>
          </p:nvPr>
        </p:nvSpPr>
        <p:spPr>
          <a:xfrm>
            <a:off x="457200" y="457200"/>
            <a:ext cx="6172200" cy="457200"/>
          </a:xfrm>
        </p:spPr>
        <p:txBody>
          <a:bodyPr>
            <a:noAutofit/>
          </a:bodyPr>
          <a:lstStyle/>
          <a:p>
            <a:r>
              <a:rPr lang="en-US" sz="2400" dirty="0" smtClean="0"/>
              <a:t>Climate Issues: </a:t>
            </a:r>
            <a:br>
              <a:rPr lang="en-US" sz="2400" dirty="0" smtClean="0"/>
            </a:br>
            <a:r>
              <a:rPr lang="en-US" sz="2400" dirty="0" smtClean="0"/>
              <a:t>Perceptions Differ by Gender (Harvard)</a:t>
            </a:r>
            <a:endParaRPr lang="en-US" sz="2400" dirty="0"/>
          </a:p>
        </p:txBody>
      </p:sp>
    </p:spTree>
    <p:extLst>
      <p:ext uri="{BB962C8B-B14F-4D97-AF65-F5344CB8AC3E}">
        <p14:creationId xmlns:p14="http://schemas.microsoft.com/office/powerpoint/2010/main" val="210852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562600" cy="457200"/>
          </a:xfrm>
        </p:spPr>
        <p:txBody>
          <a:bodyPr>
            <a:noAutofit/>
          </a:bodyPr>
          <a:lstStyle/>
          <a:p>
            <a:r>
              <a:rPr lang="en-US" sz="2400" dirty="0" smtClean="0"/>
              <a:t>Climate Issues:</a:t>
            </a:r>
            <a:br>
              <a:rPr lang="en-US" sz="2400" dirty="0" smtClean="0"/>
            </a:br>
            <a:r>
              <a:rPr lang="en-US" sz="2400" dirty="0" smtClean="0"/>
              <a:t>Perceptions Differ by Gender (CWRU)</a:t>
            </a:r>
            <a:endParaRPr lang="en-US" sz="2400" dirty="0"/>
          </a:p>
        </p:txBody>
      </p:sp>
      <p:graphicFrame>
        <p:nvGraphicFramePr>
          <p:cNvPr id="4" name="Object 2"/>
          <p:cNvGraphicFramePr>
            <a:graphicFrameLocks noChangeAspect="1"/>
          </p:cNvGraphicFramePr>
          <p:nvPr>
            <p:extLst>
              <p:ext uri="{D42A27DB-BD31-4B8C-83A1-F6EECF244321}">
                <p14:modId xmlns:p14="http://schemas.microsoft.com/office/powerpoint/2010/main" val="4241938686"/>
              </p:ext>
            </p:extLst>
          </p:nvPr>
        </p:nvGraphicFramePr>
        <p:xfrm>
          <a:off x="157715" y="1473143"/>
          <a:ext cx="8697307" cy="4268123"/>
        </p:xfrm>
        <a:graphic>
          <a:graphicData uri="http://schemas.openxmlformats.org/presentationml/2006/ole">
            <mc:AlternateContent xmlns:mc="http://schemas.openxmlformats.org/markup-compatibility/2006">
              <mc:Choice xmlns:v="urn:schemas-microsoft-com:vml" Requires="v">
                <p:oleObj spid="_x0000_s2099" name="Chart" r:id="rId4" imgW="8229600" imgH="4038600" progId="MSGraph.Chart.8">
                  <p:embed followColorScheme="full"/>
                </p:oleObj>
              </mc:Choice>
              <mc:Fallback>
                <p:oleObj name="Chart" r:id="rId4" imgW="8229600" imgH="4038600" progId="MSGraph.Chart.8">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715" y="1473143"/>
                        <a:ext cx="8697307" cy="4268123"/>
                      </a:xfrm>
                      <a:prstGeom prst="rect">
                        <a:avLst/>
                      </a:prstGeom>
                      <a:noFill/>
                      <a:ln>
                        <a:noFill/>
                      </a:ln>
                      <a:effectLst/>
                      <a:extLst/>
                    </p:spPr>
                  </p:pic>
                </p:oleObj>
              </mc:Fallback>
            </mc:AlternateContent>
          </a:graphicData>
        </a:graphic>
      </p:graphicFrame>
      <p:sp>
        <p:nvSpPr>
          <p:cNvPr id="5" name="TextBox 4"/>
          <p:cNvSpPr txBox="1"/>
          <p:nvPr/>
        </p:nvSpPr>
        <p:spPr>
          <a:xfrm>
            <a:off x="457200" y="5610461"/>
            <a:ext cx="8392506" cy="261610"/>
          </a:xfrm>
          <a:prstGeom prst="rect">
            <a:avLst/>
          </a:prstGeom>
          <a:noFill/>
        </p:spPr>
        <p:txBody>
          <a:bodyPr wrap="square" rtlCol="0">
            <a:spAutoFit/>
          </a:bodyPr>
          <a:lstStyle/>
          <a:p>
            <a:r>
              <a:rPr lang="en-US" sz="1100" dirty="0" smtClean="0"/>
              <a:t>Diana Bilimoria, IWiN (2010)						CWRU 2004 Climate Survey</a:t>
            </a:r>
            <a:endParaRPr lang="en-US" sz="1100" dirty="0"/>
          </a:p>
        </p:txBody>
      </p:sp>
    </p:spTree>
    <p:extLst>
      <p:ext uri="{BB962C8B-B14F-4D97-AF65-F5344CB8AC3E}">
        <p14:creationId xmlns:p14="http://schemas.microsoft.com/office/powerpoint/2010/main" val="1954701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562600" cy="457200"/>
          </a:xfrm>
        </p:spPr>
        <p:txBody>
          <a:bodyPr>
            <a:noAutofit/>
          </a:bodyPr>
          <a:lstStyle/>
          <a:p>
            <a:r>
              <a:rPr lang="en-US" sz="2400" dirty="0" smtClean="0"/>
              <a:t>Climate Issues: </a:t>
            </a:r>
            <a:br>
              <a:rPr lang="en-US" sz="2400" dirty="0" smtClean="0"/>
            </a:br>
            <a:r>
              <a:rPr lang="en-US" sz="2400" dirty="0" smtClean="0"/>
              <a:t>Perceptions Differ by Gender (VT)</a:t>
            </a:r>
            <a:endParaRPr lang="en-US" sz="2400" dirty="0"/>
          </a:p>
        </p:txBody>
      </p:sp>
      <p:sp>
        <p:nvSpPr>
          <p:cNvPr id="5" name="object 52"/>
          <p:cNvSpPr txBox="1"/>
          <p:nvPr/>
        </p:nvSpPr>
        <p:spPr>
          <a:xfrm>
            <a:off x="1116996" y="1307533"/>
            <a:ext cx="3341594" cy="3334246"/>
          </a:xfrm>
          <a:prstGeom prst="rect">
            <a:avLst/>
          </a:prstGeom>
        </p:spPr>
        <p:txBody>
          <a:bodyPr vert="horz" wrap="square" lIns="0" tIns="0" rIns="0" bIns="0" rtlCol="0">
            <a:spAutoFit/>
          </a:bodyPr>
          <a:lstStyle/>
          <a:p>
            <a:pPr marL="95255" marR="6724" algn="ctr">
              <a:lnSpc>
                <a:spcPct val="106400"/>
              </a:lnSpc>
            </a:pPr>
            <a:r>
              <a:rPr sz="1235" b="1" spc="-22" dirty="0">
                <a:solidFill>
                  <a:srgbClr val="FFFFFF"/>
                </a:solidFill>
                <a:latin typeface="Arial"/>
                <a:cs typeface="Arial"/>
              </a:rPr>
              <a:t>*</a:t>
            </a:r>
            <a:r>
              <a:rPr sz="1235" b="1" spc="22" dirty="0">
                <a:solidFill>
                  <a:srgbClr val="FFFFFF"/>
                </a:solidFill>
                <a:latin typeface="Arial"/>
                <a:cs typeface="Arial"/>
              </a:rPr>
              <a:t>C</a:t>
            </a:r>
            <a:r>
              <a:rPr sz="1235" b="1" spc="31" dirty="0">
                <a:solidFill>
                  <a:srgbClr val="FFFFFF"/>
                </a:solidFill>
                <a:latin typeface="Arial"/>
                <a:cs typeface="Arial"/>
              </a:rPr>
              <a:t>a</a:t>
            </a:r>
            <a:r>
              <a:rPr sz="1235" b="1" spc="9" dirty="0">
                <a:solidFill>
                  <a:srgbClr val="FFFFFF"/>
                </a:solidFill>
                <a:latin typeface="Arial"/>
                <a:cs typeface="Arial"/>
              </a:rPr>
              <a:t>m</a:t>
            </a:r>
            <a:r>
              <a:rPr sz="1235" b="1" spc="31" dirty="0">
                <a:solidFill>
                  <a:srgbClr val="FFFFFF"/>
                </a:solidFill>
                <a:latin typeface="Arial"/>
                <a:cs typeface="Arial"/>
              </a:rPr>
              <a:t>pu</a:t>
            </a:r>
            <a:r>
              <a:rPr sz="1235" b="1" spc="4" dirty="0">
                <a:solidFill>
                  <a:srgbClr val="FFFFFF"/>
                </a:solidFill>
                <a:latin typeface="Arial"/>
                <a:cs typeface="Arial"/>
              </a:rPr>
              <a:t>s</a:t>
            </a:r>
            <a:r>
              <a:rPr sz="1235" b="1" spc="13" dirty="0">
                <a:solidFill>
                  <a:srgbClr val="FFFFFF"/>
                </a:solidFill>
                <a:latin typeface="Arial"/>
                <a:cs typeface="Arial"/>
              </a:rPr>
              <a:t> </a:t>
            </a:r>
            <a:r>
              <a:rPr sz="1235" b="1" spc="-22" dirty="0">
                <a:solidFill>
                  <a:srgbClr val="FFFFFF"/>
                </a:solidFill>
                <a:latin typeface="Arial"/>
                <a:cs typeface="Arial"/>
              </a:rPr>
              <a:t>f</a:t>
            </a:r>
            <a:r>
              <a:rPr sz="1235" b="1" spc="40" dirty="0">
                <a:solidFill>
                  <a:srgbClr val="FFFFFF"/>
                </a:solidFill>
                <a:latin typeface="Arial"/>
                <a:cs typeface="Arial"/>
              </a:rPr>
              <a:t>r</a:t>
            </a:r>
            <a:r>
              <a:rPr sz="1235" b="1" spc="31" dirty="0">
                <a:solidFill>
                  <a:srgbClr val="FFFFFF"/>
                </a:solidFill>
                <a:latin typeface="Arial"/>
                <a:cs typeface="Arial"/>
              </a:rPr>
              <a:t>e</a:t>
            </a:r>
            <a:r>
              <a:rPr sz="1235" b="1" spc="4" dirty="0">
                <a:solidFill>
                  <a:srgbClr val="FFFFFF"/>
                </a:solidFill>
                <a:latin typeface="Arial"/>
                <a:cs typeface="Arial"/>
              </a:rPr>
              <a:t>e</a:t>
            </a:r>
            <a:r>
              <a:rPr sz="1235" b="1" spc="13" dirty="0">
                <a:solidFill>
                  <a:srgbClr val="FFFFFF"/>
                </a:solidFill>
                <a:latin typeface="Arial"/>
                <a:cs typeface="Arial"/>
              </a:rPr>
              <a:t> </a:t>
            </a:r>
            <a:r>
              <a:rPr sz="1235" b="1" spc="31" dirty="0">
                <a:solidFill>
                  <a:srgbClr val="FFFFFF"/>
                </a:solidFill>
                <a:latin typeface="Arial"/>
                <a:cs typeface="Arial"/>
              </a:rPr>
              <a:t>o</a:t>
            </a:r>
            <a:r>
              <a:rPr sz="1235" b="1" dirty="0">
                <a:solidFill>
                  <a:srgbClr val="FFFFFF"/>
                </a:solidFill>
                <a:latin typeface="Arial"/>
                <a:cs typeface="Arial"/>
              </a:rPr>
              <a:t>f</a:t>
            </a:r>
            <a:r>
              <a:rPr sz="1235" b="1" spc="-40" dirty="0">
                <a:solidFill>
                  <a:srgbClr val="FFFFFF"/>
                </a:solidFill>
                <a:latin typeface="Arial"/>
                <a:cs typeface="Arial"/>
              </a:rPr>
              <a:t> </a:t>
            </a:r>
            <a:r>
              <a:rPr sz="1235" b="1" spc="-22" dirty="0">
                <a:solidFill>
                  <a:srgbClr val="FFFFFF"/>
                </a:solidFill>
                <a:latin typeface="Arial"/>
                <a:cs typeface="Arial"/>
              </a:rPr>
              <a:t>i</a:t>
            </a:r>
            <a:r>
              <a:rPr sz="1235" b="1" spc="26" dirty="0">
                <a:solidFill>
                  <a:srgbClr val="FFFFFF"/>
                </a:solidFill>
                <a:latin typeface="Arial"/>
                <a:cs typeface="Arial"/>
              </a:rPr>
              <a:t>n</a:t>
            </a:r>
            <a:r>
              <a:rPr sz="1235" b="1" spc="-22" dirty="0">
                <a:solidFill>
                  <a:srgbClr val="FFFFFF"/>
                </a:solidFill>
                <a:latin typeface="Arial"/>
                <a:cs typeface="Arial"/>
              </a:rPr>
              <a:t>ti</a:t>
            </a:r>
            <a:r>
              <a:rPr sz="1235" b="1" spc="18" dirty="0">
                <a:solidFill>
                  <a:srgbClr val="FFFFFF"/>
                </a:solidFill>
                <a:latin typeface="Arial"/>
                <a:cs typeface="Arial"/>
              </a:rPr>
              <a:t>m</a:t>
            </a:r>
            <a:r>
              <a:rPr sz="1235" b="1" spc="-22" dirty="0">
                <a:solidFill>
                  <a:srgbClr val="FFFFFF"/>
                </a:solidFill>
                <a:latin typeface="Arial"/>
                <a:cs typeface="Arial"/>
              </a:rPr>
              <a:t>i</a:t>
            </a:r>
            <a:r>
              <a:rPr sz="1235" b="1" spc="31" dirty="0">
                <a:solidFill>
                  <a:srgbClr val="FFFFFF"/>
                </a:solidFill>
                <a:latin typeface="Arial"/>
                <a:cs typeface="Arial"/>
              </a:rPr>
              <a:t>da</a:t>
            </a:r>
            <a:r>
              <a:rPr sz="1235" b="1" spc="-22" dirty="0">
                <a:solidFill>
                  <a:srgbClr val="FFFFFF"/>
                </a:solidFill>
                <a:latin typeface="Arial"/>
                <a:cs typeface="Arial"/>
              </a:rPr>
              <a:t>ti</a:t>
            </a:r>
            <a:r>
              <a:rPr sz="1235" b="1" spc="31" dirty="0">
                <a:solidFill>
                  <a:srgbClr val="FFFFFF"/>
                </a:solidFill>
                <a:latin typeface="Arial"/>
                <a:cs typeface="Arial"/>
              </a:rPr>
              <a:t>on</a:t>
            </a:r>
            <a:r>
              <a:rPr sz="1235" b="1" dirty="0">
                <a:solidFill>
                  <a:srgbClr val="FFFFFF"/>
                </a:solidFill>
                <a:latin typeface="Arial"/>
                <a:cs typeface="Arial"/>
              </a:rPr>
              <a:t>,</a:t>
            </a:r>
            <a:r>
              <a:rPr sz="1235" b="1" spc="-35" dirty="0">
                <a:solidFill>
                  <a:srgbClr val="FFFFFF"/>
                </a:solidFill>
                <a:latin typeface="Arial"/>
                <a:cs typeface="Arial"/>
              </a:rPr>
              <a:t> </a:t>
            </a:r>
            <a:r>
              <a:rPr sz="1235" b="1" spc="31" dirty="0">
                <a:solidFill>
                  <a:srgbClr val="FFFFFF"/>
                </a:solidFill>
                <a:latin typeface="Arial"/>
                <a:cs typeface="Arial"/>
              </a:rPr>
              <a:t>ha</a:t>
            </a:r>
            <a:r>
              <a:rPr sz="1235" b="1" spc="44" dirty="0">
                <a:solidFill>
                  <a:srgbClr val="FFFFFF"/>
                </a:solidFill>
                <a:latin typeface="Arial"/>
                <a:cs typeface="Arial"/>
              </a:rPr>
              <a:t>r</a:t>
            </a:r>
            <a:r>
              <a:rPr sz="1235" b="1" spc="31" dirty="0">
                <a:solidFill>
                  <a:srgbClr val="FFFFFF"/>
                </a:solidFill>
                <a:latin typeface="Arial"/>
                <a:cs typeface="Arial"/>
              </a:rPr>
              <a:t>ass</a:t>
            </a:r>
            <a:r>
              <a:rPr sz="1235" b="1" spc="9" dirty="0">
                <a:solidFill>
                  <a:srgbClr val="FFFFFF"/>
                </a:solidFill>
                <a:latin typeface="Arial"/>
                <a:cs typeface="Arial"/>
              </a:rPr>
              <a:t>m</a:t>
            </a:r>
            <a:r>
              <a:rPr sz="1235" b="1" spc="31" dirty="0">
                <a:solidFill>
                  <a:srgbClr val="FFFFFF"/>
                </a:solidFill>
                <a:latin typeface="Arial"/>
                <a:cs typeface="Arial"/>
              </a:rPr>
              <a:t>en</a:t>
            </a:r>
            <a:r>
              <a:rPr sz="1235" b="1" spc="-22" dirty="0">
                <a:solidFill>
                  <a:srgbClr val="FFFFFF"/>
                </a:solidFill>
                <a:latin typeface="Arial"/>
                <a:cs typeface="Arial"/>
              </a:rPr>
              <a:t>t</a:t>
            </a:r>
            <a:r>
              <a:rPr sz="1235" b="1" dirty="0">
                <a:solidFill>
                  <a:srgbClr val="FFFFFF"/>
                </a:solidFill>
                <a:latin typeface="Arial"/>
                <a:cs typeface="Arial"/>
              </a:rPr>
              <a:t>, </a:t>
            </a:r>
            <a:r>
              <a:rPr sz="1235" b="1" spc="26" dirty="0">
                <a:solidFill>
                  <a:srgbClr val="FFFFFF"/>
                </a:solidFill>
                <a:latin typeface="Arial"/>
                <a:cs typeface="Arial"/>
              </a:rPr>
              <a:t>d</a:t>
            </a:r>
            <a:r>
              <a:rPr sz="1235" b="1" spc="-18" dirty="0">
                <a:solidFill>
                  <a:srgbClr val="FFFFFF"/>
                </a:solidFill>
                <a:latin typeface="Arial"/>
                <a:cs typeface="Arial"/>
              </a:rPr>
              <a:t>i</a:t>
            </a:r>
            <a:r>
              <a:rPr sz="1235" b="1" spc="26" dirty="0">
                <a:solidFill>
                  <a:srgbClr val="FFFFFF"/>
                </a:solidFill>
                <a:latin typeface="Arial"/>
                <a:cs typeface="Arial"/>
              </a:rPr>
              <a:t>sc</a:t>
            </a:r>
            <a:r>
              <a:rPr sz="1235" b="1" spc="44" dirty="0">
                <a:solidFill>
                  <a:srgbClr val="FFFFFF"/>
                </a:solidFill>
                <a:latin typeface="Arial"/>
                <a:cs typeface="Arial"/>
              </a:rPr>
              <a:t>r</a:t>
            </a:r>
            <a:r>
              <a:rPr sz="1235" b="1" spc="-22" dirty="0">
                <a:solidFill>
                  <a:srgbClr val="FFFFFF"/>
                </a:solidFill>
                <a:latin typeface="Arial"/>
                <a:cs typeface="Arial"/>
              </a:rPr>
              <a:t>i</a:t>
            </a:r>
            <a:r>
              <a:rPr sz="1235" b="1" spc="18" dirty="0">
                <a:solidFill>
                  <a:srgbClr val="FFFFFF"/>
                </a:solidFill>
                <a:latin typeface="Arial"/>
                <a:cs typeface="Arial"/>
              </a:rPr>
              <a:t>m</a:t>
            </a:r>
            <a:r>
              <a:rPr sz="1235" b="1" spc="-22" dirty="0">
                <a:solidFill>
                  <a:srgbClr val="FFFFFF"/>
                </a:solidFill>
                <a:latin typeface="Arial"/>
                <a:cs typeface="Arial"/>
              </a:rPr>
              <a:t>i</a:t>
            </a:r>
            <a:r>
              <a:rPr sz="1235" b="1" spc="26" dirty="0">
                <a:solidFill>
                  <a:srgbClr val="FFFFFF"/>
                </a:solidFill>
                <a:latin typeface="Arial"/>
                <a:cs typeface="Arial"/>
              </a:rPr>
              <a:t>na</a:t>
            </a:r>
            <a:r>
              <a:rPr sz="1235" b="1" spc="-22" dirty="0">
                <a:solidFill>
                  <a:srgbClr val="FFFFFF"/>
                </a:solidFill>
                <a:latin typeface="Arial"/>
                <a:cs typeface="Arial"/>
              </a:rPr>
              <a:t>ti</a:t>
            </a:r>
            <a:r>
              <a:rPr sz="1235" b="1" spc="26" dirty="0">
                <a:solidFill>
                  <a:srgbClr val="FFFFFF"/>
                </a:solidFill>
                <a:latin typeface="Arial"/>
                <a:cs typeface="Arial"/>
              </a:rPr>
              <a:t>on</a:t>
            </a:r>
            <a:endParaRPr sz="1235" dirty="0">
              <a:latin typeface="Arial"/>
              <a:cs typeface="Arial"/>
            </a:endParaRPr>
          </a:p>
          <a:p>
            <a:pPr>
              <a:spcBef>
                <a:spcPts val="49"/>
              </a:spcBef>
            </a:pPr>
            <a:endParaRPr sz="1191" dirty="0">
              <a:latin typeface="Times New Roman"/>
              <a:cs typeface="Times New Roman"/>
            </a:endParaRPr>
          </a:p>
          <a:p>
            <a:pPr marL="718896" algn="ctr"/>
            <a:r>
              <a:rPr sz="1235" b="1" spc="-22" dirty="0">
                <a:solidFill>
                  <a:srgbClr val="FFFFFF"/>
                </a:solidFill>
                <a:latin typeface="Arial"/>
                <a:cs typeface="Arial"/>
              </a:rPr>
              <a:t>*</a:t>
            </a:r>
            <a:r>
              <a:rPr sz="1235" b="1" spc="-40" dirty="0">
                <a:solidFill>
                  <a:srgbClr val="FFFFFF"/>
                </a:solidFill>
                <a:latin typeface="Arial"/>
                <a:cs typeface="Arial"/>
              </a:rPr>
              <a:t>R</a:t>
            </a:r>
            <a:r>
              <a:rPr sz="1235" b="1" spc="31" dirty="0">
                <a:solidFill>
                  <a:srgbClr val="FFFFFF"/>
                </a:solidFill>
                <a:latin typeface="Arial"/>
                <a:cs typeface="Arial"/>
              </a:rPr>
              <a:t>ead</a:t>
            </a:r>
            <a:r>
              <a:rPr sz="1235" b="1" spc="-18" dirty="0">
                <a:solidFill>
                  <a:srgbClr val="FFFFFF"/>
                </a:solidFill>
                <a:latin typeface="Arial"/>
                <a:cs typeface="Arial"/>
              </a:rPr>
              <a:t>/</a:t>
            </a:r>
            <a:r>
              <a:rPr sz="1235" b="1" spc="26" dirty="0">
                <a:solidFill>
                  <a:srgbClr val="FFFFFF"/>
                </a:solidFill>
                <a:latin typeface="Arial"/>
                <a:cs typeface="Arial"/>
              </a:rPr>
              <a:t>h</a:t>
            </a:r>
            <a:r>
              <a:rPr sz="1235" b="1" spc="31" dirty="0">
                <a:solidFill>
                  <a:srgbClr val="FFFFFF"/>
                </a:solidFill>
                <a:latin typeface="Arial"/>
                <a:cs typeface="Arial"/>
              </a:rPr>
              <a:t>ea</a:t>
            </a:r>
            <a:r>
              <a:rPr sz="1235" b="1" spc="40" dirty="0">
                <a:solidFill>
                  <a:srgbClr val="FFFFFF"/>
                </a:solidFill>
                <a:latin typeface="Arial"/>
                <a:cs typeface="Arial"/>
              </a:rPr>
              <a:t>r</a:t>
            </a:r>
            <a:r>
              <a:rPr sz="1235" b="1" spc="31" dirty="0">
                <a:solidFill>
                  <a:srgbClr val="FFFFFF"/>
                </a:solidFill>
                <a:latin typeface="Arial"/>
                <a:cs typeface="Arial"/>
              </a:rPr>
              <a:t>d</a:t>
            </a:r>
            <a:r>
              <a:rPr sz="1235" b="1" spc="-22" dirty="0">
                <a:solidFill>
                  <a:srgbClr val="FFFFFF"/>
                </a:solidFill>
                <a:latin typeface="Arial"/>
                <a:cs typeface="Arial"/>
              </a:rPr>
              <a:t>/</a:t>
            </a:r>
            <a:r>
              <a:rPr sz="1235" b="1" spc="31" dirty="0">
                <a:solidFill>
                  <a:srgbClr val="FFFFFF"/>
                </a:solidFill>
                <a:latin typeface="Arial"/>
                <a:cs typeface="Arial"/>
              </a:rPr>
              <a:t>see</a:t>
            </a:r>
            <a:r>
              <a:rPr sz="1235" b="1" spc="4" dirty="0">
                <a:solidFill>
                  <a:srgbClr val="FFFFFF"/>
                </a:solidFill>
                <a:latin typeface="Arial"/>
                <a:cs typeface="Arial"/>
              </a:rPr>
              <a:t>n</a:t>
            </a:r>
            <a:r>
              <a:rPr sz="1235" b="1" spc="9" dirty="0">
                <a:solidFill>
                  <a:srgbClr val="FFFFFF"/>
                </a:solidFill>
                <a:latin typeface="Arial"/>
                <a:cs typeface="Arial"/>
              </a:rPr>
              <a:t> </a:t>
            </a:r>
            <a:r>
              <a:rPr sz="1235" b="1" spc="31" dirty="0">
                <a:solidFill>
                  <a:srgbClr val="FFFFFF"/>
                </a:solidFill>
                <a:latin typeface="Arial"/>
                <a:cs typeface="Arial"/>
              </a:rPr>
              <a:t>o</a:t>
            </a:r>
            <a:r>
              <a:rPr sz="1235" b="1" spc="-22" dirty="0">
                <a:solidFill>
                  <a:srgbClr val="FFFFFF"/>
                </a:solidFill>
                <a:latin typeface="Arial"/>
                <a:cs typeface="Arial"/>
              </a:rPr>
              <a:t>ff</a:t>
            </a:r>
            <a:r>
              <a:rPr sz="1235" b="1" spc="31" dirty="0">
                <a:solidFill>
                  <a:srgbClr val="FFFFFF"/>
                </a:solidFill>
                <a:latin typeface="Arial"/>
                <a:cs typeface="Arial"/>
              </a:rPr>
              <a:t>ens</a:t>
            </a:r>
            <a:r>
              <a:rPr sz="1235" b="1" spc="-22" dirty="0">
                <a:solidFill>
                  <a:srgbClr val="FFFFFF"/>
                </a:solidFill>
                <a:latin typeface="Arial"/>
                <a:cs typeface="Arial"/>
              </a:rPr>
              <a:t>i</a:t>
            </a:r>
            <a:r>
              <a:rPr sz="1235" b="1" spc="31" dirty="0">
                <a:solidFill>
                  <a:srgbClr val="FFFFFF"/>
                </a:solidFill>
                <a:latin typeface="Arial"/>
                <a:cs typeface="Arial"/>
              </a:rPr>
              <a:t>v</a:t>
            </a:r>
            <a:r>
              <a:rPr sz="1235" b="1" spc="4" dirty="0">
                <a:solidFill>
                  <a:srgbClr val="FFFFFF"/>
                </a:solidFill>
                <a:latin typeface="Arial"/>
                <a:cs typeface="Arial"/>
              </a:rPr>
              <a:t>e</a:t>
            </a:r>
            <a:endParaRPr sz="1235" dirty="0">
              <a:latin typeface="Arial"/>
              <a:cs typeface="Arial"/>
            </a:endParaRPr>
          </a:p>
          <a:p>
            <a:pPr marL="713292" algn="ctr">
              <a:spcBef>
                <a:spcPts val="97"/>
              </a:spcBef>
            </a:pPr>
            <a:r>
              <a:rPr sz="1235" b="1" spc="31" dirty="0">
                <a:solidFill>
                  <a:srgbClr val="FFFFFF"/>
                </a:solidFill>
                <a:latin typeface="Arial"/>
                <a:cs typeface="Arial"/>
              </a:rPr>
              <a:t>co</a:t>
            </a:r>
            <a:r>
              <a:rPr sz="1235" b="1" spc="9" dirty="0">
                <a:solidFill>
                  <a:srgbClr val="FFFFFF"/>
                </a:solidFill>
                <a:latin typeface="Arial"/>
                <a:cs typeface="Arial"/>
              </a:rPr>
              <a:t>m</a:t>
            </a:r>
            <a:r>
              <a:rPr sz="1235" b="1" spc="18" dirty="0">
                <a:solidFill>
                  <a:srgbClr val="FFFFFF"/>
                </a:solidFill>
                <a:latin typeface="Arial"/>
                <a:cs typeface="Arial"/>
              </a:rPr>
              <a:t>m</a:t>
            </a:r>
            <a:r>
              <a:rPr sz="1235" b="1" spc="31" dirty="0">
                <a:solidFill>
                  <a:srgbClr val="FFFFFF"/>
                </a:solidFill>
                <a:latin typeface="Arial"/>
                <a:cs typeface="Arial"/>
              </a:rPr>
              <a:t>en</a:t>
            </a:r>
            <a:r>
              <a:rPr sz="1235" b="1" spc="-22" dirty="0">
                <a:solidFill>
                  <a:srgbClr val="FFFFFF"/>
                </a:solidFill>
                <a:latin typeface="Arial"/>
                <a:cs typeface="Arial"/>
              </a:rPr>
              <a:t>t</a:t>
            </a:r>
            <a:r>
              <a:rPr sz="1235" b="1" spc="31" dirty="0">
                <a:solidFill>
                  <a:srgbClr val="FFFFFF"/>
                </a:solidFill>
                <a:latin typeface="Arial"/>
                <a:cs typeface="Arial"/>
              </a:rPr>
              <a:t>s</a:t>
            </a:r>
            <a:r>
              <a:rPr sz="1235" b="1" spc="-22" dirty="0">
                <a:solidFill>
                  <a:srgbClr val="FFFFFF"/>
                </a:solidFill>
                <a:latin typeface="Arial"/>
                <a:cs typeface="Arial"/>
              </a:rPr>
              <a:t>/</a:t>
            </a:r>
            <a:r>
              <a:rPr sz="1235" b="1" spc="9" dirty="0">
                <a:solidFill>
                  <a:srgbClr val="FFFFFF"/>
                </a:solidFill>
                <a:latin typeface="Arial"/>
                <a:cs typeface="Arial"/>
              </a:rPr>
              <a:t>m</a:t>
            </a:r>
            <a:r>
              <a:rPr sz="1235" b="1" spc="31" dirty="0">
                <a:solidFill>
                  <a:srgbClr val="FFFFFF"/>
                </a:solidFill>
                <a:latin typeface="Arial"/>
                <a:cs typeface="Arial"/>
              </a:rPr>
              <a:t>a</a:t>
            </a:r>
            <a:r>
              <a:rPr sz="1235" b="1" spc="-22" dirty="0">
                <a:solidFill>
                  <a:srgbClr val="FFFFFF"/>
                </a:solidFill>
                <a:latin typeface="Arial"/>
                <a:cs typeface="Arial"/>
              </a:rPr>
              <a:t>t</a:t>
            </a:r>
            <a:r>
              <a:rPr sz="1235" b="1" spc="31" dirty="0">
                <a:solidFill>
                  <a:srgbClr val="FFFFFF"/>
                </a:solidFill>
                <a:latin typeface="Arial"/>
                <a:cs typeface="Arial"/>
              </a:rPr>
              <a:t>e</a:t>
            </a:r>
            <a:r>
              <a:rPr sz="1235" b="1" spc="40" dirty="0">
                <a:solidFill>
                  <a:srgbClr val="FFFFFF"/>
                </a:solidFill>
                <a:latin typeface="Arial"/>
                <a:cs typeface="Arial"/>
              </a:rPr>
              <a:t>r</a:t>
            </a:r>
            <a:r>
              <a:rPr sz="1235" b="1" spc="-18" dirty="0">
                <a:solidFill>
                  <a:srgbClr val="FFFFFF"/>
                </a:solidFill>
                <a:latin typeface="Arial"/>
                <a:cs typeface="Arial"/>
              </a:rPr>
              <a:t>i</a:t>
            </a:r>
            <a:r>
              <a:rPr sz="1235" b="1" spc="26" dirty="0">
                <a:solidFill>
                  <a:srgbClr val="FFFFFF"/>
                </a:solidFill>
                <a:latin typeface="Arial"/>
                <a:cs typeface="Arial"/>
              </a:rPr>
              <a:t>a</a:t>
            </a:r>
            <a:r>
              <a:rPr sz="1235" b="1" spc="-18" dirty="0">
                <a:solidFill>
                  <a:srgbClr val="FFFFFF"/>
                </a:solidFill>
                <a:latin typeface="Arial"/>
                <a:cs typeface="Arial"/>
              </a:rPr>
              <a:t>l</a:t>
            </a:r>
            <a:r>
              <a:rPr sz="1235" b="1" spc="4" dirty="0">
                <a:solidFill>
                  <a:srgbClr val="FFFFFF"/>
                </a:solidFill>
                <a:latin typeface="Arial"/>
                <a:cs typeface="Arial"/>
              </a:rPr>
              <a:t>s</a:t>
            </a:r>
            <a:r>
              <a:rPr sz="1235" b="1" spc="13" dirty="0">
                <a:solidFill>
                  <a:srgbClr val="FFFFFF"/>
                </a:solidFill>
                <a:latin typeface="Arial"/>
                <a:cs typeface="Arial"/>
              </a:rPr>
              <a:t> </a:t>
            </a:r>
            <a:r>
              <a:rPr sz="1235" b="1" spc="-22" dirty="0">
                <a:solidFill>
                  <a:srgbClr val="FFFFFF"/>
                </a:solidFill>
                <a:latin typeface="Arial"/>
                <a:cs typeface="Arial"/>
              </a:rPr>
              <a:t>i</a:t>
            </a:r>
            <a:r>
              <a:rPr sz="1235" b="1" spc="4" dirty="0">
                <a:solidFill>
                  <a:srgbClr val="FFFFFF"/>
                </a:solidFill>
                <a:latin typeface="Arial"/>
                <a:cs typeface="Arial"/>
              </a:rPr>
              <a:t>n</a:t>
            </a:r>
            <a:r>
              <a:rPr sz="1235" b="1" spc="9" dirty="0">
                <a:solidFill>
                  <a:srgbClr val="FFFFFF"/>
                </a:solidFill>
                <a:latin typeface="Arial"/>
                <a:cs typeface="Arial"/>
              </a:rPr>
              <a:t> </a:t>
            </a:r>
            <a:r>
              <a:rPr sz="1235" b="1" spc="18" dirty="0">
                <a:solidFill>
                  <a:srgbClr val="FFFFFF"/>
                </a:solidFill>
                <a:latin typeface="Arial"/>
                <a:cs typeface="Arial"/>
              </a:rPr>
              <a:t>w</a:t>
            </a:r>
            <a:r>
              <a:rPr sz="1235" b="1" spc="31" dirty="0">
                <a:solidFill>
                  <a:srgbClr val="FFFFFF"/>
                </a:solidFill>
                <a:latin typeface="Arial"/>
                <a:cs typeface="Arial"/>
              </a:rPr>
              <a:t>o</a:t>
            </a:r>
            <a:r>
              <a:rPr sz="1235" b="1" spc="40" dirty="0">
                <a:solidFill>
                  <a:srgbClr val="FFFFFF"/>
                </a:solidFill>
                <a:latin typeface="Arial"/>
                <a:cs typeface="Arial"/>
              </a:rPr>
              <a:t>r</a:t>
            </a:r>
            <a:r>
              <a:rPr sz="1235" b="1" spc="31" dirty="0">
                <a:solidFill>
                  <a:srgbClr val="FFFFFF"/>
                </a:solidFill>
                <a:latin typeface="Arial"/>
                <a:cs typeface="Arial"/>
              </a:rPr>
              <a:t>kp</a:t>
            </a:r>
            <a:r>
              <a:rPr sz="1235" b="1" spc="-18" dirty="0">
                <a:solidFill>
                  <a:srgbClr val="FFFFFF"/>
                </a:solidFill>
                <a:latin typeface="Arial"/>
                <a:cs typeface="Arial"/>
              </a:rPr>
              <a:t>l</a:t>
            </a:r>
            <a:r>
              <a:rPr sz="1235" b="1" spc="31" dirty="0">
                <a:solidFill>
                  <a:srgbClr val="FFFFFF"/>
                </a:solidFill>
                <a:latin typeface="Arial"/>
                <a:cs typeface="Arial"/>
              </a:rPr>
              <a:t>ace</a:t>
            </a:r>
            <a:endParaRPr sz="1235" dirty="0">
              <a:latin typeface="Arial"/>
              <a:cs typeface="Arial"/>
            </a:endParaRPr>
          </a:p>
          <a:p>
            <a:pPr>
              <a:lnSpc>
                <a:spcPct val="100000"/>
              </a:lnSpc>
            </a:pPr>
            <a:endParaRPr sz="1235" dirty="0">
              <a:latin typeface="Times New Roman"/>
              <a:cs typeface="Times New Roman"/>
            </a:endParaRPr>
          </a:p>
          <a:p>
            <a:pPr marL="1681" algn="ctr">
              <a:spcBef>
                <a:spcPts val="852"/>
              </a:spcBef>
            </a:pPr>
            <a:r>
              <a:rPr sz="1235" b="1" spc="-22" dirty="0">
                <a:solidFill>
                  <a:srgbClr val="FFFFFF"/>
                </a:solidFill>
                <a:latin typeface="Arial"/>
                <a:cs typeface="Arial"/>
              </a:rPr>
              <a:t>*</a:t>
            </a:r>
            <a:r>
              <a:rPr sz="1235" b="1" spc="26" dirty="0">
                <a:solidFill>
                  <a:srgbClr val="FFFFFF"/>
                </a:solidFill>
                <a:latin typeface="Arial"/>
                <a:cs typeface="Arial"/>
              </a:rPr>
              <a:t>F</a:t>
            </a:r>
            <a:r>
              <a:rPr sz="1235" b="1" spc="31" dirty="0">
                <a:solidFill>
                  <a:srgbClr val="FFFFFF"/>
                </a:solidFill>
                <a:latin typeface="Arial"/>
                <a:cs typeface="Arial"/>
              </a:rPr>
              <a:t>acu</a:t>
            </a:r>
            <a:r>
              <a:rPr sz="1235" b="1" spc="-22" dirty="0">
                <a:solidFill>
                  <a:srgbClr val="FFFFFF"/>
                </a:solidFill>
                <a:latin typeface="Arial"/>
                <a:cs typeface="Arial"/>
              </a:rPr>
              <a:t>lt</a:t>
            </a:r>
            <a:r>
              <a:rPr sz="1235" b="1" spc="4" dirty="0">
                <a:solidFill>
                  <a:srgbClr val="FFFFFF"/>
                </a:solidFill>
                <a:latin typeface="Arial"/>
                <a:cs typeface="Arial"/>
              </a:rPr>
              <a:t>y</a:t>
            </a:r>
            <a:r>
              <a:rPr sz="1235" b="1" spc="13" dirty="0">
                <a:solidFill>
                  <a:srgbClr val="FFFFFF"/>
                </a:solidFill>
                <a:latin typeface="Arial"/>
                <a:cs typeface="Arial"/>
              </a:rPr>
              <a:t> </a:t>
            </a:r>
            <a:r>
              <a:rPr sz="1235" b="1" spc="-22" dirty="0">
                <a:solidFill>
                  <a:srgbClr val="FFFFFF"/>
                </a:solidFill>
                <a:latin typeface="Arial"/>
                <a:cs typeface="Arial"/>
              </a:rPr>
              <a:t>t</a:t>
            </a:r>
            <a:r>
              <a:rPr sz="1235" b="1" spc="40" dirty="0">
                <a:solidFill>
                  <a:srgbClr val="FFFFFF"/>
                </a:solidFill>
                <a:latin typeface="Arial"/>
                <a:cs typeface="Arial"/>
              </a:rPr>
              <a:t>r</a:t>
            </a:r>
            <a:r>
              <a:rPr sz="1235" b="1" spc="31" dirty="0">
                <a:solidFill>
                  <a:srgbClr val="FFFFFF"/>
                </a:solidFill>
                <a:latin typeface="Arial"/>
                <a:cs typeface="Arial"/>
              </a:rPr>
              <a:t>ea</a:t>
            </a:r>
            <a:r>
              <a:rPr sz="1235" b="1" spc="-22" dirty="0">
                <a:solidFill>
                  <a:srgbClr val="FFFFFF"/>
                </a:solidFill>
                <a:latin typeface="Arial"/>
                <a:cs typeface="Arial"/>
              </a:rPr>
              <a:t>t</a:t>
            </a:r>
            <a:r>
              <a:rPr sz="1235" b="1" spc="31" dirty="0">
                <a:solidFill>
                  <a:srgbClr val="FFFFFF"/>
                </a:solidFill>
                <a:latin typeface="Arial"/>
                <a:cs typeface="Arial"/>
              </a:rPr>
              <a:t>e</a:t>
            </a:r>
            <a:r>
              <a:rPr sz="1235" b="1" spc="4" dirty="0">
                <a:solidFill>
                  <a:srgbClr val="FFFFFF"/>
                </a:solidFill>
                <a:latin typeface="Arial"/>
                <a:cs typeface="Arial"/>
              </a:rPr>
              <a:t>d</a:t>
            </a:r>
            <a:r>
              <a:rPr sz="1235" b="1" spc="13" dirty="0">
                <a:solidFill>
                  <a:srgbClr val="FFFFFF"/>
                </a:solidFill>
                <a:latin typeface="Arial"/>
                <a:cs typeface="Arial"/>
              </a:rPr>
              <a:t> </a:t>
            </a:r>
            <a:r>
              <a:rPr sz="1235" b="1" spc="-22" dirty="0">
                <a:solidFill>
                  <a:srgbClr val="FFFFFF"/>
                </a:solidFill>
                <a:latin typeface="Arial"/>
                <a:cs typeface="Arial"/>
              </a:rPr>
              <a:t>f</a:t>
            </a:r>
            <a:r>
              <a:rPr sz="1235" b="1" spc="31" dirty="0">
                <a:solidFill>
                  <a:srgbClr val="FFFFFF"/>
                </a:solidFill>
                <a:latin typeface="Arial"/>
                <a:cs typeface="Arial"/>
              </a:rPr>
              <a:t>a</a:t>
            </a:r>
            <a:r>
              <a:rPr sz="1235" b="1" spc="-22" dirty="0">
                <a:solidFill>
                  <a:srgbClr val="FFFFFF"/>
                </a:solidFill>
                <a:latin typeface="Arial"/>
                <a:cs typeface="Arial"/>
              </a:rPr>
              <a:t>i</a:t>
            </a:r>
            <a:r>
              <a:rPr sz="1235" b="1" spc="44" dirty="0">
                <a:solidFill>
                  <a:srgbClr val="FFFFFF"/>
                </a:solidFill>
                <a:latin typeface="Arial"/>
                <a:cs typeface="Arial"/>
              </a:rPr>
              <a:t>r</a:t>
            </a:r>
            <a:r>
              <a:rPr sz="1235" b="1" spc="-22" dirty="0">
                <a:solidFill>
                  <a:srgbClr val="FFFFFF"/>
                </a:solidFill>
                <a:latin typeface="Arial"/>
                <a:cs typeface="Arial"/>
              </a:rPr>
              <a:t>l</a:t>
            </a:r>
            <a:r>
              <a:rPr sz="1235" b="1" spc="4" dirty="0">
                <a:solidFill>
                  <a:srgbClr val="FFFFFF"/>
                </a:solidFill>
                <a:latin typeface="Arial"/>
                <a:cs typeface="Arial"/>
              </a:rPr>
              <a:t>y</a:t>
            </a:r>
            <a:r>
              <a:rPr sz="1235" b="1" spc="13" dirty="0">
                <a:solidFill>
                  <a:srgbClr val="FFFFFF"/>
                </a:solidFill>
                <a:latin typeface="Arial"/>
                <a:cs typeface="Arial"/>
              </a:rPr>
              <a:t> </a:t>
            </a:r>
            <a:r>
              <a:rPr sz="1235" b="1" spc="44" dirty="0">
                <a:solidFill>
                  <a:srgbClr val="FFFFFF"/>
                </a:solidFill>
                <a:latin typeface="Arial"/>
                <a:cs typeface="Arial"/>
              </a:rPr>
              <a:t>r</a:t>
            </a:r>
            <a:r>
              <a:rPr sz="1235" b="1" spc="26" dirty="0">
                <a:solidFill>
                  <a:srgbClr val="FFFFFF"/>
                </a:solidFill>
                <a:latin typeface="Arial"/>
                <a:cs typeface="Arial"/>
              </a:rPr>
              <a:t>e</a:t>
            </a:r>
            <a:r>
              <a:rPr sz="1235" b="1" spc="31" dirty="0">
                <a:solidFill>
                  <a:srgbClr val="FFFFFF"/>
                </a:solidFill>
                <a:latin typeface="Arial"/>
                <a:cs typeface="Arial"/>
              </a:rPr>
              <a:t>ga</a:t>
            </a:r>
            <a:r>
              <a:rPr sz="1235" b="1" spc="40" dirty="0">
                <a:solidFill>
                  <a:srgbClr val="FFFFFF"/>
                </a:solidFill>
                <a:latin typeface="Arial"/>
                <a:cs typeface="Arial"/>
              </a:rPr>
              <a:t>r</a:t>
            </a:r>
            <a:r>
              <a:rPr sz="1235" b="1" spc="31" dirty="0">
                <a:solidFill>
                  <a:srgbClr val="FFFFFF"/>
                </a:solidFill>
                <a:latin typeface="Arial"/>
                <a:cs typeface="Arial"/>
              </a:rPr>
              <a:t>d</a:t>
            </a:r>
            <a:r>
              <a:rPr sz="1235" b="1" spc="-22" dirty="0">
                <a:solidFill>
                  <a:srgbClr val="FFFFFF"/>
                </a:solidFill>
                <a:latin typeface="Arial"/>
                <a:cs typeface="Arial"/>
              </a:rPr>
              <a:t>l</a:t>
            </a:r>
            <a:r>
              <a:rPr sz="1235" b="1" spc="31" dirty="0">
                <a:solidFill>
                  <a:srgbClr val="FFFFFF"/>
                </a:solidFill>
                <a:latin typeface="Arial"/>
                <a:cs typeface="Arial"/>
              </a:rPr>
              <a:t>es</a:t>
            </a:r>
            <a:r>
              <a:rPr sz="1235" b="1" spc="4" dirty="0">
                <a:solidFill>
                  <a:srgbClr val="FFFFFF"/>
                </a:solidFill>
                <a:latin typeface="Arial"/>
                <a:cs typeface="Arial"/>
              </a:rPr>
              <a:t>s</a:t>
            </a:r>
            <a:r>
              <a:rPr sz="1235" b="1" spc="13" dirty="0">
                <a:solidFill>
                  <a:srgbClr val="FFFFFF"/>
                </a:solidFill>
                <a:latin typeface="Arial"/>
                <a:cs typeface="Arial"/>
              </a:rPr>
              <a:t> </a:t>
            </a:r>
            <a:r>
              <a:rPr sz="1235" b="1" spc="31" dirty="0">
                <a:solidFill>
                  <a:srgbClr val="FFFFFF"/>
                </a:solidFill>
                <a:latin typeface="Arial"/>
                <a:cs typeface="Arial"/>
              </a:rPr>
              <a:t>o</a:t>
            </a:r>
            <a:r>
              <a:rPr sz="1235" b="1" dirty="0">
                <a:solidFill>
                  <a:srgbClr val="FFFFFF"/>
                </a:solidFill>
                <a:latin typeface="Arial"/>
                <a:cs typeface="Arial"/>
              </a:rPr>
              <a:t>f</a:t>
            </a:r>
            <a:r>
              <a:rPr sz="1235" b="1" spc="-35" dirty="0">
                <a:solidFill>
                  <a:srgbClr val="FFFFFF"/>
                </a:solidFill>
                <a:latin typeface="Arial"/>
                <a:cs typeface="Arial"/>
              </a:rPr>
              <a:t> </a:t>
            </a:r>
            <a:r>
              <a:rPr sz="1235" b="1" spc="31" dirty="0">
                <a:solidFill>
                  <a:srgbClr val="FFFFFF"/>
                </a:solidFill>
                <a:latin typeface="Arial"/>
                <a:cs typeface="Arial"/>
              </a:rPr>
              <a:t>gender</a:t>
            </a:r>
            <a:endParaRPr sz="1235" dirty="0">
              <a:latin typeface="Arial"/>
              <a:cs typeface="Arial"/>
            </a:endParaRPr>
          </a:p>
          <a:p>
            <a:pPr>
              <a:spcBef>
                <a:spcPts val="33"/>
              </a:spcBef>
            </a:pPr>
            <a:endParaRPr sz="1809" dirty="0">
              <a:latin typeface="Times New Roman"/>
              <a:cs typeface="Times New Roman"/>
            </a:endParaRPr>
          </a:p>
          <a:p>
            <a:pPr marL="61075" marR="4483" algn="ctr">
              <a:lnSpc>
                <a:spcPct val="106400"/>
              </a:lnSpc>
            </a:pPr>
            <a:r>
              <a:rPr sz="1235" b="1" spc="-22" dirty="0">
                <a:solidFill>
                  <a:srgbClr val="FFFFFF"/>
                </a:solidFill>
                <a:latin typeface="Arial"/>
                <a:cs typeface="Arial"/>
              </a:rPr>
              <a:t>*</a:t>
            </a:r>
            <a:r>
              <a:rPr sz="1235" b="1" spc="26" dirty="0">
                <a:solidFill>
                  <a:srgbClr val="FFFFFF"/>
                </a:solidFill>
                <a:latin typeface="Arial"/>
                <a:cs typeface="Arial"/>
              </a:rPr>
              <a:t>F</a:t>
            </a:r>
            <a:r>
              <a:rPr sz="1235" b="1" spc="31" dirty="0">
                <a:solidFill>
                  <a:srgbClr val="FFFFFF"/>
                </a:solidFill>
                <a:latin typeface="Arial"/>
                <a:cs typeface="Arial"/>
              </a:rPr>
              <a:t>acu</a:t>
            </a:r>
            <a:r>
              <a:rPr sz="1235" b="1" spc="-18" dirty="0">
                <a:solidFill>
                  <a:srgbClr val="FFFFFF"/>
                </a:solidFill>
                <a:latin typeface="Arial"/>
                <a:cs typeface="Arial"/>
              </a:rPr>
              <a:t>l</a:t>
            </a:r>
            <a:r>
              <a:rPr sz="1235" b="1" spc="-26" dirty="0">
                <a:solidFill>
                  <a:srgbClr val="FFFFFF"/>
                </a:solidFill>
                <a:latin typeface="Arial"/>
                <a:cs typeface="Arial"/>
              </a:rPr>
              <a:t>t</a:t>
            </a:r>
            <a:r>
              <a:rPr sz="1235" b="1" spc="4" dirty="0">
                <a:solidFill>
                  <a:srgbClr val="FFFFFF"/>
                </a:solidFill>
                <a:latin typeface="Arial"/>
                <a:cs typeface="Arial"/>
              </a:rPr>
              <a:t>y</a:t>
            </a:r>
            <a:r>
              <a:rPr sz="1235" b="1" spc="13" dirty="0">
                <a:solidFill>
                  <a:srgbClr val="FFFFFF"/>
                </a:solidFill>
                <a:latin typeface="Arial"/>
                <a:cs typeface="Arial"/>
              </a:rPr>
              <a:t> </a:t>
            </a:r>
            <a:r>
              <a:rPr sz="1235" b="1" spc="-22" dirty="0">
                <a:solidFill>
                  <a:srgbClr val="FFFFFF"/>
                </a:solidFill>
                <a:latin typeface="Arial"/>
                <a:cs typeface="Arial"/>
              </a:rPr>
              <a:t>t</a:t>
            </a:r>
            <a:r>
              <a:rPr sz="1235" b="1" spc="44" dirty="0">
                <a:solidFill>
                  <a:srgbClr val="FFFFFF"/>
                </a:solidFill>
                <a:latin typeface="Arial"/>
                <a:cs typeface="Arial"/>
              </a:rPr>
              <a:t>r</a:t>
            </a:r>
            <a:r>
              <a:rPr sz="1235" b="1" spc="31" dirty="0">
                <a:solidFill>
                  <a:srgbClr val="FFFFFF"/>
                </a:solidFill>
                <a:latin typeface="Arial"/>
                <a:cs typeface="Arial"/>
              </a:rPr>
              <a:t>ea</a:t>
            </a:r>
            <a:r>
              <a:rPr sz="1235" b="1" spc="-22" dirty="0">
                <a:solidFill>
                  <a:srgbClr val="FFFFFF"/>
                </a:solidFill>
                <a:latin typeface="Arial"/>
                <a:cs typeface="Arial"/>
              </a:rPr>
              <a:t>t</a:t>
            </a:r>
            <a:r>
              <a:rPr sz="1235" b="1" spc="31" dirty="0">
                <a:solidFill>
                  <a:srgbClr val="FFFFFF"/>
                </a:solidFill>
                <a:latin typeface="Arial"/>
                <a:cs typeface="Arial"/>
              </a:rPr>
              <a:t>e</a:t>
            </a:r>
            <a:r>
              <a:rPr sz="1235" b="1" spc="4" dirty="0">
                <a:solidFill>
                  <a:srgbClr val="FFFFFF"/>
                </a:solidFill>
                <a:latin typeface="Arial"/>
                <a:cs typeface="Arial"/>
              </a:rPr>
              <a:t>d</a:t>
            </a:r>
            <a:r>
              <a:rPr sz="1235" b="1" spc="13" dirty="0">
                <a:solidFill>
                  <a:srgbClr val="FFFFFF"/>
                </a:solidFill>
                <a:latin typeface="Arial"/>
                <a:cs typeface="Arial"/>
              </a:rPr>
              <a:t> </a:t>
            </a:r>
            <a:r>
              <a:rPr sz="1235" b="1" spc="-26" dirty="0">
                <a:solidFill>
                  <a:srgbClr val="FFFFFF"/>
                </a:solidFill>
                <a:latin typeface="Arial"/>
                <a:cs typeface="Arial"/>
              </a:rPr>
              <a:t>f</a:t>
            </a:r>
            <a:r>
              <a:rPr sz="1235" b="1" spc="31" dirty="0">
                <a:solidFill>
                  <a:srgbClr val="FFFFFF"/>
                </a:solidFill>
                <a:latin typeface="Arial"/>
                <a:cs typeface="Arial"/>
              </a:rPr>
              <a:t>a</a:t>
            </a:r>
            <a:r>
              <a:rPr sz="1235" b="1" spc="-22" dirty="0">
                <a:solidFill>
                  <a:srgbClr val="FFFFFF"/>
                </a:solidFill>
                <a:latin typeface="Arial"/>
                <a:cs typeface="Arial"/>
              </a:rPr>
              <a:t>i</a:t>
            </a:r>
            <a:r>
              <a:rPr sz="1235" b="1" spc="44" dirty="0">
                <a:solidFill>
                  <a:srgbClr val="FFFFFF"/>
                </a:solidFill>
                <a:latin typeface="Arial"/>
                <a:cs typeface="Arial"/>
              </a:rPr>
              <a:t>r</a:t>
            </a:r>
            <a:r>
              <a:rPr sz="1235" b="1" spc="-22" dirty="0">
                <a:solidFill>
                  <a:srgbClr val="FFFFFF"/>
                </a:solidFill>
                <a:latin typeface="Arial"/>
                <a:cs typeface="Arial"/>
              </a:rPr>
              <a:t>l</a:t>
            </a:r>
            <a:r>
              <a:rPr sz="1235" b="1" spc="4" dirty="0">
                <a:solidFill>
                  <a:srgbClr val="FFFFFF"/>
                </a:solidFill>
                <a:latin typeface="Arial"/>
                <a:cs typeface="Arial"/>
              </a:rPr>
              <a:t>y</a:t>
            </a:r>
            <a:r>
              <a:rPr sz="1235" b="1" spc="13" dirty="0">
                <a:solidFill>
                  <a:srgbClr val="FFFFFF"/>
                </a:solidFill>
                <a:latin typeface="Arial"/>
                <a:cs typeface="Arial"/>
              </a:rPr>
              <a:t> </a:t>
            </a:r>
            <a:r>
              <a:rPr sz="1235" b="1" spc="44" dirty="0">
                <a:solidFill>
                  <a:srgbClr val="FFFFFF"/>
                </a:solidFill>
                <a:latin typeface="Arial"/>
                <a:cs typeface="Arial"/>
              </a:rPr>
              <a:t>r</a:t>
            </a:r>
            <a:r>
              <a:rPr sz="1235" b="1" spc="31" dirty="0">
                <a:solidFill>
                  <a:srgbClr val="FFFFFF"/>
                </a:solidFill>
                <a:latin typeface="Arial"/>
                <a:cs typeface="Arial"/>
              </a:rPr>
              <a:t>ega</a:t>
            </a:r>
            <a:r>
              <a:rPr sz="1235" b="1" spc="40" dirty="0">
                <a:solidFill>
                  <a:srgbClr val="FFFFFF"/>
                </a:solidFill>
                <a:latin typeface="Arial"/>
                <a:cs typeface="Arial"/>
              </a:rPr>
              <a:t>r</a:t>
            </a:r>
            <a:r>
              <a:rPr sz="1235" b="1" spc="31" dirty="0">
                <a:solidFill>
                  <a:srgbClr val="FFFFFF"/>
                </a:solidFill>
                <a:latin typeface="Arial"/>
                <a:cs typeface="Arial"/>
              </a:rPr>
              <a:t>d</a:t>
            </a:r>
            <a:r>
              <a:rPr sz="1235" b="1" spc="-22" dirty="0">
                <a:solidFill>
                  <a:srgbClr val="FFFFFF"/>
                </a:solidFill>
                <a:latin typeface="Arial"/>
                <a:cs typeface="Arial"/>
              </a:rPr>
              <a:t>l</a:t>
            </a:r>
            <a:r>
              <a:rPr sz="1235" b="1" spc="31" dirty="0">
                <a:solidFill>
                  <a:srgbClr val="FFFFFF"/>
                </a:solidFill>
                <a:latin typeface="Arial"/>
                <a:cs typeface="Arial"/>
              </a:rPr>
              <a:t>es</a:t>
            </a:r>
            <a:r>
              <a:rPr sz="1235" b="1" spc="4" dirty="0">
                <a:solidFill>
                  <a:srgbClr val="FFFFFF"/>
                </a:solidFill>
                <a:latin typeface="Arial"/>
                <a:cs typeface="Arial"/>
              </a:rPr>
              <a:t>s</a:t>
            </a:r>
            <a:r>
              <a:rPr sz="1235" b="1" spc="13" dirty="0">
                <a:solidFill>
                  <a:srgbClr val="FFFFFF"/>
                </a:solidFill>
                <a:latin typeface="Arial"/>
                <a:cs typeface="Arial"/>
              </a:rPr>
              <a:t> </a:t>
            </a:r>
            <a:r>
              <a:rPr sz="1235" b="1" spc="31" dirty="0">
                <a:solidFill>
                  <a:srgbClr val="FFFFFF"/>
                </a:solidFill>
                <a:latin typeface="Arial"/>
                <a:cs typeface="Arial"/>
              </a:rPr>
              <a:t>o</a:t>
            </a:r>
            <a:r>
              <a:rPr sz="1235" b="1" dirty="0">
                <a:solidFill>
                  <a:srgbClr val="FFFFFF"/>
                </a:solidFill>
                <a:latin typeface="Arial"/>
                <a:cs typeface="Arial"/>
              </a:rPr>
              <a:t>f</a:t>
            </a:r>
            <a:r>
              <a:rPr sz="1235" b="1" spc="-35" dirty="0">
                <a:solidFill>
                  <a:srgbClr val="FFFFFF"/>
                </a:solidFill>
                <a:latin typeface="Arial"/>
                <a:cs typeface="Arial"/>
              </a:rPr>
              <a:t> </a:t>
            </a:r>
            <a:r>
              <a:rPr sz="1235" b="1" spc="31" dirty="0">
                <a:solidFill>
                  <a:srgbClr val="FFFFFF"/>
                </a:solidFill>
                <a:latin typeface="Arial"/>
                <a:cs typeface="Arial"/>
              </a:rPr>
              <a:t>sexual o</a:t>
            </a:r>
            <a:r>
              <a:rPr sz="1235" b="1" spc="40" dirty="0">
                <a:solidFill>
                  <a:srgbClr val="FFFFFF"/>
                </a:solidFill>
                <a:latin typeface="Arial"/>
                <a:cs typeface="Arial"/>
              </a:rPr>
              <a:t>r</a:t>
            </a:r>
            <a:r>
              <a:rPr sz="1235" b="1" spc="-22" dirty="0">
                <a:solidFill>
                  <a:srgbClr val="FFFFFF"/>
                </a:solidFill>
                <a:latin typeface="Arial"/>
                <a:cs typeface="Arial"/>
              </a:rPr>
              <a:t>i</a:t>
            </a:r>
            <a:r>
              <a:rPr sz="1235" b="1" spc="31" dirty="0">
                <a:solidFill>
                  <a:srgbClr val="FFFFFF"/>
                </a:solidFill>
                <a:latin typeface="Arial"/>
                <a:cs typeface="Arial"/>
              </a:rPr>
              <a:t>en</a:t>
            </a:r>
            <a:r>
              <a:rPr sz="1235" b="1" spc="-26" dirty="0">
                <a:solidFill>
                  <a:srgbClr val="FFFFFF"/>
                </a:solidFill>
                <a:latin typeface="Arial"/>
                <a:cs typeface="Arial"/>
              </a:rPr>
              <a:t>t</a:t>
            </a:r>
            <a:r>
              <a:rPr sz="1235" b="1" spc="31" dirty="0">
                <a:solidFill>
                  <a:srgbClr val="FFFFFF"/>
                </a:solidFill>
                <a:latin typeface="Arial"/>
                <a:cs typeface="Arial"/>
              </a:rPr>
              <a:t>a</a:t>
            </a:r>
            <a:r>
              <a:rPr sz="1235" b="1" spc="-22" dirty="0">
                <a:solidFill>
                  <a:srgbClr val="FFFFFF"/>
                </a:solidFill>
                <a:latin typeface="Arial"/>
                <a:cs typeface="Arial"/>
              </a:rPr>
              <a:t>ti</a:t>
            </a:r>
            <a:r>
              <a:rPr sz="1235" b="1" spc="26" dirty="0">
                <a:solidFill>
                  <a:srgbClr val="FFFFFF"/>
                </a:solidFill>
                <a:latin typeface="Arial"/>
                <a:cs typeface="Arial"/>
              </a:rPr>
              <a:t>o</a:t>
            </a:r>
            <a:r>
              <a:rPr sz="1235" b="1" spc="4" dirty="0">
                <a:solidFill>
                  <a:srgbClr val="FFFFFF"/>
                </a:solidFill>
                <a:latin typeface="Arial"/>
                <a:cs typeface="Arial"/>
              </a:rPr>
              <a:t>n</a:t>
            </a:r>
            <a:endParaRPr sz="1235" dirty="0">
              <a:latin typeface="Arial"/>
              <a:cs typeface="Arial"/>
            </a:endParaRPr>
          </a:p>
          <a:p>
            <a:pPr>
              <a:lnSpc>
                <a:spcPct val="100000"/>
              </a:lnSpc>
            </a:pPr>
            <a:endParaRPr sz="1235" dirty="0">
              <a:latin typeface="Times New Roman"/>
              <a:cs typeface="Times New Roman"/>
            </a:endParaRPr>
          </a:p>
          <a:p>
            <a:pPr algn="ctr">
              <a:spcBef>
                <a:spcPts val="785"/>
              </a:spcBef>
            </a:pPr>
            <a:r>
              <a:rPr sz="1235" b="1" spc="-26" dirty="0">
                <a:solidFill>
                  <a:srgbClr val="FFFFFF"/>
                </a:solidFill>
                <a:latin typeface="Arial"/>
                <a:cs typeface="Arial"/>
              </a:rPr>
              <a:t>*</a:t>
            </a:r>
            <a:r>
              <a:rPr sz="1235" b="1" spc="97" dirty="0">
                <a:solidFill>
                  <a:srgbClr val="FFFFFF"/>
                </a:solidFill>
                <a:latin typeface="Arial"/>
                <a:cs typeface="Arial"/>
              </a:rPr>
              <a:t>T</a:t>
            </a:r>
            <a:r>
              <a:rPr sz="1235" b="1" spc="31" dirty="0">
                <a:solidFill>
                  <a:srgbClr val="FFFFFF"/>
                </a:solidFill>
                <a:latin typeface="Arial"/>
                <a:cs typeface="Arial"/>
              </a:rPr>
              <a:t>he</a:t>
            </a:r>
            <a:r>
              <a:rPr sz="1235" b="1" spc="44" dirty="0">
                <a:solidFill>
                  <a:srgbClr val="FFFFFF"/>
                </a:solidFill>
                <a:latin typeface="Arial"/>
                <a:cs typeface="Arial"/>
              </a:rPr>
              <a:t>r</a:t>
            </a:r>
            <a:r>
              <a:rPr sz="1235" b="1" spc="4" dirty="0">
                <a:solidFill>
                  <a:srgbClr val="FFFFFF"/>
                </a:solidFill>
                <a:latin typeface="Arial"/>
                <a:cs typeface="Arial"/>
              </a:rPr>
              <a:t>e</a:t>
            </a:r>
            <a:r>
              <a:rPr sz="1235" b="1" spc="13" dirty="0">
                <a:solidFill>
                  <a:srgbClr val="FFFFFF"/>
                </a:solidFill>
                <a:latin typeface="Arial"/>
                <a:cs typeface="Arial"/>
              </a:rPr>
              <a:t> </a:t>
            </a:r>
            <a:r>
              <a:rPr sz="1235" b="1" spc="-22" dirty="0">
                <a:solidFill>
                  <a:srgbClr val="FFFFFF"/>
                </a:solidFill>
                <a:latin typeface="Arial"/>
                <a:cs typeface="Arial"/>
              </a:rPr>
              <a:t>i</a:t>
            </a:r>
            <a:r>
              <a:rPr sz="1235" b="1" spc="4" dirty="0">
                <a:solidFill>
                  <a:srgbClr val="FFFFFF"/>
                </a:solidFill>
                <a:latin typeface="Arial"/>
                <a:cs typeface="Arial"/>
              </a:rPr>
              <a:t>s</a:t>
            </a:r>
            <a:r>
              <a:rPr sz="1235" b="1" spc="13" dirty="0">
                <a:solidFill>
                  <a:srgbClr val="FFFFFF"/>
                </a:solidFill>
                <a:latin typeface="Arial"/>
                <a:cs typeface="Arial"/>
              </a:rPr>
              <a:t> </a:t>
            </a:r>
            <a:r>
              <a:rPr sz="1235" b="1" spc="31" dirty="0">
                <a:solidFill>
                  <a:srgbClr val="FFFFFF"/>
                </a:solidFill>
                <a:latin typeface="Arial"/>
                <a:cs typeface="Arial"/>
              </a:rPr>
              <a:t>accoun</a:t>
            </a:r>
            <a:r>
              <a:rPr sz="1235" b="1" spc="-22" dirty="0">
                <a:solidFill>
                  <a:srgbClr val="FFFFFF"/>
                </a:solidFill>
                <a:latin typeface="Arial"/>
                <a:cs typeface="Arial"/>
              </a:rPr>
              <a:t>t</a:t>
            </a:r>
            <a:r>
              <a:rPr sz="1235" b="1" spc="31" dirty="0">
                <a:solidFill>
                  <a:srgbClr val="FFFFFF"/>
                </a:solidFill>
                <a:latin typeface="Arial"/>
                <a:cs typeface="Arial"/>
              </a:rPr>
              <a:t>ab</a:t>
            </a:r>
            <a:r>
              <a:rPr sz="1235" b="1" spc="-22" dirty="0">
                <a:solidFill>
                  <a:srgbClr val="FFFFFF"/>
                </a:solidFill>
                <a:latin typeface="Arial"/>
                <a:cs typeface="Arial"/>
              </a:rPr>
              <a:t>il</a:t>
            </a:r>
            <a:r>
              <a:rPr sz="1235" b="1" spc="-18" dirty="0">
                <a:solidFill>
                  <a:srgbClr val="FFFFFF"/>
                </a:solidFill>
                <a:latin typeface="Arial"/>
                <a:cs typeface="Arial"/>
              </a:rPr>
              <a:t>i</a:t>
            </a:r>
            <a:r>
              <a:rPr sz="1235" b="1" spc="-26" dirty="0">
                <a:solidFill>
                  <a:srgbClr val="FFFFFF"/>
                </a:solidFill>
                <a:latin typeface="Arial"/>
                <a:cs typeface="Arial"/>
              </a:rPr>
              <a:t>t</a:t>
            </a:r>
            <a:r>
              <a:rPr sz="1235" b="1" spc="4" dirty="0">
                <a:solidFill>
                  <a:srgbClr val="FFFFFF"/>
                </a:solidFill>
                <a:latin typeface="Arial"/>
                <a:cs typeface="Arial"/>
              </a:rPr>
              <a:t>y</a:t>
            </a:r>
            <a:r>
              <a:rPr sz="1235" b="1" spc="13" dirty="0">
                <a:solidFill>
                  <a:srgbClr val="FFFFFF"/>
                </a:solidFill>
                <a:latin typeface="Arial"/>
                <a:cs typeface="Arial"/>
              </a:rPr>
              <a:t> </a:t>
            </a:r>
            <a:r>
              <a:rPr sz="1235" b="1" spc="-22" dirty="0">
                <a:solidFill>
                  <a:srgbClr val="FFFFFF"/>
                </a:solidFill>
                <a:latin typeface="Arial"/>
                <a:cs typeface="Arial"/>
              </a:rPr>
              <a:t>f</a:t>
            </a:r>
            <a:r>
              <a:rPr sz="1235" b="1" spc="26" dirty="0">
                <a:solidFill>
                  <a:srgbClr val="FFFFFF"/>
                </a:solidFill>
                <a:latin typeface="Arial"/>
                <a:cs typeface="Arial"/>
              </a:rPr>
              <a:t>o</a:t>
            </a:r>
            <a:r>
              <a:rPr sz="1235" b="1" spc="4" dirty="0">
                <a:solidFill>
                  <a:srgbClr val="FFFFFF"/>
                </a:solidFill>
                <a:latin typeface="Arial"/>
                <a:cs typeface="Arial"/>
              </a:rPr>
              <a:t>r</a:t>
            </a:r>
            <a:r>
              <a:rPr sz="1235" b="1" spc="26" dirty="0">
                <a:solidFill>
                  <a:srgbClr val="FFFFFF"/>
                </a:solidFill>
                <a:latin typeface="Arial"/>
                <a:cs typeface="Arial"/>
              </a:rPr>
              <a:t> </a:t>
            </a:r>
            <a:r>
              <a:rPr sz="1235" b="1" spc="31" dirty="0">
                <a:solidFill>
                  <a:srgbClr val="FFFFFF"/>
                </a:solidFill>
                <a:latin typeface="Arial"/>
                <a:cs typeface="Arial"/>
              </a:rPr>
              <a:t>sex</a:t>
            </a:r>
            <a:r>
              <a:rPr sz="1235" b="1" spc="-22" dirty="0">
                <a:solidFill>
                  <a:srgbClr val="FFFFFF"/>
                </a:solidFill>
                <a:latin typeface="Arial"/>
                <a:cs typeface="Arial"/>
              </a:rPr>
              <a:t>i</a:t>
            </a:r>
            <a:r>
              <a:rPr sz="1235" b="1" spc="31" dirty="0">
                <a:solidFill>
                  <a:srgbClr val="FFFFFF"/>
                </a:solidFill>
                <a:latin typeface="Arial"/>
                <a:cs typeface="Arial"/>
              </a:rPr>
              <a:t>s</a:t>
            </a:r>
            <a:r>
              <a:rPr sz="1235" b="1" dirty="0">
                <a:solidFill>
                  <a:srgbClr val="FFFFFF"/>
                </a:solidFill>
                <a:latin typeface="Arial"/>
                <a:cs typeface="Arial"/>
              </a:rPr>
              <a:t>t</a:t>
            </a:r>
            <a:r>
              <a:rPr sz="1235" b="1" spc="-40" dirty="0">
                <a:solidFill>
                  <a:srgbClr val="FFFFFF"/>
                </a:solidFill>
                <a:latin typeface="Arial"/>
                <a:cs typeface="Arial"/>
              </a:rPr>
              <a:t> </a:t>
            </a:r>
            <a:r>
              <a:rPr sz="1235" b="1" spc="31" dirty="0">
                <a:solidFill>
                  <a:srgbClr val="FFFFFF"/>
                </a:solidFill>
                <a:latin typeface="Arial"/>
                <a:cs typeface="Arial"/>
              </a:rPr>
              <a:t>behav</a:t>
            </a:r>
            <a:r>
              <a:rPr sz="1235" b="1" spc="-22" dirty="0">
                <a:solidFill>
                  <a:srgbClr val="FFFFFF"/>
                </a:solidFill>
                <a:latin typeface="Arial"/>
                <a:cs typeface="Arial"/>
              </a:rPr>
              <a:t>i</a:t>
            </a:r>
            <a:r>
              <a:rPr sz="1235" b="1" spc="31" dirty="0">
                <a:solidFill>
                  <a:srgbClr val="FFFFFF"/>
                </a:solidFill>
                <a:latin typeface="Arial"/>
                <a:cs typeface="Arial"/>
              </a:rPr>
              <a:t>or</a:t>
            </a:r>
            <a:endParaRPr sz="1235" dirty="0">
              <a:latin typeface="Arial"/>
              <a:cs typeface="Arial"/>
            </a:endParaRPr>
          </a:p>
          <a:p>
            <a:pPr>
              <a:lnSpc>
                <a:spcPct val="100000"/>
              </a:lnSpc>
            </a:pPr>
            <a:endParaRPr sz="1235" dirty="0">
              <a:latin typeface="Times New Roman"/>
              <a:cs typeface="Times New Roman"/>
            </a:endParaRPr>
          </a:p>
          <a:p>
            <a:pPr marL="194992" marR="6724" algn="ctr">
              <a:lnSpc>
                <a:spcPct val="106400"/>
              </a:lnSpc>
              <a:spcBef>
                <a:spcPts val="759"/>
              </a:spcBef>
            </a:pPr>
            <a:r>
              <a:rPr sz="1235" b="1" spc="-22" dirty="0">
                <a:solidFill>
                  <a:srgbClr val="FFFFFF"/>
                </a:solidFill>
                <a:latin typeface="Arial"/>
                <a:cs typeface="Arial"/>
              </a:rPr>
              <a:t>*</a:t>
            </a:r>
            <a:r>
              <a:rPr sz="1235" b="1" spc="22" dirty="0">
                <a:solidFill>
                  <a:srgbClr val="FFFFFF"/>
                </a:solidFill>
                <a:latin typeface="Arial"/>
                <a:cs typeface="Arial"/>
              </a:rPr>
              <a:t>D</a:t>
            </a:r>
            <a:r>
              <a:rPr sz="1235" b="1" spc="31" dirty="0">
                <a:solidFill>
                  <a:srgbClr val="FFFFFF"/>
                </a:solidFill>
                <a:latin typeface="Arial"/>
                <a:cs typeface="Arial"/>
              </a:rPr>
              <a:t>ep</a:t>
            </a:r>
            <a:r>
              <a:rPr sz="1235" b="1" spc="-26" dirty="0">
                <a:solidFill>
                  <a:srgbClr val="FFFFFF"/>
                </a:solidFill>
                <a:latin typeface="Arial"/>
                <a:cs typeface="Arial"/>
              </a:rPr>
              <a:t>t</a:t>
            </a:r>
            <a:r>
              <a:rPr sz="1235" b="1" dirty="0">
                <a:solidFill>
                  <a:srgbClr val="FFFFFF"/>
                </a:solidFill>
                <a:latin typeface="Arial"/>
                <a:cs typeface="Arial"/>
              </a:rPr>
              <a:t>.</a:t>
            </a:r>
            <a:r>
              <a:rPr sz="1235" b="1" spc="-35" dirty="0">
                <a:solidFill>
                  <a:srgbClr val="FFFFFF"/>
                </a:solidFill>
                <a:latin typeface="Arial"/>
                <a:cs typeface="Arial"/>
              </a:rPr>
              <a:t> </a:t>
            </a:r>
            <a:r>
              <a:rPr sz="1235" b="1" spc="31" dirty="0">
                <a:solidFill>
                  <a:srgbClr val="FFFFFF"/>
                </a:solidFill>
                <a:latin typeface="Arial"/>
                <a:cs typeface="Arial"/>
              </a:rPr>
              <a:t>hea</a:t>
            </a:r>
            <a:r>
              <a:rPr sz="1235" b="1" spc="4" dirty="0">
                <a:solidFill>
                  <a:srgbClr val="FFFFFF"/>
                </a:solidFill>
                <a:latin typeface="Arial"/>
                <a:cs typeface="Arial"/>
              </a:rPr>
              <a:t>d</a:t>
            </a:r>
            <a:r>
              <a:rPr sz="1235" b="1" spc="13" dirty="0">
                <a:solidFill>
                  <a:srgbClr val="FFFFFF"/>
                </a:solidFill>
                <a:latin typeface="Arial"/>
                <a:cs typeface="Arial"/>
              </a:rPr>
              <a:t> </a:t>
            </a:r>
            <a:r>
              <a:rPr sz="1235" b="1" spc="31" dirty="0">
                <a:solidFill>
                  <a:srgbClr val="FFFFFF"/>
                </a:solidFill>
                <a:latin typeface="Arial"/>
                <a:cs typeface="Arial"/>
              </a:rPr>
              <a:t>un</a:t>
            </a:r>
            <a:r>
              <a:rPr sz="1235" b="1" spc="-22" dirty="0">
                <a:solidFill>
                  <a:srgbClr val="FFFFFF"/>
                </a:solidFill>
                <a:latin typeface="Arial"/>
                <a:cs typeface="Arial"/>
              </a:rPr>
              <a:t>li</a:t>
            </a:r>
            <a:r>
              <a:rPr sz="1235" b="1" spc="31" dirty="0">
                <a:solidFill>
                  <a:srgbClr val="FFFFFF"/>
                </a:solidFill>
                <a:latin typeface="Arial"/>
                <a:cs typeface="Arial"/>
              </a:rPr>
              <a:t>ke</a:t>
            </a:r>
            <a:r>
              <a:rPr sz="1235" b="1" spc="-22" dirty="0">
                <a:solidFill>
                  <a:srgbClr val="FFFFFF"/>
                </a:solidFill>
                <a:latin typeface="Arial"/>
                <a:cs typeface="Arial"/>
              </a:rPr>
              <a:t>l</a:t>
            </a:r>
            <a:r>
              <a:rPr sz="1235" b="1" spc="4" dirty="0">
                <a:solidFill>
                  <a:srgbClr val="FFFFFF"/>
                </a:solidFill>
                <a:latin typeface="Arial"/>
                <a:cs typeface="Arial"/>
              </a:rPr>
              <a:t>y</a:t>
            </a:r>
            <a:r>
              <a:rPr sz="1235" b="1" spc="13" dirty="0">
                <a:solidFill>
                  <a:srgbClr val="FFFFFF"/>
                </a:solidFill>
                <a:latin typeface="Arial"/>
                <a:cs typeface="Arial"/>
              </a:rPr>
              <a:t> </a:t>
            </a:r>
            <a:r>
              <a:rPr sz="1235" b="1" spc="-26" dirty="0">
                <a:solidFill>
                  <a:srgbClr val="FFFFFF"/>
                </a:solidFill>
                <a:latin typeface="Arial"/>
                <a:cs typeface="Arial"/>
              </a:rPr>
              <a:t>t</a:t>
            </a:r>
            <a:r>
              <a:rPr sz="1235" b="1" spc="4" dirty="0">
                <a:solidFill>
                  <a:srgbClr val="FFFFFF"/>
                </a:solidFill>
                <a:latin typeface="Arial"/>
                <a:cs typeface="Arial"/>
              </a:rPr>
              <a:t>o</a:t>
            </a:r>
            <a:r>
              <a:rPr sz="1235" b="1" spc="13" dirty="0">
                <a:solidFill>
                  <a:srgbClr val="FFFFFF"/>
                </a:solidFill>
                <a:latin typeface="Arial"/>
                <a:cs typeface="Arial"/>
              </a:rPr>
              <a:t> </a:t>
            </a:r>
            <a:r>
              <a:rPr sz="1235" b="1" spc="-22" dirty="0">
                <a:solidFill>
                  <a:srgbClr val="FFFFFF"/>
                </a:solidFill>
                <a:latin typeface="Arial"/>
                <a:cs typeface="Arial"/>
              </a:rPr>
              <a:t>i</a:t>
            </a:r>
            <a:r>
              <a:rPr sz="1235" b="1" spc="26" dirty="0">
                <a:solidFill>
                  <a:srgbClr val="FFFFFF"/>
                </a:solidFill>
                <a:latin typeface="Arial"/>
                <a:cs typeface="Arial"/>
              </a:rPr>
              <a:t>n</a:t>
            </a:r>
            <a:r>
              <a:rPr sz="1235" b="1" spc="-22" dirty="0">
                <a:solidFill>
                  <a:srgbClr val="FFFFFF"/>
                </a:solidFill>
                <a:latin typeface="Arial"/>
                <a:cs typeface="Arial"/>
              </a:rPr>
              <a:t>t</a:t>
            </a:r>
            <a:r>
              <a:rPr sz="1235" b="1" spc="31" dirty="0">
                <a:solidFill>
                  <a:srgbClr val="FFFFFF"/>
                </a:solidFill>
                <a:latin typeface="Arial"/>
                <a:cs typeface="Arial"/>
              </a:rPr>
              <a:t>e</a:t>
            </a:r>
            <a:r>
              <a:rPr sz="1235" b="1" spc="40" dirty="0">
                <a:solidFill>
                  <a:srgbClr val="FFFFFF"/>
                </a:solidFill>
                <a:latin typeface="Arial"/>
                <a:cs typeface="Arial"/>
              </a:rPr>
              <a:t>r</a:t>
            </a:r>
            <a:r>
              <a:rPr sz="1235" b="1" spc="31" dirty="0">
                <a:solidFill>
                  <a:srgbClr val="FFFFFF"/>
                </a:solidFill>
                <a:latin typeface="Arial"/>
                <a:cs typeface="Arial"/>
              </a:rPr>
              <a:t>ven</a:t>
            </a:r>
            <a:r>
              <a:rPr sz="1235" b="1" spc="4" dirty="0">
                <a:solidFill>
                  <a:srgbClr val="FFFFFF"/>
                </a:solidFill>
                <a:latin typeface="Arial"/>
                <a:cs typeface="Arial"/>
              </a:rPr>
              <a:t>e</a:t>
            </a:r>
            <a:r>
              <a:rPr sz="1235" b="1" spc="13" dirty="0">
                <a:solidFill>
                  <a:srgbClr val="FFFFFF"/>
                </a:solidFill>
                <a:latin typeface="Arial"/>
                <a:cs typeface="Arial"/>
              </a:rPr>
              <a:t> </a:t>
            </a:r>
            <a:r>
              <a:rPr sz="1235" b="1" spc="-22" dirty="0">
                <a:solidFill>
                  <a:srgbClr val="FFFFFF"/>
                </a:solidFill>
                <a:latin typeface="Arial"/>
                <a:cs typeface="Arial"/>
              </a:rPr>
              <a:t>i</a:t>
            </a:r>
            <a:r>
              <a:rPr sz="1235" b="1" dirty="0">
                <a:solidFill>
                  <a:srgbClr val="FFFFFF"/>
                </a:solidFill>
                <a:latin typeface="Arial"/>
                <a:cs typeface="Arial"/>
              </a:rPr>
              <a:t>f</a:t>
            </a:r>
            <a:r>
              <a:rPr sz="1235" b="1" spc="-35" dirty="0">
                <a:solidFill>
                  <a:srgbClr val="FFFFFF"/>
                </a:solidFill>
                <a:latin typeface="Arial"/>
                <a:cs typeface="Arial"/>
              </a:rPr>
              <a:t> </a:t>
            </a:r>
            <a:r>
              <a:rPr sz="1235" b="1" spc="31" dirty="0">
                <a:solidFill>
                  <a:srgbClr val="FFFFFF"/>
                </a:solidFill>
                <a:latin typeface="Arial"/>
                <a:cs typeface="Arial"/>
              </a:rPr>
              <a:t>sex</a:t>
            </a:r>
            <a:r>
              <a:rPr sz="1235" b="1" spc="-18" dirty="0">
                <a:solidFill>
                  <a:srgbClr val="FFFFFF"/>
                </a:solidFill>
                <a:latin typeface="Arial"/>
                <a:cs typeface="Arial"/>
              </a:rPr>
              <a:t>i</a:t>
            </a:r>
            <a:r>
              <a:rPr sz="1235" b="1" spc="31" dirty="0">
                <a:solidFill>
                  <a:srgbClr val="FFFFFF"/>
                </a:solidFill>
                <a:latin typeface="Arial"/>
                <a:cs typeface="Arial"/>
              </a:rPr>
              <a:t>s</a:t>
            </a:r>
            <a:r>
              <a:rPr sz="1235" b="1" dirty="0">
                <a:solidFill>
                  <a:srgbClr val="FFFFFF"/>
                </a:solidFill>
                <a:latin typeface="Arial"/>
                <a:cs typeface="Arial"/>
              </a:rPr>
              <a:t>t </a:t>
            </a:r>
            <a:r>
              <a:rPr sz="1235" b="1" spc="31" dirty="0">
                <a:solidFill>
                  <a:srgbClr val="FFFFFF"/>
                </a:solidFill>
                <a:latin typeface="Arial"/>
                <a:cs typeface="Arial"/>
              </a:rPr>
              <a:t>behav</a:t>
            </a:r>
            <a:r>
              <a:rPr sz="1235" b="1" spc="-22" dirty="0">
                <a:solidFill>
                  <a:srgbClr val="FFFFFF"/>
                </a:solidFill>
                <a:latin typeface="Arial"/>
                <a:cs typeface="Arial"/>
              </a:rPr>
              <a:t>i</a:t>
            </a:r>
            <a:r>
              <a:rPr sz="1235" b="1" spc="31" dirty="0">
                <a:solidFill>
                  <a:srgbClr val="FFFFFF"/>
                </a:solidFill>
                <a:latin typeface="Arial"/>
                <a:cs typeface="Arial"/>
              </a:rPr>
              <a:t>o</a:t>
            </a:r>
            <a:r>
              <a:rPr sz="1235" b="1" spc="4" dirty="0">
                <a:solidFill>
                  <a:srgbClr val="FFFFFF"/>
                </a:solidFill>
                <a:latin typeface="Arial"/>
                <a:cs typeface="Arial"/>
              </a:rPr>
              <a:t>r</a:t>
            </a:r>
            <a:r>
              <a:rPr sz="1235" b="1" spc="26" dirty="0">
                <a:solidFill>
                  <a:srgbClr val="FFFFFF"/>
                </a:solidFill>
                <a:latin typeface="Arial"/>
                <a:cs typeface="Arial"/>
              </a:rPr>
              <a:t> </a:t>
            </a:r>
            <a:r>
              <a:rPr sz="1235" b="1" spc="31" dirty="0">
                <a:solidFill>
                  <a:srgbClr val="FFFFFF"/>
                </a:solidFill>
                <a:latin typeface="Arial"/>
                <a:cs typeface="Arial"/>
              </a:rPr>
              <a:t>occu</a:t>
            </a:r>
            <a:r>
              <a:rPr sz="1235" b="1" spc="44" dirty="0">
                <a:solidFill>
                  <a:srgbClr val="FFFFFF"/>
                </a:solidFill>
                <a:latin typeface="Arial"/>
                <a:cs typeface="Arial"/>
              </a:rPr>
              <a:t>r</a:t>
            </a:r>
            <a:r>
              <a:rPr sz="1235" b="1" spc="40" dirty="0">
                <a:solidFill>
                  <a:srgbClr val="FFFFFF"/>
                </a:solidFill>
                <a:latin typeface="Arial"/>
                <a:cs typeface="Arial"/>
              </a:rPr>
              <a:t>r</a:t>
            </a:r>
            <a:r>
              <a:rPr sz="1235" b="1" spc="31" dirty="0">
                <a:solidFill>
                  <a:srgbClr val="FFFFFF"/>
                </a:solidFill>
                <a:latin typeface="Arial"/>
                <a:cs typeface="Arial"/>
              </a:rPr>
              <a:t>ed</a:t>
            </a:r>
            <a:endParaRPr sz="1235" dirty="0">
              <a:latin typeface="Arial"/>
              <a:cs typeface="Arial"/>
            </a:endParaRPr>
          </a:p>
        </p:txBody>
      </p:sp>
      <p:sp>
        <p:nvSpPr>
          <p:cNvPr id="9" name="TextBox 8"/>
          <p:cNvSpPr txBox="1"/>
          <p:nvPr/>
        </p:nvSpPr>
        <p:spPr>
          <a:xfrm>
            <a:off x="844693" y="1608955"/>
            <a:ext cx="3886200" cy="4012124"/>
          </a:xfrm>
          <a:prstGeom prst="rect">
            <a:avLst/>
          </a:prstGeom>
          <a:noFill/>
        </p:spPr>
        <p:txBody>
          <a:bodyPr wrap="square" rtlCol="0">
            <a:spAutoFit/>
          </a:bodyPr>
          <a:lstStyle/>
          <a:p>
            <a:pPr marL="95255" marR="6724" algn="ctr">
              <a:lnSpc>
                <a:spcPct val="106400"/>
              </a:lnSpc>
            </a:pPr>
            <a:r>
              <a:rPr lang="en-US" sz="1200" b="1" spc="-22" dirty="0">
                <a:solidFill>
                  <a:srgbClr val="FFFFFF"/>
                </a:solidFill>
                <a:cs typeface="Arial"/>
              </a:rPr>
              <a:t>*</a:t>
            </a:r>
            <a:r>
              <a:rPr lang="en-US" sz="1400" b="1" spc="22" dirty="0">
                <a:solidFill>
                  <a:srgbClr val="FFFFFF"/>
                </a:solidFill>
                <a:cs typeface="Arial"/>
              </a:rPr>
              <a:t>C</a:t>
            </a:r>
            <a:r>
              <a:rPr lang="en-US" sz="1400" b="1" spc="31" dirty="0">
                <a:solidFill>
                  <a:srgbClr val="FFFFFF"/>
                </a:solidFill>
                <a:cs typeface="Arial"/>
              </a:rPr>
              <a:t>a</a:t>
            </a:r>
            <a:r>
              <a:rPr lang="en-US" sz="1400" b="1" spc="9" dirty="0">
                <a:solidFill>
                  <a:srgbClr val="FFFFFF"/>
                </a:solidFill>
                <a:cs typeface="Arial"/>
              </a:rPr>
              <a:t>m</a:t>
            </a:r>
            <a:r>
              <a:rPr lang="en-US" sz="1400" b="1" spc="31" dirty="0">
                <a:solidFill>
                  <a:srgbClr val="FFFFFF"/>
                </a:solidFill>
                <a:cs typeface="Arial"/>
              </a:rPr>
              <a:t>pu</a:t>
            </a:r>
            <a:r>
              <a:rPr lang="en-US" sz="1400" b="1" spc="4" dirty="0">
                <a:solidFill>
                  <a:srgbClr val="FFFFFF"/>
                </a:solidFill>
                <a:cs typeface="Arial"/>
              </a:rPr>
              <a:t>s</a:t>
            </a:r>
            <a:r>
              <a:rPr lang="en-US" sz="1400" b="1" spc="13" dirty="0">
                <a:solidFill>
                  <a:srgbClr val="FFFFFF"/>
                </a:solidFill>
                <a:cs typeface="Arial"/>
              </a:rPr>
              <a:t> </a:t>
            </a:r>
            <a:r>
              <a:rPr lang="en-US" sz="1400" b="1" spc="-22" dirty="0">
                <a:solidFill>
                  <a:srgbClr val="FFFFFF"/>
                </a:solidFill>
                <a:cs typeface="Arial"/>
              </a:rPr>
              <a:t>f</a:t>
            </a:r>
            <a:r>
              <a:rPr lang="en-US" sz="1400" b="1" spc="40" dirty="0">
                <a:solidFill>
                  <a:srgbClr val="FFFFFF"/>
                </a:solidFill>
                <a:cs typeface="Arial"/>
              </a:rPr>
              <a:t>r</a:t>
            </a:r>
            <a:r>
              <a:rPr lang="en-US" sz="1400" b="1" spc="31" dirty="0">
                <a:solidFill>
                  <a:srgbClr val="FFFFFF"/>
                </a:solidFill>
                <a:cs typeface="Arial"/>
              </a:rPr>
              <a:t>e</a:t>
            </a:r>
            <a:r>
              <a:rPr lang="en-US" sz="1400" b="1" spc="4" dirty="0">
                <a:solidFill>
                  <a:srgbClr val="FFFFFF"/>
                </a:solidFill>
                <a:cs typeface="Arial"/>
              </a:rPr>
              <a:t>e</a:t>
            </a:r>
            <a:r>
              <a:rPr lang="en-US" sz="1400" b="1" spc="13" dirty="0">
                <a:solidFill>
                  <a:srgbClr val="FFFFFF"/>
                </a:solidFill>
                <a:cs typeface="Arial"/>
              </a:rPr>
              <a:t> </a:t>
            </a:r>
            <a:r>
              <a:rPr lang="en-US" sz="1400" b="1" dirty="0" smtClean="0">
                <a:solidFill>
                  <a:srgbClr val="FFFFFF"/>
                </a:solidFill>
                <a:cs typeface="Arial"/>
              </a:rPr>
              <a:t>f</a:t>
            </a:r>
            <a:r>
              <a:rPr lang="en-US" sz="1400" b="1" spc="-40" dirty="0" smtClean="0">
                <a:solidFill>
                  <a:srgbClr val="FFFFFF"/>
                </a:solidFill>
                <a:cs typeface="Arial"/>
              </a:rPr>
              <a:t> </a:t>
            </a:r>
            <a:r>
              <a:rPr lang="en-US" sz="1400" b="1" spc="-22" dirty="0">
                <a:solidFill>
                  <a:srgbClr val="FFFFFF"/>
                </a:solidFill>
                <a:cs typeface="Arial"/>
              </a:rPr>
              <a:t>i</a:t>
            </a:r>
            <a:r>
              <a:rPr lang="en-US" sz="1400" b="1" spc="26" dirty="0">
                <a:solidFill>
                  <a:srgbClr val="FFFFFF"/>
                </a:solidFill>
                <a:cs typeface="Arial"/>
              </a:rPr>
              <a:t>n</a:t>
            </a:r>
            <a:r>
              <a:rPr lang="en-US" sz="1400" b="1" spc="-22" dirty="0">
                <a:solidFill>
                  <a:srgbClr val="FFFFFF"/>
                </a:solidFill>
                <a:cs typeface="Arial"/>
              </a:rPr>
              <a:t>ti</a:t>
            </a:r>
            <a:r>
              <a:rPr lang="en-US" sz="1400" b="1" spc="18" dirty="0">
                <a:solidFill>
                  <a:srgbClr val="FFFFFF"/>
                </a:solidFill>
                <a:cs typeface="Arial"/>
              </a:rPr>
              <a:t>m</a:t>
            </a:r>
            <a:r>
              <a:rPr lang="en-US" sz="1400" b="1" spc="-22" dirty="0">
                <a:solidFill>
                  <a:srgbClr val="FFFFFF"/>
                </a:solidFill>
                <a:cs typeface="Arial"/>
              </a:rPr>
              <a:t>i</a:t>
            </a:r>
            <a:r>
              <a:rPr lang="en-US" sz="1400" b="1" spc="31" dirty="0">
                <a:solidFill>
                  <a:srgbClr val="FFFFFF"/>
                </a:solidFill>
                <a:cs typeface="Arial"/>
              </a:rPr>
              <a:t>da</a:t>
            </a:r>
            <a:r>
              <a:rPr lang="en-US" sz="1400" b="1" spc="-22" dirty="0">
                <a:solidFill>
                  <a:srgbClr val="FFFFFF"/>
                </a:solidFill>
                <a:cs typeface="Arial"/>
              </a:rPr>
              <a:t>ti</a:t>
            </a:r>
            <a:r>
              <a:rPr lang="en-US" sz="1400" b="1" spc="31" dirty="0">
                <a:solidFill>
                  <a:srgbClr val="FFFFFF"/>
                </a:solidFill>
                <a:cs typeface="Arial"/>
              </a:rPr>
              <a:t>on</a:t>
            </a:r>
            <a:r>
              <a:rPr lang="en-US" sz="1400" b="1" dirty="0">
                <a:solidFill>
                  <a:srgbClr val="FFFFFF"/>
                </a:solidFill>
                <a:cs typeface="Arial"/>
              </a:rPr>
              <a:t>,</a:t>
            </a:r>
            <a:r>
              <a:rPr lang="en-US" sz="1400" b="1" spc="-35" dirty="0">
                <a:solidFill>
                  <a:srgbClr val="FFFFFF"/>
                </a:solidFill>
                <a:cs typeface="Arial"/>
              </a:rPr>
              <a:t> </a:t>
            </a:r>
            <a:r>
              <a:rPr lang="en-US" sz="1400" b="1" spc="31" dirty="0">
                <a:solidFill>
                  <a:srgbClr val="FFFFFF"/>
                </a:solidFill>
                <a:cs typeface="Arial"/>
              </a:rPr>
              <a:t>ha</a:t>
            </a:r>
            <a:r>
              <a:rPr lang="en-US" sz="1400" b="1" spc="44" dirty="0">
                <a:solidFill>
                  <a:srgbClr val="FFFFFF"/>
                </a:solidFill>
                <a:cs typeface="Arial"/>
              </a:rPr>
              <a:t>r</a:t>
            </a:r>
            <a:r>
              <a:rPr lang="en-US" sz="1400" b="1" spc="31" dirty="0">
                <a:solidFill>
                  <a:srgbClr val="FFFFFF"/>
                </a:solidFill>
                <a:cs typeface="Arial"/>
              </a:rPr>
              <a:t>ass</a:t>
            </a:r>
            <a:r>
              <a:rPr lang="en-US" sz="1400" b="1" spc="9" dirty="0">
                <a:solidFill>
                  <a:srgbClr val="FFFFFF"/>
                </a:solidFill>
                <a:cs typeface="Arial"/>
              </a:rPr>
              <a:t>m</a:t>
            </a:r>
            <a:r>
              <a:rPr lang="en-US" sz="1400" b="1" spc="31" dirty="0">
                <a:solidFill>
                  <a:srgbClr val="FFFFFF"/>
                </a:solidFill>
                <a:cs typeface="Arial"/>
              </a:rPr>
              <a:t>en</a:t>
            </a:r>
            <a:r>
              <a:rPr lang="en-US" sz="1400" b="1" spc="-22" dirty="0">
                <a:solidFill>
                  <a:srgbClr val="FFFFFF"/>
                </a:solidFill>
                <a:cs typeface="Arial"/>
              </a:rPr>
              <a:t>t</a:t>
            </a:r>
            <a:r>
              <a:rPr lang="en-US" sz="1400" b="1" dirty="0">
                <a:solidFill>
                  <a:srgbClr val="FFFFFF"/>
                </a:solidFill>
                <a:cs typeface="Arial"/>
              </a:rPr>
              <a:t>, </a:t>
            </a:r>
            <a:r>
              <a:rPr lang="en-US" sz="1400" b="1" spc="26" dirty="0" smtClean="0">
                <a:solidFill>
                  <a:srgbClr val="FFFFFF"/>
                </a:solidFill>
                <a:cs typeface="Arial"/>
              </a:rPr>
              <a:t>d</a:t>
            </a:r>
            <a:r>
              <a:rPr lang="en-US" sz="1400" b="1" spc="-18" dirty="0" smtClean="0">
                <a:solidFill>
                  <a:srgbClr val="FFFFFF"/>
                </a:solidFill>
                <a:cs typeface="Arial"/>
              </a:rPr>
              <a:t>i</a:t>
            </a:r>
            <a:r>
              <a:rPr lang="en-US" sz="1400" b="1" spc="26" dirty="0" smtClean="0">
                <a:solidFill>
                  <a:srgbClr val="FFFFFF"/>
                </a:solidFill>
                <a:cs typeface="Arial"/>
              </a:rPr>
              <a:t>sc</a:t>
            </a:r>
            <a:r>
              <a:rPr lang="en-US" sz="1400" b="1" spc="44" dirty="0" smtClean="0">
                <a:solidFill>
                  <a:srgbClr val="FFFFFF"/>
                </a:solidFill>
                <a:cs typeface="Arial"/>
              </a:rPr>
              <a:t>r</a:t>
            </a:r>
            <a:r>
              <a:rPr lang="en-US" sz="1400" b="1" spc="-22" dirty="0" smtClean="0">
                <a:solidFill>
                  <a:srgbClr val="FFFFFF"/>
                </a:solidFill>
                <a:cs typeface="Arial"/>
              </a:rPr>
              <a:t>i</a:t>
            </a:r>
            <a:r>
              <a:rPr lang="en-US" sz="1400" b="1" spc="18" dirty="0" smtClean="0">
                <a:solidFill>
                  <a:srgbClr val="FFFFFF"/>
                </a:solidFill>
                <a:cs typeface="Arial"/>
              </a:rPr>
              <a:t>m</a:t>
            </a:r>
            <a:r>
              <a:rPr lang="en-US" sz="1400" b="1" spc="-22" dirty="0" smtClean="0">
                <a:solidFill>
                  <a:srgbClr val="FFFFFF"/>
                </a:solidFill>
                <a:cs typeface="Arial"/>
              </a:rPr>
              <a:t>i</a:t>
            </a:r>
            <a:r>
              <a:rPr lang="en-US" sz="1400" b="1" spc="26" dirty="0" smtClean="0">
                <a:solidFill>
                  <a:srgbClr val="FFFFFF"/>
                </a:solidFill>
                <a:cs typeface="Arial"/>
              </a:rPr>
              <a:t>na</a:t>
            </a:r>
            <a:r>
              <a:rPr lang="en-US" sz="1400" b="1" spc="-22" dirty="0" smtClean="0">
                <a:solidFill>
                  <a:srgbClr val="FFFFFF"/>
                </a:solidFill>
                <a:cs typeface="Arial"/>
              </a:rPr>
              <a:t>ti</a:t>
            </a:r>
            <a:r>
              <a:rPr lang="en-US" sz="1400" b="1" spc="26" dirty="0" smtClean="0">
                <a:solidFill>
                  <a:srgbClr val="FFFFFF"/>
                </a:solidFill>
                <a:cs typeface="Arial"/>
              </a:rPr>
              <a:t>on</a:t>
            </a:r>
            <a:endParaRPr lang="en-US" sz="1400" dirty="0" smtClean="0">
              <a:cs typeface="Arial"/>
            </a:endParaRPr>
          </a:p>
          <a:p>
            <a:pPr algn="ctr">
              <a:spcBef>
                <a:spcPts val="49"/>
              </a:spcBef>
            </a:pPr>
            <a:endParaRPr lang="en-US" sz="1200" dirty="0" smtClean="0">
              <a:latin typeface="Times New Roman"/>
              <a:cs typeface="Times New Roman"/>
            </a:endParaRPr>
          </a:p>
          <a:p>
            <a:pPr marL="718896" algn="ctr"/>
            <a:r>
              <a:rPr lang="en-US" sz="1400" b="1" spc="-22" dirty="0" smtClean="0">
                <a:solidFill>
                  <a:srgbClr val="FFFFFF"/>
                </a:solidFill>
                <a:cs typeface="Arial"/>
              </a:rPr>
              <a:t>*</a:t>
            </a:r>
            <a:r>
              <a:rPr lang="en-US" sz="1400" b="1" spc="-40" dirty="0" smtClean="0">
                <a:solidFill>
                  <a:srgbClr val="FFFFFF"/>
                </a:solidFill>
                <a:cs typeface="Arial"/>
              </a:rPr>
              <a:t>R</a:t>
            </a:r>
            <a:r>
              <a:rPr lang="en-US" sz="1400" b="1" spc="31" dirty="0" smtClean="0">
                <a:solidFill>
                  <a:srgbClr val="FFFFFF"/>
                </a:solidFill>
                <a:cs typeface="Arial"/>
              </a:rPr>
              <a:t>ead</a:t>
            </a:r>
            <a:r>
              <a:rPr lang="en-US" sz="1400" b="1" spc="-18" dirty="0" smtClean="0">
                <a:solidFill>
                  <a:srgbClr val="FFFFFF"/>
                </a:solidFill>
                <a:cs typeface="Arial"/>
              </a:rPr>
              <a:t>/</a:t>
            </a:r>
            <a:r>
              <a:rPr lang="en-US" sz="1400" b="1" spc="26" dirty="0" smtClean="0">
                <a:solidFill>
                  <a:srgbClr val="FFFFFF"/>
                </a:solidFill>
                <a:cs typeface="Arial"/>
              </a:rPr>
              <a:t>h</a:t>
            </a:r>
            <a:r>
              <a:rPr lang="en-US" sz="1400" b="1" spc="31" dirty="0" smtClean="0">
                <a:solidFill>
                  <a:srgbClr val="FFFFFF"/>
                </a:solidFill>
                <a:cs typeface="Arial"/>
              </a:rPr>
              <a:t>ea</a:t>
            </a:r>
            <a:r>
              <a:rPr lang="en-US" sz="1400" b="1" spc="40" dirty="0" smtClean="0">
                <a:solidFill>
                  <a:srgbClr val="FFFFFF"/>
                </a:solidFill>
                <a:cs typeface="Arial"/>
              </a:rPr>
              <a:t>r</a:t>
            </a:r>
            <a:r>
              <a:rPr lang="en-US" sz="1400" b="1" spc="31" dirty="0" smtClean="0">
                <a:solidFill>
                  <a:srgbClr val="FFFFFF"/>
                </a:solidFill>
                <a:cs typeface="Arial"/>
              </a:rPr>
              <a:t>d</a:t>
            </a:r>
            <a:r>
              <a:rPr lang="en-US" sz="1400" b="1" spc="-22" dirty="0" smtClean="0">
                <a:solidFill>
                  <a:srgbClr val="FFFFFF"/>
                </a:solidFill>
                <a:cs typeface="Arial"/>
              </a:rPr>
              <a:t>/</a:t>
            </a:r>
            <a:r>
              <a:rPr lang="en-US" sz="1400" b="1" spc="31" dirty="0" smtClean="0">
                <a:solidFill>
                  <a:srgbClr val="FFFFFF"/>
                </a:solidFill>
                <a:cs typeface="Arial"/>
              </a:rPr>
              <a:t>see</a:t>
            </a:r>
            <a:r>
              <a:rPr lang="en-US" sz="1400" b="1" spc="4" dirty="0" smtClean="0">
                <a:solidFill>
                  <a:srgbClr val="FFFFFF"/>
                </a:solidFill>
                <a:cs typeface="Arial"/>
              </a:rPr>
              <a:t>n</a:t>
            </a:r>
            <a:r>
              <a:rPr lang="en-US" sz="1400" b="1" spc="9" dirty="0" smtClean="0">
                <a:solidFill>
                  <a:srgbClr val="FFFFFF"/>
                </a:solidFill>
                <a:cs typeface="Arial"/>
              </a:rPr>
              <a:t> </a:t>
            </a:r>
            <a:r>
              <a:rPr lang="en-US" sz="1400" b="1" spc="31" dirty="0" smtClean="0">
                <a:solidFill>
                  <a:srgbClr val="FFFFFF"/>
                </a:solidFill>
                <a:cs typeface="Arial"/>
              </a:rPr>
              <a:t>o</a:t>
            </a:r>
            <a:r>
              <a:rPr lang="en-US" sz="1400" b="1" spc="-22" dirty="0" smtClean="0">
                <a:solidFill>
                  <a:srgbClr val="FFFFFF"/>
                </a:solidFill>
                <a:cs typeface="Arial"/>
              </a:rPr>
              <a:t>ff</a:t>
            </a:r>
            <a:r>
              <a:rPr lang="en-US" sz="1400" b="1" spc="31" dirty="0" smtClean="0">
                <a:solidFill>
                  <a:srgbClr val="FFFFFF"/>
                </a:solidFill>
                <a:cs typeface="Arial"/>
              </a:rPr>
              <a:t>ens</a:t>
            </a:r>
            <a:r>
              <a:rPr lang="en-US" sz="1400" b="1" spc="-22" dirty="0" smtClean="0">
                <a:solidFill>
                  <a:srgbClr val="FFFFFF"/>
                </a:solidFill>
                <a:cs typeface="Arial"/>
              </a:rPr>
              <a:t>i</a:t>
            </a:r>
            <a:r>
              <a:rPr lang="en-US" sz="1400" b="1" spc="31" dirty="0" smtClean="0">
                <a:solidFill>
                  <a:srgbClr val="FFFFFF"/>
                </a:solidFill>
                <a:cs typeface="Arial"/>
              </a:rPr>
              <a:t>v</a:t>
            </a:r>
            <a:r>
              <a:rPr lang="en-US" sz="1400" b="1" spc="4" dirty="0" smtClean="0">
                <a:solidFill>
                  <a:srgbClr val="FFFFFF"/>
                </a:solidFill>
                <a:cs typeface="Arial"/>
              </a:rPr>
              <a:t>e</a:t>
            </a:r>
            <a:endParaRPr lang="en-US" sz="1400" dirty="0" smtClean="0">
              <a:cs typeface="Arial"/>
            </a:endParaRPr>
          </a:p>
          <a:p>
            <a:pPr marL="713292" algn="ctr">
              <a:spcBef>
                <a:spcPts val="97"/>
              </a:spcBef>
            </a:pPr>
            <a:r>
              <a:rPr lang="en-US" sz="1400" b="1" spc="31" dirty="0" smtClean="0">
                <a:solidFill>
                  <a:srgbClr val="FFFFFF"/>
                </a:solidFill>
                <a:cs typeface="Arial"/>
              </a:rPr>
              <a:t>co</a:t>
            </a:r>
            <a:r>
              <a:rPr lang="en-US" sz="1400" b="1" spc="9" dirty="0" smtClean="0">
                <a:solidFill>
                  <a:srgbClr val="FFFFFF"/>
                </a:solidFill>
                <a:cs typeface="Arial"/>
              </a:rPr>
              <a:t>m</a:t>
            </a:r>
            <a:r>
              <a:rPr lang="en-US" sz="1400" b="1" spc="18" dirty="0" smtClean="0">
                <a:solidFill>
                  <a:srgbClr val="FFFFFF"/>
                </a:solidFill>
                <a:cs typeface="Arial"/>
              </a:rPr>
              <a:t>m</a:t>
            </a:r>
            <a:r>
              <a:rPr lang="en-US" sz="1400" b="1" spc="31" dirty="0" smtClean="0">
                <a:solidFill>
                  <a:srgbClr val="FFFFFF"/>
                </a:solidFill>
                <a:cs typeface="Arial"/>
              </a:rPr>
              <a:t>en</a:t>
            </a:r>
            <a:r>
              <a:rPr lang="en-US" sz="1400" b="1" spc="-22" dirty="0" smtClean="0">
                <a:solidFill>
                  <a:srgbClr val="FFFFFF"/>
                </a:solidFill>
                <a:cs typeface="Arial"/>
              </a:rPr>
              <a:t>t</a:t>
            </a:r>
            <a:r>
              <a:rPr lang="en-US" sz="1400" b="1" spc="31" dirty="0" smtClean="0">
                <a:solidFill>
                  <a:srgbClr val="FFFFFF"/>
                </a:solidFill>
                <a:cs typeface="Arial"/>
              </a:rPr>
              <a:t>s</a:t>
            </a:r>
            <a:r>
              <a:rPr lang="en-US" sz="1400" b="1" spc="-22" dirty="0" smtClean="0">
                <a:solidFill>
                  <a:srgbClr val="FFFFFF"/>
                </a:solidFill>
                <a:cs typeface="Arial"/>
              </a:rPr>
              <a:t>/</a:t>
            </a:r>
            <a:r>
              <a:rPr lang="en-US" sz="1400" b="1" spc="9" dirty="0" smtClean="0">
                <a:solidFill>
                  <a:srgbClr val="FFFFFF"/>
                </a:solidFill>
                <a:cs typeface="Arial"/>
              </a:rPr>
              <a:t>m</a:t>
            </a:r>
            <a:r>
              <a:rPr lang="en-US" sz="1400" b="1" spc="31" dirty="0" smtClean="0">
                <a:solidFill>
                  <a:srgbClr val="FFFFFF"/>
                </a:solidFill>
                <a:cs typeface="Arial"/>
              </a:rPr>
              <a:t>a</a:t>
            </a:r>
            <a:r>
              <a:rPr lang="en-US" sz="1400" b="1" spc="-22" dirty="0" smtClean="0">
                <a:solidFill>
                  <a:srgbClr val="FFFFFF"/>
                </a:solidFill>
                <a:cs typeface="Arial"/>
              </a:rPr>
              <a:t>t</a:t>
            </a:r>
            <a:r>
              <a:rPr lang="en-US" sz="1400" b="1" spc="31" dirty="0" smtClean="0">
                <a:solidFill>
                  <a:srgbClr val="FFFFFF"/>
                </a:solidFill>
                <a:cs typeface="Arial"/>
              </a:rPr>
              <a:t>e</a:t>
            </a:r>
            <a:r>
              <a:rPr lang="en-US" sz="1400" b="1" spc="40" dirty="0" smtClean="0">
                <a:solidFill>
                  <a:srgbClr val="FFFFFF"/>
                </a:solidFill>
                <a:cs typeface="Arial"/>
              </a:rPr>
              <a:t>r</a:t>
            </a:r>
            <a:r>
              <a:rPr lang="en-US" sz="1400" b="1" spc="-18" dirty="0" smtClean="0">
                <a:solidFill>
                  <a:srgbClr val="FFFFFF"/>
                </a:solidFill>
                <a:cs typeface="Arial"/>
              </a:rPr>
              <a:t>i</a:t>
            </a:r>
            <a:r>
              <a:rPr lang="en-US" sz="1400" b="1" spc="26" dirty="0" smtClean="0">
                <a:solidFill>
                  <a:srgbClr val="FFFFFF"/>
                </a:solidFill>
                <a:cs typeface="Arial"/>
              </a:rPr>
              <a:t>a</a:t>
            </a:r>
            <a:r>
              <a:rPr lang="en-US" sz="1400" b="1" spc="-18" dirty="0" smtClean="0">
                <a:solidFill>
                  <a:srgbClr val="FFFFFF"/>
                </a:solidFill>
                <a:cs typeface="Arial"/>
              </a:rPr>
              <a:t>l</a:t>
            </a:r>
            <a:r>
              <a:rPr lang="en-US" sz="1400" b="1" spc="4" dirty="0" smtClean="0">
                <a:solidFill>
                  <a:srgbClr val="FFFFFF"/>
                </a:solidFill>
                <a:cs typeface="Arial"/>
              </a:rPr>
              <a:t>s</a:t>
            </a:r>
            <a:r>
              <a:rPr lang="en-US" sz="1400" b="1" spc="13" dirty="0" smtClean="0">
                <a:solidFill>
                  <a:srgbClr val="FFFFFF"/>
                </a:solidFill>
                <a:cs typeface="Arial"/>
              </a:rPr>
              <a:t> </a:t>
            </a:r>
            <a:r>
              <a:rPr lang="en-US" sz="1400" b="1" spc="-22" dirty="0">
                <a:solidFill>
                  <a:srgbClr val="FFFFFF"/>
                </a:solidFill>
                <a:cs typeface="Arial"/>
              </a:rPr>
              <a:t>i</a:t>
            </a:r>
            <a:r>
              <a:rPr lang="en-US" sz="1400" b="1" spc="4" dirty="0">
                <a:solidFill>
                  <a:srgbClr val="FFFFFF"/>
                </a:solidFill>
                <a:cs typeface="Arial"/>
              </a:rPr>
              <a:t>n</a:t>
            </a:r>
            <a:r>
              <a:rPr lang="en-US" sz="1400" b="1" spc="9" dirty="0">
                <a:solidFill>
                  <a:srgbClr val="FFFFFF"/>
                </a:solidFill>
                <a:cs typeface="Arial"/>
              </a:rPr>
              <a:t> </a:t>
            </a:r>
            <a:r>
              <a:rPr lang="en-US" sz="1400" b="1" spc="18" dirty="0">
                <a:solidFill>
                  <a:srgbClr val="FFFFFF"/>
                </a:solidFill>
                <a:cs typeface="Arial"/>
              </a:rPr>
              <a:t>w</a:t>
            </a:r>
            <a:r>
              <a:rPr lang="en-US" sz="1400" b="1" spc="31" dirty="0">
                <a:solidFill>
                  <a:srgbClr val="FFFFFF"/>
                </a:solidFill>
                <a:cs typeface="Arial"/>
              </a:rPr>
              <a:t>o</a:t>
            </a:r>
            <a:r>
              <a:rPr lang="en-US" sz="1400" b="1" spc="40" dirty="0">
                <a:solidFill>
                  <a:srgbClr val="FFFFFF"/>
                </a:solidFill>
                <a:cs typeface="Arial"/>
              </a:rPr>
              <a:t>r</a:t>
            </a:r>
            <a:r>
              <a:rPr lang="en-US" sz="1400" b="1" spc="31" dirty="0">
                <a:solidFill>
                  <a:srgbClr val="FFFFFF"/>
                </a:solidFill>
                <a:cs typeface="Arial"/>
              </a:rPr>
              <a:t>kp</a:t>
            </a:r>
            <a:r>
              <a:rPr lang="en-US" sz="1400" b="1" spc="-18" dirty="0">
                <a:solidFill>
                  <a:srgbClr val="FFFFFF"/>
                </a:solidFill>
                <a:cs typeface="Arial"/>
              </a:rPr>
              <a:t>l</a:t>
            </a:r>
            <a:r>
              <a:rPr lang="en-US" sz="1400" b="1" spc="31" dirty="0">
                <a:solidFill>
                  <a:srgbClr val="FFFFFF"/>
                </a:solidFill>
                <a:cs typeface="Arial"/>
              </a:rPr>
              <a:t>ace</a:t>
            </a:r>
            <a:endParaRPr lang="en-US" sz="1400" dirty="0">
              <a:cs typeface="Arial"/>
            </a:endParaRPr>
          </a:p>
          <a:p>
            <a:pPr algn="ctr">
              <a:lnSpc>
                <a:spcPct val="100000"/>
              </a:lnSpc>
            </a:pPr>
            <a:endParaRPr lang="en-US" sz="1400" dirty="0">
              <a:latin typeface="Times New Roman"/>
              <a:cs typeface="Times New Roman"/>
            </a:endParaRPr>
          </a:p>
          <a:p>
            <a:pPr marL="1681" algn="ctr">
              <a:spcBef>
                <a:spcPts val="852"/>
              </a:spcBef>
            </a:pPr>
            <a:r>
              <a:rPr lang="en-US" sz="1400" b="1" spc="-22" dirty="0">
                <a:solidFill>
                  <a:srgbClr val="FFFFFF"/>
                </a:solidFill>
                <a:cs typeface="Arial"/>
              </a:rPr>
              <a:t>*</a:t>
            </a:r>
            <a:r>
              <a:rPr lang="en-US" sz="1400" b="1" spc="26" dirty="0">
                <a:solidFill>
                  <a:srgbClr val="FFFFFF"/>
                </a:solidFill>
                <a:cs typeface="Arial"/>
              </a:rPr>
              <a:t>F</a:t>
            </a:r>
            <a:r>
              <a:rPr lang="en-US" sz="1400" b="1" spc="31" dirty="0">
                <a:solidFill>
                  <a:srgbClr val="FFFFFF"/>
                </a:solidFill>
                <a:cs typeface="Arial"/>
              </a:rPr>
              <a:t>acu</a:t>
            </a:r>
            <a:r>
              <a:rPr lang="en-US" sz="1400" b="1" spc="-22" dirty="0">
                <a:solidFill>
                  <a:srgbClr val="FFFFFF"/>
                </a:solidFill>
                <a:cs typeface="Arial"/>
              </a:rPr>
              <a:t>lt</a:t>
            </a:r>
            <a:r>
              <a:rPr lang="en-US" sz="1400" b="1" spc="4" dirty="0">
                <a:solidFill>
                  <a:srgbClr val="FFFFFF"/>
                </a:solidFill>
                <a:cs typeface="Arial"/>
              </a:rPr>
              <a:t>y</a:t>
            </a:r>
            <a:r>
              <a:rPr lang="en-US" sz="1400" b="1" spc="13" dirty="0">
                <a:solidFill>
                  <a:srgbClr val="FFFFFF"/>
                </a:solidFill>
                <a:cs typeface="Arial"/>
              </a:rPr>
              <a:t> </a:t>
            </a:r>
            <a:r>
              <a:rPr lang="en-US" sz="1400" b="1" spc="-22" dirty="0">
                <a:solidFill>
                  <a:srgbClr val="FFFFFF"/>
                </a:solidFill>
                <a:cs typeface="Arial"/>
              </a:rPr>
              <a:t>t</a:t>
            </a:r>
            <a:r>
              <a:rPr lang="en-US" sz="1400" b="1" spc="40" dirty="0">
                <a:solidFill>
                  <a:srgbClr val="FFFFFF"/>
                </a:solidFill>
                <a:cs typeface="Arial"/>
              </a:rPr>
              <a:t>r</a:t>
            </a:r>
            <a:r>
              <a:rPr lang="en-US" sz="1400" b="1" spc="31" dirty="0">
                <a:solidFill>
                  <a:srgbClr val="FFFFFF"/>
                </a:solidFill>
                <a:cs typeface="Arial"/>
              </a:rPr>
              <a:t>ea</a:t>
            </a:r>
            <a:r>
              <a:rPr lang="en-US" sz="1400" b="1" spc="-22" dirty="0">
                <a:solidFill>
                  <a:srgbClr val="FFFFFF"/>
                </a:solidFill>
                <a:cs typeface="Arial"/>
              </a:rPr>
              <a:t>t</a:t>
            </a:r>
            <a:r>
              <a:rPr lang="en-US" sz="1400" b="1" spc="31" dirty="0">
                <a:solidFill>
                  <a:srgbClr val="FFFFFF"/>
                </a:solidFill>
                <a:cs typeface="Arial"/>
              </a:rPr>
              <a:t>e</a:t>
            </a:r>
            <a:r>
              <a:rPr lang="en-US" sz="1400" b="1" spc="4" dirty="0">
                <a:solidFill>
                  <a:srgbClr val="FFFFFF"/>
                </a:solidFill>
                <a:cs typeface="Arial"/>
              </a:rPr>
              <a:t>d</a:t>
            </a:r>
            <a:r>
              <a:rPr lang="en-US" sz="1400" b="1" spc="13" dirty="0">
                <a:solidFill>
                  <a:srgbClr val="FFFFFF"/>
                </a:solidFill>
                <a:cs typeface="Arial"/>
              </a:rPr>
              <a:t> </a:t>
            </a:r>
            <a:r>
              <a:rPr lang="en-US" sz="1400" b="1" spc="-22" dirty="0">
                <a:solidFill>
                  <a:srgbClr val="FFFFFF"/>
                </a:solidFill>
                <a:cs typeface="Arial"/>
              </a:rPr>
              <a:t>f</a:t>
            </a:r>
            <a:r>
              <a:rPr lang="en-US" sz="1400" b="1" spc="31" dirty="0">
                <a:solidFill>
                  <a:srgbClr val="FFFFFF"/>
                </a:solidFill>
                <a:cs typeface="Arial"/>
              </a:rPr>
              <a:t>a</a:t>
            </a:r>
            <a:r>
              <a:rPr lang="en-US" sz="1400" b="1" spc="-22" dirty="0">
                <a:solidFill>
                  <a:srgbClr val="FFFFFF"/>
                </a:solidFill>
                <a:cs typeface="Arial"/>
              </a:rPr>
              <a:t>i</a:t>
            </a:r>
            <a:r>
              <a:rPr lang="en-US" sz="1400" b="1" spc="44" dirty="0">
                <a:solidFill>
                  <a:srgbClr val="FFFFFF"/>
                </a:solidFill>
                <a:cs typeface="Arial"/>
              </a:rPr>
              <a:t>r</a:t>
            </a:r>
            <a:r>
              <a:rPr lang="en-US" sz="1400" b="1" spc="-22" dirty="0">
                <a:solidFill>
                  <a:srgbClr val="FFFFFF"/>
                </a:solidFill>
                <a:cs typeface="Arial"/>
              </a:rPr>
              <a:t>l</a:t>
            </a:r>
            <a:r>
              <a:rPr lang="en-US" sz="1400" b="1" spc="4" dirty="0">
                <a:solidFill>
                  <a:srgbClr val="FFFFFF"/>
                </a:solidFill>
                <a:cs typeface="Arial"/>
              </a:rPr>
              <a:t>y</a:t>
            </a:r>
            <a:r>
              <a:rPr lang="en-US" sz="1400" b="1" spc="13" dirty="0">
                <a:solidFill>
                  <a:srgbClr val="FFFFFF"/>
                </a:solidFill>
                <a:cs typeface="Arial"/>
              </a:rPr>
              <a:t> </a:t>
            </a:r>
            <a:r>
              <a:rPr lang="en-US" sz="1400" b="1" spc="44" dirty="0">
                <a:solidFill>
                  <a:srgbClr val="FFFFFF"/>
                </a:solidFill>
                <a:cs typeface="Arial"/>
              </a:rPr>
              <a:t>r</a:t>
            </a:r>
            <a:r>
              <a:rPr lang="en-US" sz="1400" b="1" spc="26" dirty="0">
                <a:solidFill>
                  <a:srgbClr val="FFFFFF"/>
                </a:solidFill>
                <a:cs typeface="Arial"/>
              </a:rPr>
              <a:t>e</a:t>
            </a:r>
            <a:r>
              <a:rPr lang="en-US" sz="1400" b="1" spc="31" dirty="0">
                <a:solidFill>
                  <a:srgbClr val="FFFFFF"/>
                </a:solidFill>
                <a:cs typeface="Arial"/>
              </a:rPr>
              <a:t>ga</a:t>
            </a:r>
            <a:r>
              <a:rPr lang="en-US" sz="1400" b="1" spc="40" dirty="0">
                <a:solidFill>
                  <a:srgbClr val="FFFFFF"/>
                </a:solidFill>
                <a:cs typeface="Arial"/>
              </a:rPr>
              <a:t>r</a:t>
            </a:r>
            <a:r>
              <a:rPr lang="en-US" sz="1400" b="1" spc="31" dirty="0">
                <a:solidFill>
                  <a:srgbClr val="FFFFFF"/>
                </a:solidFill>
                <a:cs typeface="Arial"/>
              </a:rPr>
              <a:t>d</a:t>
            </a:r>
            <a:r>
              <a:rPr lang="en-US" sz="1400" b="1" spc="-22" dirty="0">
                <a:solidFill>
                  <a:srgbClr val="FFFFFF"/>
                </a:solidFill>
                <a:cs typeface="Arial"/>
              </a:rPr>
              <a:t>l</a:t>
            </a:r>
            <a:r>
              <a:rPr lang="en-US" sz="1400" b="1" spc="31" dirty="0">
                <a:solidFill>
                  <a:srgbClr val="FFFFFF"/>
                </a:solidFill>
                <a:cs typeface="Arial"/>
              </a:rPr>
              <a:t>es</a:t>
            </a:r>
            <a:r>
              <a:rPr lang="en-US" sz="1400" b="1" spc="4" dirty="0">
                <a:solidFill>
                  <a:srgbClr val="FFFFFF"/>
                </a:solidFill>
                <a:cs typeface="Arial"/>
              </a:rPr>
              <a:t>s</a:t>
            </a:r>
            <a:r>
              <a:rPr lang="en-US" sz="1400" b="1" spc="13" dirty="0">
                <a:solidFill>
                  <a:srgbClr val="FFFFFF"/>
                </a:solidFill>
                <a:cs typeface="Arial"/>
              </a:rPr>
              <a:t> </a:t>
            </a:r>
            <a:r>
              <a:rPr lang="en-US" sz="1400" b="1" spc="31" dirty="0">
                <a:solidFill>
                  <a:srgbClr val="FFFFFF"/>
                </a:solidFill>
                <a:cs typeface="Arial"/>
              </a:rPr>
              <a:t>o</a:t>
            </a:r>
            <a:r>
              <a:rPr lang="en-US" sz="1400" b="1" dirty="0">
                <a:solidFill>
                  <a:srgbClr val="FFFFFF"/>
                </a:solidFill>
                <a:cs typeface="Arial"/>
              </a:rPr>
              <a:t>f</a:t>
            </a:r>
            <a:r>
              <a:rPr lang="en-US" sz="1400" b="1" spc="-35" dirty="0">
                <a:solidFill>
                  <a:srgbClr val="FFFFFF"/>
                </a:solidFill>
                <a:cs typeface="Arial"/>
              </a:rPr>
              <a:t> </a:t>
            </a:r>
            <a:r>
              <a:rPr lang="en-US" sz="1400" b="1" spc="31" dirty="0">
                <a:solidFill>
                  <a:srgbClr val="FFFFFF"/>
                </a:solidFill>
                <a:cs typeface="Arial"/>
              </a:rPr>
              <a:t>gender</a:t>
            </a:r>
            <a:endParaRPr lang="en-US" sz="1400" dirty="0">
              <a:cs typeface="Arial"/>
            </a:endParaRPr>
          </a:p>
          <a:p>
            <a:pPr algn="ctr">
              <a:spcBef>
                <a:spcPts val="33"/>
              </a:spcBef>
            </a:pPr>
            <a:endParaRPr lang="en-US" sz="2000" dirty="0">
              <a:latin typeface="Times New Roman"/>
              <a:cs typeface="Times New Roman"/>
            </a:endParaRPr>
          </a:p>
          <a:p>
            <a:pPr marL="61075" marR="4483" algn="ctr">
              <a:lnSpc>
                <a:spcPct val="106400"/>
              </a:lnSpc>
            </a:pPr>
            <a:r>
              <a:rPr lang="en-US" sz="1400" b="1" spc="-22" dirty="0">
                <a:solidFill>
                  <a:srgbClr val="FFFFFF"/>
                </a:solidFill>
                <a:cs typeface="Arial"/>
              </a:rPr>
              <a:t>*</a:t>
            </a:r>
            <a:r>
              <a:rPr lang="en-US" sz="1400" b="1" spc="26" dirty="0">
                <a:solidFill>
                  <a:srgbClr val="FFFFFF"/>
                </a:solidFill>
                <a:cs typeface="Arial"/>
              </a:rPr>
              <a:t>F</a:t>
            </a:r>
            <a:r>
              <a:rPr lang="en-US" sz="1400" b="1" spc="31" dirty="0">
                <a:solidFill>
                  <a:srgbClr val="FFFFFF"/>
                </a:solidFill>
                <a:cs typeface="Arial"/>
              </a:rPr>
              <a:t>acu</a:t>
            </a:r>
            <a:r>
              <a:rPr lang="en-US" sz="1400" b="1" spc="-18" dirty="0">
                <a:solidFill>
                  <a:srgbClr val="FFFFFF"/>
                </a:solidFill>
                <a:cs typeface="Arial"/>
              </a:rPr>
              <a:t>l</a:t>
            </a:r>
            <a:r>
              <a:rPr lang="en-US" sz="1400" b="1" spc="-26" dirty="0">
                <a:solidFill>
                  <a:srgbClr val="FFFFFF"/>
                </a:solidFill>
                <a:cs typeface="Arial"/>
              </a:rPr>
              <a:t>t</a:t>
            </a:r>
            <a:r>
              <a:rPr lang="en-US" sz="1400" b="1" spc="4" dirty="0">
                <a:solidFill>
                  <a:srgbClr val="FFFFFF"/>
                </a:solidFill>
                <a:cs typeface="Arial"/>
              </a:rPr>
              <a:t>y</a:t>
            </a:r>
            <a:r>
              <a:rPr lang="en-US" sz="1400" b="1" spc="13" dirty="0">
                <a:solidFill>
                  <a:srgbClr val="FFFFFF"/>
                </a:solidFill>
                <a:cs typeface="Arial"/>
              </a:rPr>
              <a:t> </a:t>
            </a:r>
            <a:r>
              <a:rPr lang="en-US" sz="1400" b="1" spc="-22" dirty="0">
                <a:solidFill>
                  <a:srgbClr val="FFFFFF"/>
                </a:solidFill>
                <a:cs typeface="Arial"/>
              </a:rPr>
              <a:t>t</a:t>
            </a:r>
            <a:r>
              <a:rPr lang="en-US" sz="1400" b="1" spc="44" dirty="0">
                <a:solidFill>
                  <a:srgbClr val="FFFFFF"/>
                </a:solidFill>
                <a:cs typeface="Arial"/>
              </a:rPr>
              <a:t>r</a:t>
            </a:r>
            <a:r>
              <a:rPr lang="en-US" sz="1400" b="1" spc="31" dirty="0">
                <a:solidFill>
                  <a:srgbClr val="FFFFFF"/>
                </a:solidFill>
                <a:cs typeface="Arial"/>
              </a:rPr>
              <a:t>ea</a:t>
            </a:r>
            <a:r>
              <a:rPr lang="en-US" sz="1400" b="1" spc="-22" dirty="0">
                <a:solidFill>
                  <a:srgbClr val="FFFFFF"/>
                </a:solidFill>
                <a:cs typeface="Arial"/>
              </a:rPr>
              <a:t>t</a:t>
            </a:r>
            <a:r>
              <a:rPr lang="en-US" sz="1400" b="1" spc="31" dirty="0">
                <a:solidFill>
                  <a:srgbClr val="FFFFFF"/>
                </a:solidFill>
                <a:cs typeface="Arial"/>
              </a:rPr>
              <a:t>e</a:t>
            </a:r>
            <a:r>
              <a:rPr lang="en-US" sz="1400" b="1" spc="4" dirty="0">
                <a:solidFill>
                  <a:srgbClr val="FFFFFF"/>
                </a:solidFill>
                <a:cs typeface="Arial"/>
              </a:rPr>
              <a:t>d</a:t>
            </a:r>
            <a:r>
              <a:rPr lang="en-US" sz="1400" b="1" spc="13" dirty="0">
                <a:solidFill>
                  <a:srgbClr val="FFFFFF"/>
                </a:solidFill>
                <a:cs typeface="Arial"/>
              </a:rPr>
              <a:t> </a:t>
            </a:r>
            <a:r>
              <a:rPr lang="en-US" sz="1400" b="1" spc="-26" dirty="0">
                <a:solidFill>
                  <a:srgbClr val="FFFFFF"/>
                </a:solidFill>
                <a:cs typeface="Arial"/>
              </a:rPr>
              <a:t>f</a:t>
            </a:r>
            <a:r>
              <a:rPr lang="en-US" sz="1400" b="1" spc="31" dirty="0">
                <a:solidFill>
                  <a:srgbClr val="FFFFFF"/>
                </a:solidFill>
                <a:cs typeface="Arial"/>
              </a:rPr>
              <a:t>a</a:t>
            </a:r>
            <a:r>
              <a:rPr lang="en-US" sz="1400" b="1" spc="-22" dirty="0">
                <a:solidFill>
                  <a:srgbClr val="FFFFFF"/>
                </a:solidFill>
                <a:cs typeface="Arial"/>
              </a:rPr>
              <a:t>i</a:t>
            </a:r>
            <a:r>
              <a:rPr lang="en-US" sz="1400" b="1" spc="44" dirty="0">
                <a:solidFill>
                  <a:srgbClr val="FFFFFF"/>
                </a:solidFill>
                <a:cs typeface="Arial"/>
              </a:rPr>
              <a:t>r</a:t>
            </a:r>
            <a:r>
              <a:rPr lang="en-US" sz="1400" b="1" spc="-22" dirty="0">
                <a:solidFill>
                  <a:srgbClr val="FFFFFF"/>
                </a:solidFill>
                <a:cs typeface="Arial"/>
              </a:rPr>
              <a:t>l</a:t>
            </a:r>
            <a:r>
              <a:rPr lang="en-US" sz="1400" b="1" spc="4" dirty="0">
                <a:solidFill>
                  <a:srgbClr val="FFFFFF"/>
                </a:solidFill>
                <a:cs typeface="Arial"/>
              </a:rPr>
              <a:t>y</a:t>
            </a:r>
            <a:r>
              <a:rPr lang="en-US" sz="1400" b="1" spc="13" dirty="0">
                <a:solidFill>
                  <a:srgbClr val="FFFFFF"/>
                </a:solidFill>
                <a:cs typeface="Arial"/>
              </a:rPr>
              <a:t> </a:t>
            </a:r>
            <a:r>
              <a:rPr lang="en-US" sz="1400" b="1" spc="44" dirty="0">
                <a:solidFill>
                  <a:srgbClr val="FFFFFF"/>
                </a:solidFill>
                <a:cs typeface="Arial"/>
              </a:rPr>
              <a:t>r</a:t>
            </a:r>
            <a:r>
              <a:rPr lang="en-US" sz="1400" b="1" spc="31" dirty="0">
                <a:solidFill>
                  <a:srgbClr val="FFFFFF"/>
                </a:solidFill>
                <a:cs typeface="Arial"/>
              </a:rPr>
              <a:t>ega</a:t>
            </a:r>
            <a:r>
              <a:rPr lang="en-US" sz="1400" b="1" spc="40" dirty="0">
                <a:solidFill>
                  <a:srgbClr val="FFFFFF"/>
                </a:solidFill>
                <a:cs typeface="Arial"/>
              </a:rPr>
              <a:t>r</a:t>
            </a:r>
            <a:r>
              <a:rPr lang="en-US" sz="1400" b="1" spc="31" dirty="0">
                <a:solidFill>
                  <a:srgbClr val="FFFFFF"/>
                </a:solidFill>
                <a:cs typeface="Arial"/>
              </a:rPr>
              <a:t>d</a:t>
            </a:r>
            <a:r>
              <a:rPr lang="en-US" sz="1400" b="1" spc="-22" dirty="0">
                <a:solidFill>
                  <a:srgbClr val="FFFFFF"/>
                </a:solidFill>
                <a:cs typeface="Arial"/>
              </a:rPr>
              <a:t>l</a:t>
            </a:r>
            <a:r>
              <a:rPr lang="en-US" sz="1400" b="1" spc="31" dirty="0">
                <a:solidFill>
                  <a:srgbClr val="FFFFFF"/>
                </a:solidFill>
                <a:cs typeface="Arial"/>
              </a:rPr>
              <a:t>es</a:t>
            </a:r>
            <a:r>
              <a:rPr lang="en-US" sz="1400" b="1" spc="4" dirty="0">
                <a:solidFill>
                  <a:srgbClr val="FFFFFF"/>
                </a:solidFill>
                <a:cs typeface="Arial"/>
              </a:rPr>
              <a:t>s</a:t>
            </a:r>
            <a:r>
              <a:rPr lang="en-US" sz="1400" b="1" spc="13" dirty="0">
                <a:solidFill>
                  <a:srgbClr val="FFFFFF"/>
                </a:solidFill>
                <a:cs typeface="Arial"/>
              </a:rPr>
              <a:t> </a:t>
            </a:r>
            <a:r>
              <a:rPr lang="en-US" sz="1400" b="1" spc="31" dirty="0">
                <a:solidFill>
                  <a:srgbClr val="FFFFFF"/>
                </a:solidFill>
                <a:cs typeface="Arial"/>
              </a:rPr>
              <a:t>o</a:t>
            </a:r>
            <a:r>
              <a:rPr lang="en-US" sz="1400" b="1" dirty="0">
                <a:solidFill>
                  <a:srgbClr val="FFFFFF"/>
                </a:solidFill>
                <a:cs typeface="Arial"/>
              </a:rPr>
              <a:t>f</a:t>
            </a:r>
            <a:r>
              <a:rPr lang="en-US" sz="1400" b="1" spc="-35" dirty="0">
                <a:solidFill>
                  <a:srgbClr val="FFFFFF"/>
                </a:solidFill>
                <a:cs typeface="Arial"/>
              </a:rPr>
              <a:t> </a:t>
            </a:r>
            <a:r>
              <a:rPr lang="en-US" sz="1400" b="1" spc="31" dirty="0">
                <a:solidFill>
                  <a:srgbClr val="FFFFFF"/>
                </a:solidFill>
                <a:cs typeface="Arial"/>
              </a:rPr>
              <a:t>sexual o</a:t>
            </a:r>
            <a:r>
              <a:rPr lang="en-US" sz="1400" b="1" spc="40" dirty="0">
                <a:solidFill>
                  <a:srgbClr val="FFFFFF"/>
                </a:solidFill>
                <a:cs typeface="Arial"/>
              </a:rPr>
              <a:t>r</a:t>
            </a:r>
            <a:r>
              <a:rPr lang="en-US" sz="1400" b="1" spc="-22" dirty="0">
                <a:solidFill>
                  <a:srgbClr val="FFFFFF"/>
                </a:solidFill>
                <a:cs typeface="Arial"/>
              </a:rPr>
              <a:t>i</a:t>
            </a:r>
            <a:r>
              <a:rPr lang="en-US" sz="1400" b="1" spc="31" dirty="0">
                <a:solidFill>
                  <a:srgbClr val="FFFFFF"/>
                </a:solidFill>
                <a:cs typeface="Arial"/>
              </a:rPr>
              <a:t>en</a:t>
            </a:r>
            <a:r>
              <a:rPr lang="en-US" sz="1400" b="1" spc="-26" dirty="0">
                <a:solidFill>
                  <a:srgbClr val="FFFFFF"/>
                </a:solidFill>
                <a:cs typeface="Arial"/>
              </a:rPr>
              <a:t>t</a:t>
            </a:r>
            <a:r>
              <a:rPr lang="en-US" sz="1400" b="1" spc="31" dirty="0">
                <a:solidFill>
                  <a:srgbClr val="FFFFFF"/>
                </a:solidFill>
                <a:cs typeface="Arial"/>
              </a:rPr>
              <a:t>a</a:t>
            </a:r>
            <a:r>
              <a:rPr lang="en-US" sz="1400" b="1" spc="-22" dirty="0">
                <a:solidFill>
                  <a:srgbClr val="FFFFFF"/>
                </a:solidFill>
                <a:cs typeface="Arial"/>
              </a:rPr>
              <a:t>ti</a:t>
            </a:r>
            <a:r>
              <a:rPr lang="en-US" sz="1400" b="1" spc="26" dirty="0">
                <a:solidFill>
                  <a:srgbClr val="FFFFFF"/>
                </a:solidFill>
                <a:cs typeface="Arial"/>
              </a:rPr>
              <a:t>o</a:t>
            </a:r>
            <a:r>
              <a:rPr lang="en-US" sz="1400" b="1" spc="4" dirty="0">
                <a:solidFill>
                  <a:srgbClr val="FFFFFF"/>
                </a:solidFill>
                <a:cs typeface="Arial"/>
              </a:rPr>
              <a:t>n</a:t>
            </a:r>
            <a:endParaRPr lang="en-US" sz="1400" dirty="0">
              <a:cs typeface="Arial"/>
            </a:endParaRPr>
          </a:p>
          <a:p>
            <a:pPr algn="ctr">
              <a:lnSpc>
                <a:spcPct val="100000"/>
              </a:lnSpc>
            </a:pPr>
            <a:endParaRPr lang="en-US" sz="1400" dirty="0">
              <a:latin typeface="Times New Roman"/>
              <a:cs typeface="Times New Roman"/>
            </a:endParaRPr>
          </a:p>
          <a:p>
            <a:pPr algn="ctr">
              <a:spcBef>
                <a:spcPts val="785"/>
              </a:spcBef>
            </a:pPr>
            <a:r>
              <a:rPr lang="en-US" sz="1400" b="1" spc="-26" dirty="0">
                <a:solidFill>
                  <a:srgbClr val="FFFFFF"/>
                </a:solidFill>
                <a:cs typeface="Arial"/>
              </a:rPr>
              <a:t>*</a:t>
            </a:r>
            <a:r>
              <a:rPr lang="en-US" sz="1400" b="1" spc="97" dirty="0">
                <a:solidFill>
                  <a:srgbClr val="FFFFFF"/>
                </a:solidFill>
                <a:cs typeface="Arial"/>
              </a:rPr>
              <a:t>T</a:t>
            </a:r>
            <a:r>
              <a:rPr lang="en-US" sz="1400" b="1" spc="31" dirty="0">
                <a:solidFill>
                  <a:srgbClr val="FFFFFF"/>
                </a:solidFill>
                <a:cs typeface="Arial"/>
              </a:rPr>
              <a:t>he</a:t>
            </a:r>
            <a:r>
              <a:rPr lang="en-US" sz="1400" b="1" spc="44" dirty="0">
                <a:solidFill>
                  <a:srgbClr val="FFFFFF"/>
                </a:solidFill>
                <a:cs typeface="Arial"/>
              </a:rPr>
              <a:t>r</a:t>
            </a:r>
            <a:r>
              <a:rPr lang="en-US" sz="1400" b="1" spc="4" dirty="0">
                <a:solidFill>
                  <a:srgbClr val="FFFFFF"/>
                </a:solidFill>
                <a:cs typeface="Arial"/>
              </a:rPr>
              <a:t>e</a:t>
            </a:r>
            <a:r>
              <a:rPr lang="en-US" sz="1400" b="1" spc="13" dirty="0">
                <a:solidFill>
                  <a:srgbClr val="FFFFFF"/>
                </a:solidFill>
                <a:cs typeface="Arial"/>
              </a:rPr>
              <a:t> </a:t>
            </a:r>
            <a:r>
              <a:rPr lang="en-US" sz="1400" b="1" spc="-22" dirty="0">
                <a:solidFill>
                  <a:srgbClr val="FFFFFF"/>
                </a:solidFill>
                <a:cs typeface="Arial"/>
              </a:rPr>
              <a:t>i</a:t>
            </a:r>
            <a:r>
              <a:rPr lang="en-US" sz="1400" b="1" spc="4" dirty="0">
                <a:solidFill>
                  <a:srgbClr val="FFFFFF"/>
                </a:solidFill>
                <a:cs typeface="Arial"/>
              </a:rPr>
              <a:t>s</a:t>
            </a:r>
            <a:r>
              <a:rPr lang="en-US" sz="1400" b="1" spc="13" dirty="0">
                <a:solidFill>
                  <a:srgbClr val="FFFFFF"/>
                </a:solidFill>
                <a:cs typeface="Arial"/>
              </a:rPr>
              <a:t> </a:t>
            </a:r>
            <a:r>
              <a:rPr lang="en-US" sz="1400" b="1" spc="31" dirty="0">
                <a:solidFill>
                  <a:srgbClr val="FFFFFF"/>
                </a:solidFill>
                <a:cs typeface="Arial"/>
              </a:rPr>
              <a:t>accoun</a:t>
            </a:r>
            <a:r>
              <a:rPr lang="en-US" sz="1400" b="1" spc="-22" dirty="0">
                <a:solidFill>
                  <a:srgbClr val="FFFFFF"/>
                </a:solidFill>
                <a:cs typeface="Arial"/>
              </a:rPr>
              <a:t>t</a:t>
            </a:r>
            <a:r>
              <a:rPr lang="en-US" sz="1400" b="1" spc="31" dirty="0">
                <a:solidFill>
                  <a:srgbClr val="FFFFFF"/>
                </a:solidFill>
                <a:cs typeface="Arial"/>
              </a:rPr>
              <a:t>ab</a:t>
            </a:r>
            <a:r>
              <a:rPr lang="en-US" sz="1400" b="1" spc="-22" dirty="0">
                <a:solidFill>
                  <a:srgbClr val="FFFFFF"/>
                </a:solidFill>
                <a:cs typeface="Arial"/>
              </a:rPr>
              <a:t>il</a:t>
            </a:r>
            <a:r>
              <a:rPr lang="en-US" sz="1400" b="1" spc="-18" dirty="0">
                <a:solidFill>
                  <a:srgbClr val="FFFFFF"/>
                </a:solidFill>
                <a:cs typeface="Arial"/>
              </a:rPr>
              <a:t>i</a:t>
            </a:r>
            <a:r>
              <a:rPr lang="en-US" sz="1400" b="1" spc="-26" dirty="0">
                <a:solidFill>
                  <a:srgbClr val="FFFFFF"/>
                </a:solidFill>
                <a:cs typeface="Arial"/>
              </a:rPr>
              <a:t>t</a:t>
            </a:r>
            <a:r>
              <a:rPr lang="en-US" sz="1400" b="1" spc="4" dirty="0">
                <a:solidFill>
                  <a:srgbClr val="FFFFFF"/>
                </a:solidFill>
                <a:cs typeface="Arial"/>
              </a:rPr>
              <a:t>y</a:t>
            </a:r>
            <a:r>
              <a:rPr lang="en-US" sz="1400" b="1" spc="13" dirty="0">
                <a:solidFill>
                  <a:srgbClr val="FFFFFF"/>
                </a:solidFill>
                <a:cs typeface="Arial"/>
              </a:rPr>
              <a:t> </a:t>
            </a:r>
            <a:r>
              <a:rPr lang="en-US" sz="1400" b="1" spc="-22" dirty="0">
                <a:solidFill>
                  <a:srgbClr val="FFFFFF"/>
                </a:solidFill>
                <a:cs typeface="Arial"/>
              </a:rPr>
              <a:t>f</a:t>
            </a:r>
            <a:r>
              <a:rPr lang="en-US" sz="1400" b="1" spc="26" dirty="0">
                <a:solidFill>
                  <a:srgbClr val="FFFFFF"/>
                </a:solidFill>
                <a:cs typeface="Arial"/>
              </a:rPr>
              <a:t>o</a:t>
            </a:r>
            <a:r>
              <a:rPr lang="en-US" sz="1400" b="1" spc="4" dirty="0">
                <a:solidFill>
                  <a:srgbClr val="FFFFFF"/>
                </a:solidFill>
                <a:cs typeface="Arial"/>
              </a:rPr>
              <a:t>r</a:t>
            </a:r>
            <a:r>
              <a:rPr lang="en-US" sz="1400" b="1" spc="26" dirty="0">
                <a:solidFill>
                  <a:srgbClr val="FFFFFF"/>
                </a:solidFill>
                <a:cs typeface="Arial"/>
              </a:rPr>
              <a:t> </a:t>
            </a:r>
            <a:r>
              <a:rPr lang="en-US" sz="1400" b="1" spc="31" dirty="0">
                <a:solidFill>
                  <a:srgbClr val="FFFFFF"/>
                </a:solidFill>
                <a:cs typeface="Arial"/>
              </a:rPr>
              <a:t>sex</a:t>
            </a:r>
            <a:r>
              <a:rPr lang="en-US" sz="1400" b="1" spc="-22" dirty="0">
                <a:solidFill>
                  <a:srgbClr val="FFFFFF"/>
                </a:solidFill>
                <a:cs typeface="Arial"/>
              </a:rPr>
              <a:t>i</a:t>
            </a:r>
            <a:r>
              <a:rPr lang="en-US" sz="1400" b="1" spc="31" dirty="0">
                <a:solidFill>
                  <a:srgbClr val="FFFFFF"/>
                </a:solidFill>
                <a:cs typeface="Arial"/>
              </a:rPr>
              <a:t>s</a:t>
            </a:r>
            <a:r>
              <a:rPr lang="en-US" sz="1400" b="1" dirty="0">
                <a:solidFill>
                  <a:srgbClr val="FFFFFF"/>
                </a:solidFill>
                <a:cs typeface="Arial"/>
              </a:rPr>
              <a:t>t</a:t>
            </a:r>
            <a:r>
              <a:rPr lang="en-US" sz="1400" b="1" spc="-40" dirty="0">
                <a:solidFill>
                  <a:srgbClr val="FFFFFF"/>
                </a:solidFill>
                <a:cs typeface="Arial"/>
              </a:rPr>
              <a:t> </a:t>
            </a:r>
            <a:r>
              <a:rPr lang="en-US" sz="1400" b="1" spc="31" dirty="0">
                <a:solidFill>
                  <a:srgbClr val="FFFFFF"/>
                </a:solidFill>
                <a:cs typeface="Arial"/>
              </a:rPr>
              <a:t>behav</a:t>
            </a:r>
            <a:r>
              <a:rPr lang="en-US" sz="1400" b="1" spc="-22" dirty="0">
                <a:solidFill>
                  <a:srgbClr val="FFFFFF"/>
                </a:solidFill>
                <a:cs typeface="Arial"/>
              </a:rPr>
              <a:t>i</a:t>
            </a:r>
            <a:r>
              <a:rPr lang="en-US" sz="1400" b="1" spc="31" dirty="0">
                <a:solidFill>
                  <a:srgbClr val="FFFFFF"/>
                </a:solidFill>
                <a:cs typeface="Arial"/>
              </a:rPr>
              <a:t>or</a:t>
            </a:r>
            <a:endParaRPr lang="en-US" sz="1400" dirty="0">
              <a:cs typeface="Arial"/>
            </a:endParaRPr>
          </a:p>
          <a:p>
            <a:pPr algn="ctr">
              <a:lnSpc>
                <a:spcPct val="100000"/>
              </a:lnSpc>
            </a:pPr>
            <a:endParaRPr lang="en-US" sz="1400" dirty="0">
              <a:latin typeface="Times New Roman"/>
              <a:cs typeface="Times New Roman"/>
            </a:endParaRPr>
          </a:p>
          <a:p>
            <a:pPr marL="194992" marR="6724" algn="ctr">
              <a:lnSpc>
                <a:spcPct val="106400"/>
              </a:lnSpc>
              <a:spcBef>
                <a:spcPts val="759"/>
              </a:spcBef>
            </a:pPr>
            <a:r>
              <a:rPr lang="en-US" sz="1400" b="1" spc="-22" dirty="0">
                <a:solidFill>
                  <a:srgbClr val="FFFFFF"/>
                </a:solidFill>
                <a:cs typeface="Arial"/>
              </a:rPr>
              <a:t>*</a:t>
            </a:r>
            <a:r>
              <a:rPr lang="en-US" sz="1400" b="1" spc="22" dirty="0">
                <a:solidFill>
                  <a:srgbClr val="FFFFFF"/>
                </a:solidFill>
                <a:cs typeface="Arial"/>
              </a:rPr>
              <a:t>D</a:t>
            </a:r>
            <a:r>
              <a:rPr lang="en-US" sz="1400" b="1" spc="31" dirty="0">
                <a:solidFill>
                  <a:srgbClr val="FFFFFF"/>
                </a:solidFill>
                <a:cs typeface="Arial"/>
              </a:rPr>
              <a:t>ep</a:t>
            </a:r>
            <a:r>
              <a:rPr lang="en-US" sz="1400" b="1" spc="-26" dirty="0">
                <a:solidFill>
                  <a:srgbClr val="FFFFFF"/>
                </a:solidFill>
                <a:cs typeface="Arial"/>
              </a:rPr>
              <a:t>t</a:t>
            </a:r>
            <a:r>
              <a:rPr lang="en-US" sz="1400" b="1" dirty="0">
                <a:solidFill>
                  <a:srgbClr val="FFFFFF"/>
                </a:solidFill>
                <a:cs typeface="Arial"/>
              </a:rPr>
              <a:t>.</a:t>
            </a:r>
            <a:r>
              <a:rPr lang="en-US" sz="1400" b="1" spc="-35" dirty="0">
                <a:solidFill>
                  <a:srgbClr val="FFFFFF"/>
                </a:solidFill>
                <a:cs typeface="Arial"/>
              </a:rPr>
              <a:t> </a:t>
            </a:r>
            <a:r>
              <a:rPr lang="en-US" sz="1400" b="1" spc="31" dirty="0">
                <a:solidFill>
                  <a:srgbClr val="FFFFFF"/>
                </a:solidFill>
                <a:cs typeface="Arial"/>
              </a:rPr>
              <a:t>hea</a:t>
            </a:r>
            <a:r>
              <a:rPr lang="en-US" sz="1400" b="1" spc="4" dirty="0">
                <a:solidFill>
                  <a:srgbClr val="FFFFFF"/>
                </a:solidFill>
                <a:cs typeface="Arial"/>
              </a:rPr>
              <a:t>d</a:t>
            </a:r>
            <a:r>
              <a:rPr lang="en-US" sz="1400" b="1" spc="13" dirty="0">
                <a:solidFill>
                  <a:srgbClr val="FFFFFF"/>
                </a:solidFill>
                <a:cs typeface="Arial"/>
              </a:rPr>
              <a:t> </a:t>
            </a:r>
            <a:r>
              <a:rPr lang="en-US" sz="1400" b="1" spc="31" dirty="0">
                <a:solidFill>
                  <a:srgbClr val="FFFFFF"/>
                </a:solidFill>
                <a:cs typeface="Arial"/>
              </a:rPr>
              <a:t>un</a:t>
            </a:r>
            <a:r>
              <a:rPr lang="en-US" sz="1400" b="1" spc="-22" dirty="0">
                <a:solidFill>
                  <a:srgbClr val="FFFFFF"/>
                </a:solidFill>
                <a:cs typeface="Arial"/>
              </a:rPr>
              <a:t>li</a:t>
            </a:r>
            <a:r>
              <a:rPr lang="en-US" sz="1400" b="1" spc="31" dirty="0">
                <a:solidFill>
                  <a:srgbClr val="FFFFFF"/>
                </a:solidFill>
                <a:cs typeface="Arial"/>
              </a:rPr>
              <a:t>ke</a:t>
            </a:r>
            <a:r>
              <a:rPr lang="en-US" sz="1400" b="1" spc="-22" dirty="0">
                <a:solidFill>
                  <a:srgbClr val="FFFFFF"/>
                </a:solidFill>
                <a:cs typeface="Arial"/>
              </a:rPr>
              <a:t>l</a:t>
            </a:r>
            <a:r>
              <a:rPr lang="en-US" sz="1400" b="1" spc="4" dirty="0">
                <a:solidFill>
                  <a:srgbClr val="FFFFFF"/>
                </a:solidFill>
                <a:cs typeface="Arial"/>
              </a:rPr>
              <a:t>y</a:t>
            </a:r>
            <a:r>
              <a:rPr lang="en-US" sz="1400" b="1" spc="13" dirty="0">
                <a:solidFill>
                  <a:srgbClr val="FFFFFF"/>
                </a:solidFill>
                <a:cs typeface="Arial"/>
              </a:rPr>
              <a:t> </a:t>
            </a:r>
            <a:r>
              <a:rPr lang="en-US" sz="1400" b="1" spc="-26" dirty="0">
                <a:solidFill>
                  <a:srgbClr val="FFFFFF"/>
                </a:solidFill>
                <a:cs typeface="Arial"/>
              </a:rPr>
              <a:t>t</a:t>
            </a:r>
            <a:r>
              <a:rPr lang="en-US" sz="1400" b="1" spc="4" dirty="0">
                <a:solidFill>
                  <a:srgbClr val="FFFFFF"/>
                </a:solidFill>
                <a:cs typeface="Arial"/>
              </a:rPr>
              <a:t>o</a:t>
            </a:r>
            <a:r>
              <a:rPr lang="en-US" sz="1400" b="1" spc="13" dirty="0">
                <a:solidFill>
                  <a:srgbClr val="FFFFFF"/>
                </a:solidFill>
                <a:cs typeface="Arial"/>
              </a:rPr>
              <a:t> </a:t>
            </a:r>
            <a:r>
              <a:rPr lang="en-US" sz="1400" b="1" spc="-22" dirty="0">
                <a:solidFill>
                  <a:srgbClr val="FFFFFF"/>
                </a:solidFill>
                <a:cs typeface="Arial"/>
              </a:rPr>
              <a:t>i</a:t>
            </a:r>
            <a:r>
              <a:rPr lang="en-US" sz="1400" b="1" spc="26" dirty="0">
                <a:solidFill>
                  <a:srgbClr val="FFFFFF"/>
                </a:solidFill>
                <a:cs typeface="Arial"/>
              </a:rPr>
              <a:t>n</a:t>
            </a:r>
            <a:r>
              <a:rPr lang="en-US" sz="1400" b="1" spc="-22" dirty="0">
                <a:solidFill>
                  <a:srgbClr val="FFFFFF"/>
                </a:solidFill>
                <a:cs typeface="Arial"/>
              </a:rPr>
              <a:t>t</a:t>
            </a:r>
            <a:r>
              <a:rPr lang="en-US" sz="1400" b="1" spc="31" dirty="0">
                <a:solidFill>
                  <a:srgbClr val="FFFFFF"/>
                </a:solidFill>
                <a:cs typeface="Arial"/>
              </a:rPr>
              <a:t>e</a:t>
            </a:r>
            <a:r>
              <a:rPr lang="en-US" sz="1400" b="1" spc="40" dirty="0">
                <a:solidFill>
                  <a:srgbClr val="FFFFFF"/>
                </a:solidFill>
                <a:cs typeface="Arial"/>
              </a:rPr>
              <a:t>r</a:t>
            </a:r>
            <a:r>
              <a:rPr lang="en-US" sz="1400" b="1" spc="31" dirty="0">
                <a:solidFill>
                  <a:srgbClr val="FFFFFF"/>
                </a:solidFill>
                <a:cs typeface="Arial"/>
              </a:rPr>
              <a:t>ven</a:t>
            </a:r>
            <a:r>
              <a:rPr lang="en-US" sz="1400" b="1" spc="4" dirty="0">
                <a:solidFill>
                  <a:srgbClr val="FFFFFF"/>
                </a:solidFill>
                <a:cs typeface="Arial"/>
              </a:rPr>
              <a:t>e</a:t>
            </a:r>
            <a:r>
              <a:rPr lang="en-US" sz="1400" b="1" spc="13" dirty="0">
                <a:solidFill>
                  <a:srgbClr val="FFFFFF"/>
                </a:solidFill>
                <a:cs typeface="Arial"/>
              </a:rPr>
              <a:t> </a:t>
            </a:r>
            <a:r>
              <a:rPr lang="en-US" sz="1400" b="1" spc="-22" dirty="0">
                <a:solidFill>
                  <a:srgbClr val="FFFFFF"/>
                </a:solidFill>
                <a:cs typeface="Arial"/>
              </a:rPr>
              <a:t>i</a:t>
            </a:r>
            <a:r>
              <a:rPr lang="en-US" sz="1400" b="1" dirty="0">
                <a:solidFill>
                  <a:srgbClr val="FFFFFF"/>
                </a:solidFill>
                <a:cs typeface="Arial"/>
              </a:rPr>
              <a:t>f</a:t>
            </a:r>
            <a:r>
              <a:rPr lang="en-US" sz="1400" b="1" spc="-35" dirty="0">
                <a:solidFill>
                  <a:srgbClr val="FFFFFF"/>
                </a:solidFill>
                <a:cs typeface="Arial"/>
              </a:rPr>
              <a:t> </a:t>
            </a:r>
            <a:r>
              <a:rPr lang="en-US" sz="1400" b="1" spc="31" dirty="0">
                <a:solidFill>
                  <a:srgbClr val="FFFFFF"/>
                </a:solidFill>
                <a:cs typeface="Arial"/>
              </a:rPr>
              <a:t>sex</a:t>
            </a:r>
            <a:r>
              <a:rPr lang="en-US" sz="1400" b="1" spc="-18" dirty="0">
                <a:solidFill>
                  <a:srgbClr val="FFFFFF"/>
                </a:solidFill>
                <a:cs typeface="Arial"/>
              </a:rPr>
              <a:t>i</a:t>
            </a:r>
            <a:r>
              <a:rPr lang="en-US" sz="1400" b="1" spc="31" dirty="0">
                <a:solidFill>
                  <a:srgbClr val="FFFFFF"/>
                </a:solidFill>
                <a:cs typeface="Arial"/>
              </a:rPr>
              <a:t>s</a:t>
            </a:r>
            <a:r>
              <a:rPr lang="en-US" sz="1400" b="1" dirty="0">
                <a:solidFill>
                  <a:srgbClr val="FFFFFF"/>
                </a:solidFill>
                <a:cs typeface="Arial"/>
              </a:rPr>
              <a:t>t </a:t>
            </a:r>
            <a:r>
              <a:rPr lang="en-US" sz="1400" b="1" spc="31" dirty="0">
                <a:solidFill>
                  <a:srgbClr val="FFFFFF"/>
                </a:solidFill>
                <a:cs typeface="Arial"/>
              </a:rPr>
              <a:t>behav</a:t>
            </a:r>
            <a:r>
              <a:rPr lang="en-US" sz="1400" b="1" spc="-22" dirty="0">
                <a:solidFill>
                  <a:srgbClr val="FFFFFF"/>
                </a:solidFill>
                <a:cs typeface="Arial"/>
              </a:rPr>
              <a:t>i</a:t>
            </a:r>
            <a:r>
              <a:rPr lang="en-US" sz="1400" b="1" spc="31" dirty="0">
                <a:solidFill>
                  <a:srgbClr val="FFFFFF"/>
                </a:solidFill>
                <a:cs typeface="Arial"/>
              </a:rPr>
              <a:t>o</a:t>
            </a:r>
            <a:r>
              <a:rPr lang="en-US" sz="1400" b="1" spc="4" dirty="0">
                <a:solidFill>
                  <a:srgbClr val="FFFFFF"/>
                </a:solidFill>
                <a:cs typeface="Arial"/>
              </a:rPr>
              <a:t>r</a:t>
            </a:r>
            <a:r>
              <a:rPr lang="en-US" sz="1400" b="1" spc="26" dirty="0">
                <a:solidFill>
                  <a:srgbClr val="FFFFFF"/>
                </a:solidFill>
                <a:cs typeface="Arial"/>
              </a:rPr>
              <a:t> </a:t>
            </a:r>
            <a:r>
              <a:rPr lang="en-US" sz="1400" b="1" spc="31" dirty="0">
                <a:solidFill>
                  <a:srgbClr val="FFFFFF"/>
                </a:solidFill>
                <a:cs typeface="Arial"/>
              </a:rPr>
              <a:t>occu</a:t>
            </a:r>
            <a:r>
              <a:rPr lang="en-US" sz="1400" b="1" spc="44" dirty="0">
                <a:solidFill>
                  <a:srgbClr val="FFFFFF"/>
                </a:solidFill>
                <a:cs typeface="Arial"/>
              </a:rPr>
              <a:t>r</a:t>
            </a:r>
            <a:r>
              <a:rPr lang="en-US" sz="1400" b="1" spc="40" dirty="0">
                <a:solidFill>
                  <a:srgbClr val="FFFFFF"/>
                </a:solidFill>
                <a:cs typeface="Arial"/>
              </a:rPr>
              <a:t>r</a:t>
            </a:r>
            <a:r>
              <a:rPr lang="en-US" sz="1400" b="1" spc="31" dirty="0">
                <a:solidFill>
                  <a:srgbClr val="FFFFFF"/>
                </a:solidFill>
                <a:cs typeface="Arial"/>
              </a:rPr>
              <a:t>ed</a:t>
            </a:r>
            <a:endParaRPr lang="en-US" sz="1400" dirty="0">
              <a:cs typeface="Arial"/>
            </a:endParaRPr>
          </a:p>
          <a:p>
            <a:endParaRPr lang="en-US" sz="1400" dirty="0"/>
          </a:p>
        </p:txBody>
      </p:sp>
      <p:sp>
        <p:nvSpPr>
          <p:cNvPr id="17" name="object 38"/>
          <p:cNvSpPr/>
          <p:nvPr/>
        </p:nvSpPr>
        <p:spPr>
          <a:xfrm>
            <a:off x="4953000" y="1608955"/>
            <a:ext cx="50196" cy="3801245"/>
          </a:xfrm>
          <a:custGeom>
            <a:avLst/>
            <a:gdLst/>
            <a:ahLst/>
            <a:cxnLst/>
            <a:rect l="l" t="t" r="r" b="b"/>
            <a:pathLst>
              <a:path h="3954779">
                <a:moveTo>
                  <a:pt x="0" y="0"/>
                </a:moveTo>
                <a:lnTo>
                  <a:pt x="0" y="3954780"/>
                </a:lnTo>
              </a:path>
            </a:pathLst>
          </a:custGeom>
          <a:ln w="9474">
            <a:solidFill>
              <a:srgbClr val="FFFFFF"/>
            </a:solidFill>
          </a:ln>
        </p:spPr>
        <p:txBody>
          <a:bodyPr wrap="square" lIns="0" tIns="0" rIns="0" bIns="0" rtlCol="0"/>
          <a:lstStyle/>
          <a:p>
            <a:endParaRPr sz="1588" dirty="0"/>
          </a:p>
        </p:txBody>
      </p:sp>
      <p:sp>
        <p:nvSpPr>
          <p:cNvPr id="18" name="object 37"/>
          <p:cNvSpPr/>
          <p:nvPr/>
        </p:nvSpPr>
        <p:spPr>
          <a:xfrm>
            <a:off x="4825414" y="5334000"/>
            <a:ext cx="3556586" cy="76200"/>
          </a:xfrm>
          <a:custGeom>
            <a:avLst/>
            <a:gdLst/>
            <a:ahLst/>
            <a:cxnLst/>
            <a:rect l="l" t="t" r="r" b="b"/>
            <a:pathLst>
              <a:path w="3935095">
                <a:moveTo>
                  <a:pt x="3934968" y="0"/>
                </a:moveTo>
                <a:lnTo>
                  <a:pt x="0" y="0"/>
                </a:lnTo>
              </a:path>
            </a:pathLst>
          </a:custGeom>
          <a:ln w="9474">
            <a:solidFill>
              <a:srgbClr val="FFFFFF"/>
            </a:solidFill>
          </a:ln>
        </p:spPr>
        <p:txBody>
          <a:bodyPr wrap="square" lIns="0" tIns="0" rIns="0" bIns="0" rtlCol="0"/>
          <a:lstStyle/>
          <a:p>
            <a:endParaRPr sz="1588" dirty="0"/>
          </a:p>
        </p:txBody>
      </p:sp>
      <p:cxnSp>
        <p:nvCxnSpPr>
          <p:cNvPr id="22" name="Straight Connector 21"/>
          <p:cNvCxnSpPr/>
          <p:nvPr/>
        </p:nvCxnSpPr>
        <p:spPr>
          <a:xfrm flipH="1">
            <a:off x="4825414" y="1608955"/>
            <a:ext cx="12758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825414" y="2209800"/>
            <a:ext cx="12758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825414" y="2819400"/>
            <a:ext cx="12758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825414" y="3487102"/>
            <a:ext cx="12758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825359" y="4114800"/>
            <a:ext cx="12758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825304" y="4800600"/>
            <a:ext cx="12758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382000" y="5334000"/>
            <a:ext cx="0" cy="1251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696200" y="5334000"/>
            <a:ext cx="0" cy="1251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10400" y="5334000"/>
            <a:ext cx="0" cy="1251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324600" y="5336610"/>
            <a:ext cx="0" cy="1251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62600" y="5340870"/>
            <a:ext cx="0" cy="1251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806176" y="5439245"/>
            <a:ext cx="3977126" cy="307777"/>
          </a:xfrm>
          <a:prstGeom prst="rect">
            <a:avLst/>
          </a:prstGeom>
          <a:noFill/>
        </p:spPr>
        <p:txBody>
          <a:bodyPr wrap="square" rtlCol="0">
            <a:spAutoFit/>
          </a:bodyPr>
          <a:lstStyle/>
          <a:p>
            <a:r>
              <a:rPr lang="en-US" sz="1400" dirty="0" smtClean="0">
                <a:solidFill>
                  <a:schemeClr val="bg1"/>
                </a:solidFill>
              </a:rPr>
              <a:t>0%       20%       40%	    60%      80%    100%</a:t>
            </a:r>
            <a:endParaRPr lang="en-US" sz="1400" dirty="0">
              <a:solidFill>
                <a:schemeClr val="bg1"/>
              </a:solidFill>
            </a:endParaRPr>
          </a:p>
        </p:txBody>
      </p:sp>
      <p:sp>
        <p:nvSpPr>
          <p:cNvPr id="60" name="TextBox 59"/>
          <p:cNvSpPr txBox="1"/>
          <p:nvPr/>
        </p:nvSpPr>
        <p:spPr>
          <a:xfrm>
            <a:off x="844693" y="5410200"/>
            <a:ext cx="2431907" cy="307777"/>
          </a:xfrm>
          <a:prstGeom prst="rect">
            <a:avLst/>
          </a:prstGeom>
          <a:noFill/>
        </p:spPr>
        <p:txBody>
          <a:bodyPr wrap="square" rtlCol="0">
            <a:spAutoFit/>
          </a:bodyPr>
          <a:lstStyle/>
          <a:p>
            <a:r>
              <a:rPr lang="en-US" sz="1400" dirty="0" smtClean="0">
                <a:solidFill>
                  <a:schemeClr val="bg1"/>
                </a:solidFill>
              </a:rPr>
              <a:t>Males 	Females</a:t>
            </a:r>
            <a:endParaRPr lang="en-US" sz="1400" dirty="0">
              <a:solidFill>
                <a:schemeClr val="bg1"/>
              </a:solidFill>
            </a:endParaRPr>
          </a:p>
        </p:txBody>
      </p:sp>
      <p:sp>
        <p:nvSpPr>
          <p:cNvPr id="65" name="TextBox 64"/>
          <p:cNvSpPr txBox="1"/>
          <p:nvPr/>
        </p:nvSpPr>
        <p:spPr>
          <a:xfrm>
            <a:off x="665308" y="5656659"/>
            <a:ext cx="5054256" cy="415498"/>
          </a:xfrm>
          <a:prstGeom prst="rect">
            <a:avLst/>
          </a:prstGeom>
          <a:noFill/>
        </p:spPr>
        <p:txBody>
          <a:bodyPr wrap="square" rtlCol="0">
            <a:spAutoFit/>
          </a:bodyPr>
          <a:lstStyle/>
          <a:p>
            <a:pPr marL="11206"/>
            <a:r>
              <a:rPr lang="en-US" sz="1050" spc="-4" dirty="0">
                <a:solidFill>
                  <a:srgbClr val="FFFFFF"/>
                </a:solidFill>
                <a:cs typeface="Arial"/>
              </a:rPr>
              <a:t>Advanc</a:t>
            </a:r>
            <a:r>
              <a:rPr lang="en-US" sz="1050" dirty="0">
                <a:solidFill>
                  <a:srgbClr val="FFFFFF"/>
                </a:solidFill>
                <a:cs typeface="Arial"/>
              </a:rPr>
              <a:t>e </a:t>
            </a:r>
            <a:r>
              <a:rPr lang="en-US" sz="1050" spc="-4" dirty="0">
                <a:solidFill>
                  <a:srgbClr val="FFFFFF"/>
                </a:solidFill>
                <a:cs typeface="Arial"/>
              </a:rPr>
              <a:t>Survey</a:t>
            </a:r>
            <a:r>
              <a:rPr lang="en-US" sz="1050" dirty="0">
                <a:solidFill>
                  <a:srgbClr val="FFFFFF"/>
                </a:solidFill>
                <a:cs typeface="Arial"/>
              </a:rPr>
              <a:t>, </a:t>
            </a:r>
            <a:r>
              <a:rPr lang="en-US" sz="1050" spc="-9" dirty="0">
                <a:solidFill>
                  <a:srgbClr val="FFFFFF"/>
                </a:solidFill>
                <a:cs typeface="Arial"/>
              </a:rPr>
              <a:t>N</a:t>
            </a:r>
            <a:r>
              <a:rPr lang="en-US" sz="1050" dirty="0">
                <a:solidFill>
                  <a:srgbClr val="FFFFFF"/>
                </a:solidFill>
                <a:cs typeface="Arial"/>
              </a:rPr>
              <a:t>=</a:t>
            </a:r>
            <a:r>
              <a:rPr lang="en-US" sz="1050" spc="-4" dirty="0">
                <a:solidFill>
                  <a:srgbClr val="FFFFFF"/>
                </a:solidFill>
                <a:cs typeface="Arial"/>
              </a:rPr>
              <a:t>816</a:t>
            </a:r>
            <a:r>
              <a:rPr lang="en-US" sz="1050" dirty="0">
                <a:solidFill>
                  <a:srgbClr val="FFFFFF"/>
                </a:solidFill>
                <a:cs typeface="Arial"/>
              </a:rPr>
              <a:t>;  </a:t>
            </a:r>
            <a:r>
              <a:rPr lang="en-US" sz="1050" spc="-4" dirty="0">
                <a:solidFill>
                  <a:srgbClr val="FFFFFF"/>
                </a:solidFill>
                <a:cs typeface="Arial"/>
              </a:rPr>
              <a:t>Inc</a:t>
            </a:r>
            <a:r>
              <a:rPr lang="en-US" sz="1050" spc="-9" dirty="0">
                <a:solidFill>
                  <a:srgbClr val="FFFFFF"/>
                </a:solidFill>
                <a:cs typeface="Arial"/>
              </a:rPr>
              <a:t>l</a:t>
            </a:r>
            <a:r>
              <a:rPr lang="en-US" sz="1050" spc="-4" dirty="0">
                <a:solidFill>
                  <a:srgbClr val="FFFFFF"/>
                </a:solidFill>
                <a:cs typeface="Arial"/>
              </a:rPr>
              <a:t>ude</a:t>
            </a:r>
            <a:r>
              <a:rPr lang="en-US" sz="1050" dirty="0">
                <a:solidFill>
                  <a:srgbClr val="FFFFFF"/>
                </a:solidFill>
                <a:cs typeface="Arial"/>
              </a:rPr>
              <a:t>s </a:t>
            </a:r>
            <a:r>
              <a:rPr lang="en-US" sz="1050" spc="-4" dirty="0">
                <a:solidFill>
                  <a:srgbClr val="FFFFFF"/>
                </a:solidFill>
                <a:cs typeface="Arial"/>
              </a:rPr>
              <a:t>comb</a:t>
            </a:r>
            <a:r>
              <a:rPr lang="en-US" sz="1050" spc="-9" dirty="0">
                <a:solidFill>
                  <a:srgbClr val="FFFFFF"/>
                </a:solidFill>
                <a:cs typeface="Arial"/>
              </a:rPr>
              <a:t>i</a:t>
            </a:r>
            <a:r>
              <a:rPr lang="en-US" sz="1050" spc="-4" dirty="0">
                <a:solidFill>
                  <a:srgbClr val="FFFFFF"/>
                </a:solidFill>
                <a:cs typeface="Arial"/>
              </a:rPr>
              <a:t>ne</a:t>
            </a:r>
            <a:r>
              <a:rPr lang="en-US" sz="1050" dirty="0">
                <a:solidFill>
                  <a:srgbClr val="FFFFFF"/>
                </a:solidFill>
                <a:cs typeface="Arial"/>
              </a:rPr>
              <a:t>d </a:t>
            </a:r>
            <a:r>
              <a:rPr lang="en-US" sz="1050" spc="-4" dirty="0">
                <a:solidFill>
                  <a:srgbClr val="FFFFFF"/>
                </a:solidFill>
                <a:cs typeface="Arial"/>
              </a:rPr>
              <a:t>r</a:t>
            </a:r>
            <a:r>
              <a:rPr lang="en-US" sz="1050" spc="-18" dirty="0">
                <a:solidFill>
                  <a:srgbClr val="FFFFFF"/>
                </a:solidFill>
                <a:cs typeface="Arial"/>
              </a:rPr>
              <a:t>e</a:t>
            </a:r>
            <a:r>
              <a:rPr lang="en-US" sz="1050" spc="-4" dirty="0">
                <a:solidFill>
                  <a:srgbClr val="FFFFFF"/>
                </a:solidFill>
                <a:cs typeface="Arial"/>
              </a:rPr>
              <a:t>sponse</a:t>
            </a:r>
            <a:r>
              <a:rPr lang="en-US" sz="1050" dirty="0">
                <a:solidFill>
                  <a:srgbClr val="FFFFFF"/>
                </a:solidFill>
                <a:cs typeface="Arial"/>
              </a:rPr>
              <a:t>s </a:t>
            </a:r>
            <a:r>
              <a:rPr lang="en-US" sz="1050" spc="-4" dirty="0">
                <a:solidFill>
                  <a:srgbClr val="FFFFFF"/>
                </a:solidFill>
                <a:cs typeface="Arial"/>
              </a:rPr>
              <a:t>o</a:t>
            </a:r>
            <a:r>
              <a:rPr lang="en-US" sz="1050" dirty="0">
                <a:solidFill>
                  <a:srgbClr val="FFFFFF"/>
                </a:solidFill>
                <a:cs typeface="Arial"/>
              </a:rPr>
              <a:t>f </a:t>
            </a:r>
            <a:r>
              <a:rPr lang="en-US" sz="1050" spc="-4" dirty="0">
                <a:solidFill>
                  <a:srgbClr val="FFFFFF"/>
                </a:solidFill>
                <a:cs typeface="Arial"/>
              </a:rPr>
              <a:t>strong</a:t>
            </a:r>
            <a:r>
              <a:rPr lang="en-US" sz="1050" spc="-9" dirty="0">
                <a:solidFill>
                  <a:srgbClr val="FFFFFF"/>
                </a:solidFill>
                <a:cs typeface="Arial"/>
              </a:rPr>
              <a:t>l</a:t>
            </a:r>
            <a:r>
              <a:rPr lang="en-US" sz="1050" dirty="0">
                <a:solidFill>
                  <a:srgbClr val="FFFFFF"/>
                </a:solidFill>
                <a:cs typeface="Arial"/>
              </a:rPr>
              <a:t>y </a:t>
            </a:r>
            <a:r>
              <a:rPr lang="en-US" sz="1050" spc="-4" dirty="0">
                <a:solidFill>
                  <a:srgbClr val="FFFFFF"/>
                </a:solidFill>
                <a:cs typeface="Arial"/>
              </a:rPr>
              <a:t>agre</a:t>
            </a:r>
            <a:r>
              <a:rPr lang="en-US" sz="1050" dirty="0">
                <a:solidFill>
                  <a:srgbClr val="FFFFFF"/>
                </a:solidFill>
                <a:cs typeface="Arial"/>
              </a:rPr>
              <a:t>e </a:t>
            </a:r>
            <a:r>
              <a:rPr lang="en-US" sz="1050" spc="-4" dirty="0">
                <a:solidFill>
                  <a:srgbClr val="FFFFFF"/>
                </a:solidFill>
                <a:cs typeface="Arial"/>
              </a:rPr>
              <a:t>an</a:t>
            </a:r>
            <a:r>
              <a:rPr lang="en-US" sz="1050" dirty="0">
                <a:solidFill>
                  <a:srgbClr val="FFFFFF"/>
                </a:solidFill>
                <a:cs typeface="Arial"/>
              </a:rPr>
              <a:t>d </a:t>
            </a:r>
            <a:r>
              <a:rPr lang="en-US" sz="1050" spc="-4" dirty="0">
                <a:solidFill>
                  <a:srgbClr val="FFFFFF"/>
                </a:solidFill>
                <a:cs typeface="Arial"/>
              </a:rPr>
              <a:t>some</a:t>
            </a:r>
            <a:r>
              <a:rPr lang="en-US" sz="1050" spc="-9" dirty="0">
                <a:solidFill>
                  <a:srgbClr val="FFFFFF"/>
                </a:solidFill>
                <a:cs typeface="Arial"/>
              </a:rPr>
              <a:t>w</a:t>
            </a:r>
            <a:r>
              <a:rPr lang="en-US" sz="1050" spc="-4" dirty="0">
                <a:solidFill>
                  <a:srgbClr val="FFFFFF"/>
                </a:solidFill>
                <a:cs typeface="Arial"/>
              </a:rPr>
              <a:t>ha</a:t>
            </a:r>
            <a:r>
              <a:rPr lang="en-US" sz="1050" dirty="0">
                <a:solidFill>
                  <a:srgbClr val="FFFFFF"/>
                </a:solidFill>
                <a:cs typeface="Arial"/>
              </a:rPr>
              <a:t>t </a:t>
            </a:r>
            <a:r>
              <a:rPr lang="en-US" sz="1050" spc="-4" dirty="0">
                <a:solidFill>
                  <a:srgbClr val="FFFFFF"/>
                </a:solidFill>
                <a:cs typeface="Arial"/>
              </a:rPr>
              <a:t>agree</a:t>
            </a:r>
            <a:r>
              <a:rPr lang="en-US" sz="1050" spc="-4" dirty="0" smtClean="0">
                <a:solidFill>
                  <a:srgbClr val="FFFFFF"/>
                </a:solidFill>
                <a:cs typeface="Arial"/>
              </a:rPr>
              <a:t>;</a:t>
            </a:r>
            <a:r>
              <a:rPr lang="en-US" sz="1050" dirty="0" smtClean="0">
                <a:cs typeface="Arial"/>
              </a:rPr>
              <a:t> </a:t>
            </a:r>
            <a:r>
              <a:rPr lang="en-US" sz="1050" spc="-4" dirty="0" smtClean="0">
                <a:solidFill>
                  <a:srgbClr val="FFFFFF"/>
                </a:solidFill>
                <a:cs typeface="Arial"/>
              </a:rPr>
              <a:t>*</a:t>
            </a:r>
            <a:r>
              <a:rPr lang="en-US" sz="1050" spc="-4" dirty="0">
                <a:solidFill>
                  <a:srgbClr val="FFFFFF"/>
                </a:solidFill>
                <a:cs typeface="Arial"/>
              </a:rPr>
              <a:t>Item</a:t>
            </a:r>
            <a:r>
              <a:rPr lang="en-US" sz="1050" dirty="0">
                <a:solidFill>
                  <a:srgbClr val="FFFFFF"/>
                </a:solidFill>
                <a:cs typeface="Arial"/>
              </a:rPr>
              <a:t>s </a:t>
            </a:r>
            <a:r>
              <a:rPr lang="en-US" sz="1050" spc="-4" dirty="0">
                <a:solidFill>
                  <a:srgbClr val="FFFFFF"/>
                </a:solidFill>
                <a:cs typeface="Arial"/>
              </a:rPr>
              <a:t>s</a:t>
            </a:r>
            <a:r>
              <a:rPr lang="en-US" sz="1050" spc="-9" dirty="0">
                <a:solidFill>
                  <a:srgbClr val="FFFFFF"/>
                </a:solidFill>
                <a:cs typeface="Arial"/>
              </a:rPr>
              <a:t>i</a:t>
            </a:r>
            <a:r>
              <a:rPr lang="en-US" sz="1050" spc="-4" dirty="0">
                <a:solidFill>
                  <a:srgbClr val="FFFFFF"/>
                </a:solidFill>
                <a:cs typeface="Arial"/>
              </a:rPr>
              <a:t>gnificantl</a:t>
            </a:r>
            <a:r>
              <a:rPr lang="en-US" sz="1050" dirty="0">
                <a:solidFill>
                  <a:srgbClr val="FFFFFF"/>
                </a:solidFill>
                <a:cs typeface="Arial"/>
              </a:rPr>
              <a:t>y </a:t>
            </a:r>
            <a:r>
              <a:rPr lang="en-US" sz="1050" spc="-4" dirty="0">
                <a:solidFill>
                  <a:srgbClr val="FFFFFF"/>
                </a:solidFill>
                <a:cs typeface="Arial"/>
              </a:rPr>
              <a:t>differen</a:t>
            </a:r>
            <a:r>
              <a:rPr lang="en-US" sz="1050" dirty="0">
                <a:solidFill>
                  <a:srgbClr val="FFFFFF"/>
                </a:solidFill>
                <a:cs typeface="Arial"/>
              </a:rPr>
              <a:t>t </a:t>
            </a:r>
            <a:r>
              <a:rPr lang="en-US" sz="1050" spc="-4" dirty="0">
                <a:solidFill>
                  <a:srgbClr val="FFFFFF"/>
                </a:solidFill>
                <a:cs typeface="Arial"/>
              </a:rPr>
              <a:t>b</a:t>
            </a:r>
            <a:r>
              <a:rPr lang="en-US" sz="1050" dirty="0">
                <a:solidFill>
                  <a:srgbClr val="FFFFFF"/>
                </a:solidFill>
                <a:cs typeface="Arial"/>
              </a:rPr>
              <a:t>y </a:t>
            </a:r>
            <a:r>
              <a:rPr lang="en-US" sz="1050" spc="-4" dirty="0">
                <a:solidFill>
                  <a:srgbClr val="FFFFFF"/>
                </a:solidFill>
                <a:cs typeface="Arial"/>
              </a:rPr>
              <a:t>gender</a:t>
            </a:r>
            <a:r>
              <a:rPr lang="en-US" sz="1050" dirty="0">
                <a:solidFill>
                  <a:srgbClr val="FFFFFF"/>
                </a:solidFill>
                <a:cs typeface="Arial"/>
              </a:rPr>
              <a:t>, p </a:t>
            </a:r>
            <a:r>
              <a:rPr lang="en-US" sz="1050" u="sng" dirty="0">
                <a:solidFill>
                  <a:srgbClr val="FFFFFF"/>
                </a:solidFill>
                <a:cs typeface="Arial"/>
              </a:rPr>
              <a:t>&lt;</a:t>
            </a:r>
            <a:r>
              <a:rPr lang="en-US" sz="1050" spc="-9" dirty="0">
                <a:solidFill>
                  <a:srgbClr val="FFFFFF"/>
                </a:solidFill>
                <a:cs typeface="Arial"/>
              </a:rPr>
              <a:t> </a:t>
            </a:r>
            <a:r>
              <a:rPr lang="en-US" sz="1050" dirty="0">
                <a:solidFill>
                  <a:srgbClr val="FFFFFF"/>
                </a:solidFill>
                <a:cs typeface="Arial"/>
              </a:rPr>
              <a:t>.</a:t>
            </a:r>
            <a:r>
              <a:rPr lang="en-US" sz="1050" spc="-9" dirty="0">
                <a:solidFill>
                  <a:srgbClr val="FFFFFF"/>
                </a:solidFill>
                <a:cs typeface="Arial"/>
              </a:rPr>
              <a:t>0</a:t>
            </a:r>
            <a:r>
              <a:rPr lang="en-US" sz="1050" dirty="0">
                <a:solidFill>
                  <a:srgbClr val="FFFFFF"/>
                </a:solidFill>
                <a:cs typeface="Arial"/>
              </a:rPr>
              <a:t>5</a:t>
            </a:r>
            <a:endParaRPr lang="en-US" sz="1050" dirty="0">
              <a:cs typeface="Arial"/>
            </a:endParaRPr>
          </a:p>
        </p:txBody>
      </p:sp>
      <p:sp>
        <p:nvSpPr>
          <p:cNvPr id="67" name="TextBox 66"/>
          <p:cNvSpPr txBox="1"/>
          <p:nvPr/>
        </p:nvSpPr>
        <p:spPr>
          <a:xfrm>
            <a:off x="484932" y="6119091"/>
            <a:ext cx="6107939" cy="892552"/>
          </a:xfrm>
          <a:prstGeom prst="rect">
            <a:avLst/>
          </a:prstGeom>
          <a:noFill/>
        </p:spPr>
        <p:txBody>
          <a:bodyPr wrap="square" rtlCol="0">
            <a:spAutoFit/>
          </a:bodyPr>
          <a:lstStyle/>
          <a:p>
            <a:r>
              <a:rPr lang="en-US" sz="1200" dirty="0" smtClean="0"/>
              <a:t>Virginia </a:t>
            </a:r>
            <a:r>
              <a:rPr lang="en-US" sz="1200" dirty="0"/>
              <a:t>Tech 2005 </a:t>
            </a:r>
            <a:r>
              <a:rPr lang="en-US" sz="1200" i="1" dirty="0"/>
              <a:t>AdvanceVT</a:t>
            </a:r>
            <a:r>
              <a:rPr lang="en-US" sz="1200" dirty="0"/>
              <a:t> Faculty Work-Life Survey and Faculty Exit </a:t>
            </a:r>
            <a:r>
              <a:rPr lang="en-US" sz="1200" dirty="0" smtClean="0"/>
              <a:t>Survey</a:t>
            </a:r>
          </a:p>
          <a:p>
            <a:r>
              <a:rPr lang="en-US" sz="1200" dirty="0"/>
              <a:t>Diana Bilimoria, IWiN 9-23-2010</a:t>
            </a:r>
          </a:p>
          <a:p>
            <a:endParaRPr lang="en-US" sz="1400" dirty="0">
              <a:solidFill>
                <a:schemeClr val="tx2"/>
              </a:solidFill>
            </a:endParaRPr>
          </a:p>
          <a:p>
            <a:endParaRPr lang="en-US" sz="1400" dirty="0"/>
          </a:p>
        </p:txBody>
      </p:sp>
      <p:pic>
        <p:nvPicPr>
          <p:cNvPr id="3" name="Picture 2"/>
          <p:cNvPicPr>
            <a:picLocks noChangeAspect="1"/>
          </p:cNvPicPr>
          <p:nvPr/>
        </p:nvPicPr>
        <p:blipFill>
          <a:blip r:embed="rId3"/>
          <a:stretch>
            <a:fillRect/>
          </a:stretch>
        </p:blipFill>
        <p:spPr>
          <a:xfrm>
            <a:off x="914400" y="1622587"/>
            <a:ext cx="7248525" cy="4019550"/>
          </a:xfrm>
          <a:prstGeom prst="rect">
            <a:avLst/>
          </a:prstGeom>
        </p:spPr>
      </p:pic>
    </p:spTree>
    <p:extLst>
      <p:ext uri="{BB962C8B-B14F-4D97-AF65-F5344CB8AC3E}">
        <p14:creationId xmlns:p14="http://schemas.microsoft.com/office/powerpoint/2010/main" val="3327433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447800"/>
            <a:ext cx="5943600" cy="4800600"/>
          </a:xfrm>
        </p:spPr>
        <p:txBody>
          <a:bodyPr>
            <a:normAutofit/>
          </a:bodyPr>
          <a:lstStyle/>
          <a:p>
            <a:r>
              <a:rPr lang="en-US" sz="2400" dirty="0"/>
              <a:t>What would be the benefits of creating a departmental climate where members feel “safe, listened to, valued, and treated fairly and with respect”?</a:t>
            </a:r>
          </a:p>
        </p:txBody>
      </p:sp>
      <p:sp>
        <p:nvSpPr>
          <p:cNvPr id="4" name="Title 3"/>
          <p:cNvSpPr>
            <a:spLocks noGrp="1"/>
          </p:cNvSpPr>
          <p:nvPr>
            <p:ph type="title"/>
          </p:nvPr>
        </p:nvSpPr>
        <p:spPr/>
        <p:txBody>
          <a:bodyPr/>
          <a:lstStyle/>
          <a:p>
            <a:r>
              <a:rPr lang="en-US" dirty="0" smtClean="0"/>
              <a:t>Why is Climate </a:t>
            </a:r>
            <a:r>
              <a:rPr lang="en-US" dirty="0"/>
              <a:t>I</a:t>
            </a:r>
            <a:r>
              <a:rPr lang="en-US" dirty="0" smtClean="0"/>
              <a:t>mportant?</a:t>
            </a:r>
            <a:endParaRPr lang="en-US" dirty="0"/>
          </a:p>
        </p:txBody>
      </p:sp>
    </p:spTree>
    <p:extLst>
      <p:ext uri="{BB962C8B-B14F-4D97-AF65-F5344CB8AC3E}">
        <p14:creationId xmlns:p14="http://schemas.microsoft.com/office/powerpoint/2010/main" val="1547273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447800"/>
            <a:ext cx="5943600" cy="5334000"/>
          </a:xfrm>
        </p:spPr>
        <p:txBody>
          <a:bodyPr>
            <a:normAutofit/>
          </a:bodyPr>
          <a:lstStyle/>
          <a:p>
            <a:pPr marL="0" indent="0">
              <a:lnSpc>
                <a:spcPct val="110000"/>
              </a:lnSpc>
              <a:spcBef>
                <a:spcPts val="0"/>
              </a:spcBef>
              <a:spcAft>
                <a:spcPts val="600"/>
              </a:spcAft>
              <a:buNone/>
            </a:pPr>
            <a:r>
              <a:rPr lang="en-US" sz="2400" dirty="0" smtClean="0"/>
              <a:t>The Power of Diversity</a:t>
            </a:r>
          </a:p>
          <a:p>
            <a:pPr lvl="1">
              <a:lnSpc>
                <a:spcPct val="110000"/>
              </a:lnSpc>
              <a:spcBef>
                <a:spcPts val="0"/>
              </a:spcBef>
              <a:spcAft>
                <a:spcPts val="600"/>
              </a:spcAft>
              <a:buFont typeface="Arial" panose="020B0604020202020204" pitchFamily="34" charset="0"/>
              <a:buChar char="•"/>
            </a:pPr>
            <a:r>
              <a:rPr lang="en-US" sz="2000" dirty="0" smtClean="0"/>
              <a:t>Breakthroughs emerge by looking at complex problems from diverse perspectives.</a:t>
            </a:r>
          </a:p>
          <a:p>
            <a:pPr lvl="1">
              <a:lnSpc>
                <a:spcPct val="110000"/>
              </a:lnSpc>
              <a:spcBef>
                <a:spcPts val="0"/>
              </a:spcBef>
              <a:spcAft>
                <a:spcPts val="600"/>
              </a:spcAft>
              <a:buFont typeface="Arial" panose="020B0604020202020204" pitchFamily="34" charset="0"/>
              <a:buChar char="•"/>
            </a:pPr>
            <a:endParaRPr lang="en-US" sz="2000" dirty="0" smtClean="0"/>
          </a:p>
          <a:p>
            <a:pPr lvl="1">
              <a:lnSpc>
                <a:spcPct val="110000"/>
              </a:lnSpc>
              <a:spcBef>
                <a:spcPts val="0"/>
              </a:spcBef>
              <a:spcAft>
                <a:spcPts val="600"/>
              </a:spcAft>
              <a:buFont typeface="Arial" panose="020B0604020202020204" pitchFamily="34" charset="0"/>
              <a:buChar char="•"/>
            </a:pPr>
            <a:r>
              <a:rPr lang="en-US" sz="2000" dirty="0" smtClean="0"/>
              <a:t>Inclusive enterprises with a diverse work force that recognize and value unique individual contributions tend to be more successful than more homogenous ones</a:t>
            </a:r>
          </a:p>
          <a:p>
            <a:pPr marL="457200" lvl="1" indent="0">
              <a:lnSpc>
                <a:spcPct val="110000"/>
              </a:lnSpc>
              <a:spcBef>
                <a:spcPts val="0"/>
              </a:spcBef>
              <a:spcAft>
                <a:spcPts val="600"/>
              </a:spcAft>
              <a:buNone/>
            </a:pPr>
            <a:endParaRPr lang="en-US" dirty="0"/>
          </a:p>
        </p:txBody>
      </p:sp>
      <p:sp>
        <p:nvSpPr>
          <p:cNvPr id="4" name="Title 3"/>
          <p:cNvSpPr>
            <a:spLocks noGrp="1"/>
          </p:cNvSpPr>
          <p:nvPr>
            <p:ph type="title"/>
          </p:nvPr>
        </p:nvSpPr>
        <p:spPr/>
        <p:txBody>
          <a:bodyPr/>
          <a:lstStyle/>
          <a:p>
            <a:r>
              <a:rPr lang="en-US" dirty="0" smtClean="0"/>
              <a:t>Why is Climate </a:t>
            </a:r>
            <a:r>
              <a:rPr lang="en-US" dirty="0"/>
              <a:t>I</a:t>
            </a:r>
            <a:r>
              <a:rPr lang="en-US" dirty="0" smtClean="0"/>
              <a:t>mportant?</a:t>
            </a:r>
            <a:endParaRPr lang="en-US" dirty="0"/>
          </a:p>
        </p:txBody>
      </p:sp>
      <p:sp>
        <p:nvSpPr>
          <p:cNvPr id="8" name="TextBox 7"/>
          <p:cNvSpPr txBox="1"/>
          <p:nvPr/>
        </p:nvSpPr>
        <p:spPr>
          <a:xfrm>
            <a:off x="6846646" y="4648200"/>
            <a:ext cx="1905000" cy="597536"/>
          </a:xfrm>
          <a:prstGeom prst="rect">
            <a:avLst/>
          </a:prstGeom>
          <a:noFill/>
        </p:spPr>
        <p:txBody>
          <a:bodyPr wrap="square" lIns="0" tIns="0" rIns="0" bIns="0" rtlCol="0">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sz="900" dirty="0" smtClean="0"/>
              <a:t>Scott Page, “The Difference: How the Power of Diversity Creates Betters Groups, Firms, Schools, and Societies” (2008)</a:t>
            </a:r>
          </a:p>
        </p:txBody>
      </p:sp>
      <p:pic>
        <p:nvPicPr>
          <p:cNvPr id="10" name="Picture 2" descr="http://press.princeton.edu/images/k875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4166" y="1402471"/>
            <a:ext cx="1934821" cy="2940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055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529ccce0-d01a-44eb-8f6d-fcfce274c37a">DXK3VZ7EW6WC-1702072923-14456</_dlc_DocId>
    <_dlc_DocIdUrl xmlns="529ccce0-d01a-44eb-8f6d-fcfce274c37a">
      <Url>https://sharepoint.sfn.org/departments/DSN/_layouts/15/DocIdRedir.aspx?ID=DXK3VZ7EW6WC-1702072923-14456</Url>
      <Description>DXK3VZ7EW6WC-1702072923-14456</Description>
    </_dlc_DocIdUrl>
    <TaxCatchAll xmlns="529ccce0-d01a-44eb-8f6d-fcfce274c37a"/>
    <LastReviewedDate xmlns="529ccce0-d01a-44eb-8f6d-fcfce274c37a">2017-02-14T16:30:24+00:00</LastReviewedDate>
    <f35ca5f0ee694cfd9c7653895a2c7dca xmlns="529ccce0-d01a-44eb-8f6d-fcfce274c37a">
      <Terms xmlns="http://schemas.microsoft.com/office/infopath/2007/PartnerControls"/>
    </f35ca5f0ee694cfd9c7653895a2c7dca>
    <db0dfd8ecf6c4fc28d538b1ac635d8be xmlns="529ccce0-d01a-44eb-8f6d-fcfce274c37a">
      <Terms xmlns="http://schemas.microsoft.com/office/infopath/2007/PartnerControls"/>
    </db0dfd8ecf6c4fc28d538b1ac635d8be>
    <_dlc_DocIdPersistId xmlns="529ccce0-d01a-44eb-8f6d-fcfce274c37a" xsi:nil="true"/>
    <DocumentType xmlns="529ccce0-d01a-44eb-8f6d-fcfce274c37a" xsi:nil="true"/>
    <DocumentStatus xmlns="529ccce0-d01a-44eb-8f6d-fcfce274c37a">Draft</DocumentStatus>
    <PublishingExpirationDate xmlns="http://schemas.microsoft.com/sharepoint/v3" xsi:nil="true"/>
    <PublishingStartDate xmlns="http://schemas.microsoft.com/sharepoint/v3" xsi:nil="true"/>
    <TypeOfContent xmlns="529ccce0-d01a-44eb-8f6d-fcfce274c37a" xsi:nil="true"/>
    <TaxKeywordTaxHTField xmlns="529ccce0-d01a-44eb-8f6d-fcfce274c37a">
      <Terms xmlns="http://schemas.microsoft.com/office/infopath/2007/PartnerControls"/>
    </TaxKeyword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91670D78E92F43815FF06821993392" ma:contentTypeVersion="11" ma:contentTypeDescription="Create a new document." ma:contentTypeScope="" ma:versionID="02f2c4fb46ff3f27ea48b1ead79b7e3b">
  <xsd:schema xmlns:xsd="http://www.w3.org/2001/XMLSchema" xmlns:xs="http://www.w3.org/2001/XMLSchema" xmlns:p="http://schemas.microsoft.com/office/2006/metadata/properties" xmlns:ns1="http://schemas.microsoft.com/sharepoint/v3" xmlns:ns2="529ccce0-d01a-44eb-8f6d-fcfce274c37a" targetNamespace="http://schemas.microsoft.com/office/2006/metadata/properties" ma:root="true" ma:fieldsID="774800feeb42e6203f30866168bcb27a" ns1:_="" ns2:_="">
    <xsd:import namespace="http://schemas.microsoft.com/sharepoint/v3"/>
    <xsd:import namespace="529ccce0-d01a-44eb-8f6d-fcfce274c37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ypeOfContent" minOccurs="0"/>
                <xsd:element ref="ns2:DocumentType" minOccurs="0"/>
                <xsd:element ref="ns2:f35ca5f0ee694cfd9c7653895a2c7dca" minOccurs="0"/>
                <xsd:element ref="ns2:TaxCatchAll" minOccurs="0"/>
                <xsd:element ref="ns2:TaxCatchAllLabel" minOccurs="0"/>
                <xsd:element ref="ns2:TaxKeywordTaxHTField" minOccurs="0"/>
                <xsd:element ref="ns2:LastReviewedDate" minOccurs="0"/>
                <xsd:element ref="ns2:DocumentStatus" minOccurs="0"/>
                <xsd:element ref="ns2:db0dfd8ecf6c4fc28d538b1ac635d8b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9ccce0-d01a-44eb-8f6d-fcfce274c37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ypeOfContent" ma:index="13" nillable="true" ma:displayName="Type of Content" ma:format="Dropdown" ma:internalName="TypeOfContent" ma:readOnly="false">
      <xsd:simpleType>
        <xsd:restriction base="dms:Choice">
          <xsd:enumeration value="Template"/>
          <xsd:enumeration value="Policy"/>
          <xsd:enumeration value="Form"/>
          <xsd:enumeration value="Documentation"/>
          <xsd:enumeration value="Press Release"/>
        </xsd:restriction>
      </xsd:simpleType>
    </xsd:element>
    <xsd:element name="DocumentType" ma:index="14" nillable="true" ma:displayName="Document Type" ma:format="Dropdown" ma:internalName="DocumentType" ma:readOnly="false">
      <xsd:simpleType>
        <xsd:restriction base="dms:Choice">
          <xsd:enumeration value="Checklist"/>
          <xsd:enumeration value="Contract"/>
          <xsd:enumeration value="Floor Plan"/>
          <xsd:enumeration value="Form"/>
          <xsd:enumeration value="Grant"/>
          <xsd:enumeration value="Graphic"/>
          <xsd:enumeration value="Invoice"/>
          <xsd:enumeration value="Manual"/>
          <xsd:enumeration value="Meeting Notes"/>
          <xsd:enumeration value="Photo"/>
          <xsd:enumeration value="Policy"/>
          <xsd:enumeration value="Presentation"/>
          <xsd:enumeration value="Process"/>
          <xsd:enumeration value="Report"/>
          <xsd:enumeration value="Template"/>
          <xsd:enumeration value="User Guide"/>
          <xsd:enumeration value="Video"/>
        </xsd:restriction>
      </xsd:simpleType>
    </xsd:element>
    <xsd:element name="f35ca5f0ee694cfd9c7653895a2c7dca" ma:index="15" nillable="true" ma:taxonomy="true" ma:internalName="f35ca5f0ee694cfd9c7653895a2c7dca" ma:taxonomyFieldName="Function" ma:displayName="Function" ma:readOnly="false" ma:fieldId="{f35ca5f0-ee69-4cfd-9c76-53895a2c7dca}" ma:taxonomyMulti="true" ma:sspId="797d636a-0608-4240-bc17-84bd244307a5" ma:termSetId="feffb8c1-e6ea-432e-a7e0-ce911a1d98c4" ma:anchorId="00000000-0000-0000-0000-000000000000" ma:open="false" ma:isKeyword="false">
      <xsd:complexType>
        <xsd:sequence>
          <xsd:element ref="pc:Terms" minOccurs="0" maxOccurs="1"/>
        </xsd:sequence>
      </xsd:complexType>
    </xsd:element>
    <xsd:element name="TaxCatchAll" ma:index="16" nillable="true" ma:displayName="Taxonomy Catch All Column" ma:hidden="true" ma:list="{70a1ea77-b44d-40b8-a9b7-c7fa1c8b6a48}" ma:internalName="TaxCatchAll" ma:showField="CatchAllData" ma:web="529ccce0-d01a-44eb-8f6d-fcfce274c37a">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70a1ea77-b44d-40b8-a9b7-c7fa1c8b6a48}" ma:internalName="TaxCatchAllLabel" ma:readOnly="true" ma:showField="CatchAllDataLabel" ma:web="529ccce0-d01a-44eb-8f6d-fcfce274c37a">
      <xsd:complexType>
        <xsd:complexContent>
          <xsd:extension base="dms:MultiChoiceLookup">
            <xsd:sequence>
              <xsd:element name="Value" type="dms:Lookup" maxOccurs="unbounded" minOccurs="0" nillable="true"/>
            </xsd:sequence>
          </xsd:extension>
        </xsd:complexContent>
      </xsd:complexType>
    </xsd:element>
    <xsd:element name="TaxKeywordTaxHTField" ma:index="19" nillable="true" ma:taxonomy="true" ma:internalName="TaxKeywordTaxHTField" ma:taxonomyFieldName="TaxKeyword" ma:displayName="Enterprise Keywords" ma:readOnly="false" ma:fieldId="{23f27201-bee3-471e-b2e7-b64fd8b7ca38}" ma:taxonomyMulti="true" ma:sspId="797d636a-0608-4240-bc17-84bd244307a5" ma:termSetId="00000000-0000-0000-0000-000000000000" ma:anchorId="00000000-0000-0000-0000-000000000000" ma:open="true" ma:isKeyword="true">
      <xsd:complexType>
        <xsd:sequence>
          <xsd:element ref="pc:Terms" minOccurs="0" maxOccurs="1"/>
        </xsd:sequence>
      </xsd:complexType>
    </xsd:element>
    <xsd:element name="LastReviewedDate" ma:index="21" nillable="true" ma:displayName="Last Reviewed Date" ma:default="[today]" ma:format="DateOnly" ma:internalName="LastReviewedDate" ma:readOnly="false">
      <xsd:simpleType>
        <xsd:restriction base="dms:DateTime"/>
      </xsd:simpleType>
    </xsd:element>
    <xsd:element name="DocumentStatus" ma:index="22" nillable="true" ma:displayName="Document Status" ma:default="Draft" ma:format="Dropdown" ma:internalName="DocumentStatus" ma:readOnly="false">
      <xsd:simpleType>
        <xsd:restriction base="dms:Choice">
          <xsd:enumeration value="Draft"/>
          <xsd:enumeration value="Final"/>
        </xsd:restriction>
      </xsd:simpleType>
    </xsd:element>
    <xsd:element name="db0dfd8ecf6c4fc28d538b1ac635d8be" ma:index="23" nillable="true" ma:taxonomy="true" ma:internalName="db0dfd8ecf6c4fc28d538b1ac635d8be" ma:taxonomyFieldName="Program" ma:displayName="Program" ma:readOnly="false" ma:fieldId="{db0dfd8e-cf6c-4fc2-8d53-8b1ac635d8be}" ma:taxonomyMulti="true" ma:sspId="797d636a-0608-4240-bc17-84bd244307a5" ma:termSetId="bf9a34c8-30e7-41cf-bc26-8cf2b79c8fd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3461AC-5E8C-4B21-A99C-739DCC3F015F}">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cbf9702-0498-415a-b442-6c4e2021fe8e"/>
    <ds:schemaRef ds:uri="http://www.w3.org/XML/1998/namespace"/>
    <ds:schemaRef ds:uri="http://purl.org/dc/dcmitype/"/>
  </ds:schemaRefs>
</ds:datastoreItem>
</file>

<file path=customXml/itemProps2.xml><?xml version="1.0" encoding="utf-8"?>
<ds:datastoreItem xmlns:ds="http://schemas.openxmlformats.org/officeDocument/2006/customXml" ds:itemID="{4EB4D561-064F-473E-A55A-56987BB1B661}"/>
</file>

<file path=customXml/itemProps3.xml><?xml version="1.0" encoding="utf-8"?>
<ds:datastoreItem xmlns:ds="http://schemas.openxmlformats.org/officeDocument/2006/customXml" ds:itemID="{A1F36169-17D4-4033-AAFE-96C1F237BD25}"/>
</file>

<file path=customXml/itemProps4.xml><?xml version="1.0" encoding="utf-8"?>
<ds:datastoreItem xmlns:ds="http://schemas.openxmlformats.org/officeDocument/2006/customXml" ds:itemID="{36F34C24-B07E-4B17-B4C5-2A20CD86D0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2315</TotalTime>
  <Words>3424</Words>
  <Application>Microsoft Office PowerPoint</Application>
  <PresentationFormat>On-screen Show (4:3)</PresentationFormat>
  <Paragraphs>302</Paragraphs>
  <Slides>27</Slides>
  <Notes>26</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ＭＳ Ｐゴシック</vt:lpstr>
      <vt:lpstr>Arial</vt:lpstr>
      <vt:lpstr>Ariial</vt:lpstr>
      <vt:lpstr>Calibri</vt:lpstr>
      <vt:lpstr>Times</vt:lpstr>
      <vt:lpstr>Times New Roman</vt:lpstr>
      <vt:lpstr>Office Theme</vt:lpstr>
      <vt:lpstr>Drawing</vt:lpstr>
      <vt:lpstr>Chart</vt:lpstr>
      <vt:lpstr>Creating an Environment Where Faculty Thrives</vt:lpstr>
      <vt:lpstr>What is “Climate”</vt:lpstr>
      <vt:lpstr>Is There a Problem? </vt:lpstr>
      <vt:lpstr>Climate Issues: Perceptions Differ by Gender (UW-Madison)</vt:lpstr>
      <vt:lpstr>Climate Issues:  Perceptions Differ by Gender (Harvard)</vt:lpstr>
      <vt:lpstr>Climate Issues: Perceptions Differ by Gender (CWRU)</vt:lpstr>
      <vt:lpstr>Climate Issues:  Perceptions Differ by Gender (VT)</vt:lpstr>
      <vt:lpstr>Why is Climate Important?</vt:lpstr>
      <vt:lpstr>Why is Climate Important?</vt:lpstr>
      <vt:lpstr>Why is Climate Important?</vt:lpstr>
      <vt:lpstr>How does diversity make us stronger?</vt:lpstr>
      <vt:lpstr>Why Focus on Improving Departmental Climate?</vt:lpstr>
      <vt:lpstr>Why Focus on Department Chairs?</vt:lpstr>
      <vt:lpstr>The Impact of Committed Leaders</vt:lpstr>
      <vt:lpstr>Impact of Leaders: Two Examples</vt:lpstr>
      <vt:lpstr>Impact of Leaders</vt:lpstr>
      <vt:lpstr>Impact of Leaders</vt:lpstr>
      <vt:lpstr>Impact of Changes at Harvard</vt:lpstr>
      <vt:lpstr>Essential Climate Components</vt:lpstr>
      <vt:lpstr>Strategies to Improve Retention and Climate</vt:lpstr>
      <vt:lpstr>How a Chair Can Change the Climate</vt:lpstr>
      <vt:lpstr>How a Chair Can Change the Climate (cont.)</vt:lpstr>
      <vt:lpstr>How a Chair Can Change the Climate (cont.)</vt:lpstr>
      <vt:lpstr>How a Chair Can Change the Climate (cont.)</vt:lpstr>
      <vt:lpstr>How a Chair Can Change the Climate (cont.)</vt:lpstr>
      <vt:lpstr>A Closing Thought</vt:lpstr>
      <vt:lpstr>Caveats</vt:lpstr>
    </vt:vector>
  </TitlesOfParts>
  <Company>Society for Neuroscience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Scanlon</dc:creator>
  <cp:lastModifiedBy>Kelsey King</cp:lastModifiedBy>
  <cp:revision>116</cp:revision>
  <cp:lastPrinted>2013-04-17T14:48:52Z</cp:lastPrinted>
  <dcterms:created xsi:type="dcterms:W3CDTF">2013-04-16T15:22:46Z</dcterms:created>
  <dcterms:modified xsi:type="dcterms:W3CDTF">2017-02-01T16:38:37Z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0x0101005C91670D78E92F43815FF06821993392</vt:lpwstr>
  </property>
  <property fmtid="{D5CDD505-2E9C-101B-9397-08002B2CF9AE}" pid="3" name="_dlc_DocIdItemGuid">
    <vt:lpwstr>dfa99f56-fe2c-4562-beba-2d9983be9371</vt:lpwstr>
  </property>
  <property fmtid="{D5CDD505-2E9C-101B-9397-08002B2CF9AE}" pid="4" name="TaxKeyword">
    <vt:lpwstr/>
  </property>
</Properties>
</file>