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61"/>
  </p:notesMasterIdLst>
  <p:handoutMasterIdLst>
    <p:handoutMasterId r:id="rId62"/>
  </p:handoutMasterIdLst>
  <p:sldIdLst>
    <p:sldId id="277" r:id="rId5"/>
    <p:sldId id="280" r:id="rId6"/>
    <p:sldId id="328" r:id="rId7"/>
    <p:sldId id="284" r:id="rId8"/>
    <p:sldId id="297" r:id="rId9"/>
    <p:sldId id="290" r:id="rId10"/>
    <p:sldId id="285" r:id="rId11"/>
    <p:sldId id="286" r:id="rId12"/>
    <p:sldId id="287" r:id="rId13"/>
    <p:sldId id="291" r:id="rId14"/>
    <p:sldId id="288" r:id="rId15"/>
    <p:sldId id="293" r:id="rId16"/>
    <p:sldId id="294" r:id="rId17"/>
    <p:sldId id="329" r:id="rId18"/>
    <p:sldId id="298" r:id="rId19"/>
    <p:sldId id="289" r:id="rId20"/>
    <p:sldId id="330" r:id="rId21"/>
    <p:sldId id="299" r:id="rId22"/>
    <p:sldId id="338" r:id="rId23"/>
    <p:sldId id="339" r:id="rId24"/>
    <p:sldId id="340" r:id="rId25"/>
    <p:sldId id="341" r:id="rId26"/>
    <p:sldId id="342" r:id="rId27"/>
    <p:sldId id="343" r:id="rId28"/>
    <p:sldId id="303" r:id="rId29"/>
    <p:sldId id="331" r:id="rId30"/>
    <p:sldId id="306" r:id="rId31"/>
    <p:sldId id="305" r:id="rId32"/>
    <p:sldId id="307" r:id="rId33"/>
    <p:sldId id="344" r:id="rId34"/>
    <p:sldId id="300" r:id="rId35"/>
    <p:sldId id="332" r:id="rId36"/>
    <p:sldId id="309" r:id="rId37"/>
    <p:sldId id="310" r:id="rId38"/>
    <p:sldId id="311" r:id="rId39"/>
    <p:sldId id="312" r:id="rId40"/>
    <p:sldId id="327" r:id="rId41"/>
    <p:sldId id="314" r:id="rId42"/>
    <p:sldId id="333" r:id="rId43"/>
    <p:sldId id="315" r:id="rId44"/>
    <p:sldId id="334" r:id="rId45"/>
    <p:sldId id="316" r:id="rId46"/>
    <p:sldId id="313" r:id="rId47"/>
    <p:sldId id="317" r:id="rId48"/>
    <p:sldId id="318" r:id="rId49"/>
    <p:sldId id="319" r:id="rId50"/>
    <p:sldId id="320" r:id="rId51"/>
    <p:sldId id="322" r:id="rId52"/>
    <p:sldId id="335" r:id="rId53"/>
    <p:sldId id="325" r:id="rId54"/>
    <p:sldId id="336" r:id="rId55"/>
    <p:sldId id="337" r:id="rId56"/>
    <p:sldId id="321" r:id="rId57"/>
    <p:sldId id="268" r:id="rId58"/>
    <p:sldId id="323" r:id="rId59"/>
    <p:sldId id="345" r:id="rId60"/>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2">
          <p15:clr>
            <a:srgbClr val="A4A3A4"/>
          </p15:clr>
        </p15:guide>
        <p15:guide id="2" pos="4318">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82327"/>
    <a:srgbClr val="104B7D"/>
    <a:srgbClr val="8C8D8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361" autoAdjust="0"/>
    <p:restoredTop sz="73273" autoAdjust="0"/>
  </p:normalViewPr>
  <p:slideViewPr>
    <p:cSldViewPr showGuides="1">
      <p:cViewPr varScale="1">
        <p:scale>
          <a:sx n="84" d="100"/>
          <a:sy n="84" d="100"/>
        </p:scale>
        <p:origin x="108" y="102"/>
      </p:cViewPr>
      <p:guideLst>
        <p:guide orient="horz" pos="432"/>
        <p:guide pos="4318"/>
      </p:guideLst>
    </p:cSldViewPr>
  </p:slideViewPr>
  <p:outlineViewPr>
    <p:cViewPr>
      <p:scale>
        <a:sx n="33" d="100"/>
        <a:sy n="33" d="100"/>
      </p:scale>
      <p:origin x="36" y="53088"/>
    </p:cViewPr>
  </p:outlineViewPr>
  <p:notesTextViewPr>
    <p:cViewPr>
      <p:scale>
        <a:sx n="1" d="1"/>
        <a:sy n="1" d="1"/>
      </p:scale>
      <p:origin x="0" y="0"/>
    </p:cViewPr>
  </p:notesTextViewPr>
  <p:notesViewPr>
    <p:cSldViewPr showGuides="1">
      <p:cViewPr varScale="1">
        <p:scale>
          <a:sx n="118" d="100"/>
          <a:sy n="118" d="100"/>
        </p:scale>
        <p:origin x="-3618" y="-96"/>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tableStyles" Target="tableStyles.xml"/><Relationship Id="rId5" Type="http://schemas.openxmlformats.org/officeDocument/2006/relationships/slide" Target="slides/slide1.xml"/><Relationship Id="rId61" Type="http://schemas.openxmlformats.org/officeDocument/2006/relationships/notesMaster" Target="notesMasters/notesMaster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sz="quarter" idx="1"/>
          </p:nvPr>
        </p:nvSpPr>
        <p:spPr>
          <a:xfrm>
            <a:off x="4143587" y="0"/>
            <a:ext cx="3169920" cy="480060"/>
          </a:xfrm>
          <a:prstGeom prst="rect">
            <a:avLst/>
          </a:prstGeom>
        </p:spPr>
        <p:txBody>
          <a:bodyPr vert="horz" lIns="96661" tIns="48331" rIns="96661" bIns="48331" rtlCol="0"/>
          <a:lstStyle>
            <a:lvl1pPr algn="r">
              <a:defRPr sz="1300"/>
            </a:lvl1pPr>
          </a:lstStyle>
          <a:p>
            <a:fld id="{9FD53AC1-BC5D-4638-B7FE-2C1FE0B3F7BA}" type="datetimeFigureOut">
              <a:rPr lang="en-US" smtClean="0"/>
              <a:pPr/>
              <a:t>8/7/2025</a:t>
            </a:fld>
            <a:endParaRPr lang="en-US"/>
          </a:p>
        </p:txBody>
      </p:sp>
      <p:sp>
        <p:nvSpPr>
          <p:cNvPr id="4" name="Footer Placeholder 3"/>
          <p:cNvSpPr>
            <a:spLocks noGrp="1"/>
          </p:cNvSpPr>
          <p:nvPr>
            <p:ph type="ftr" sz="quarter" idx="2"/>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a:p>
        </p:txBody>
      </p:sp>
      <p:sp>
        <p:nvSpPr>
          <p:cNvPr id="5" name="Slide Number Placeholder 4"/>
          <p:cNvSpPr>
            <a:spLocks noGrp="1"/>
          </p:cNvSpPr>
          <p:nvPr>
            <p:ph type="sldNum" sz="quarter" idx="3"/>
          </p:nvPr>
        </p:nvSpPr>
        <p:spPr>
          <a:xfrm>
            <a:off x="4143587" y="9119474"/>
            <a:ext cx="3169920" cy="480060"/>
          </a:xfrm>
          <a:prstGeom prst="rect">
            <a:avLst/>
          </a:prstGeom>
        </p:spPr>
        <p:txBody>
          <a:bodyPr vert="horz" lIns="96661" tIns="48331" rIns="96661" bIns="48331" rtlCol="0" anchor="b"/>
          <a:lstStyle>
            <a:lvl1pPr algn="r">
              <a:defRPr sz="1300"/>
            </a:lvl1pPr>
          </a:lstStyle>
          <a:p>
            <a:fld id="{A52E3F0A-5BD5-4C18-9EBD-E5974577C4D7}" type="slidenum">
              <a:rPr lang="en-US" smtClean="0"/>
              <a:pPr/>
              <a:t>‹#›</a:t>
            </a:fld>
            <a:endParaRPr lang="en-US"/>
          </a:p>
        </p:txBody>
      </p:sp>
    </p:spTree>
    <p:extLst>
      <p:ext uri="{BB962C8B-B14F-4D97-AF65-F5344CB8AC3E}">
        <p14:creationId xmlns:p14="http://schemas.microsoft.com/office/powerpoint/2010/main" val="11027863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794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143375" y="0"/>
            <a:ext cx="3170238" cy="479425"/>
          </a:xfrm>
          <a:prstGeom prst="rect">
            <a:avLst/>
          </a:prstGeom>
        </p:spPr>
        <p:txBody>
          <a:bodyPr vert="horz" lIns="91440" tIns="45720" rIns="91440" bIns="45720" rtlCol="0"/>
          <a:lstStyle>
            <a:lvl1pPr algn="r">
              <a:defRPr sz="1200"/>
            </a:lvl1pPr>
          </a:lstStyle>
          <a:p>
            <a:fld id="{2F47865E-4B71-45AD-A509-D995E80B3837}" type="datetimeFigureOut">
              <a:rPr lang="en-US" smtClean="0"/>
              <a:pPr/>
              <a:t>8/7/2025</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31838" y="4560888"/>
            <a:ext cx="5851525" cy="431958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20188"/>
            <a:ext cx="3170238" cy="47942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143375" y="9120188"/>
            <a:ext cx="3170238" cy="479425"/>
          </a:xfrm>
          <a:prstGeom prst="rect">
            <a:avLst/>
          </a:prstGeom>
        </p:spPr>
        <p:txBody>
          <a:bodyPr vert="horz" lIns="91440" tIns="45720" rIns="91440" bIns="45720" rtlCol="0" anchor="b"/>
          <a:lstStyle>
            <a:lvl1pPr algn="r">
              <a:defRPr sz="1200"/>
            </a:lvl1pPr>
          </a:lstStyle>
          <a:p>
            <a:fld id="{3B6AB882-9C02-4820-80F5-7B1FBE3FDD66}" type="slidenum">
              <a:rPr lang="en-US" smtClean="0"/>
              <a:pPr/>
              <a:t>‹#›</a:t>
            </a:fld>
            <a:endParaRPr lang="en-US"/>
          </a:p>
        </p:txBody>
      </p:sp>
    </p:spTree>
    <p:extLst>
      <p:ext uri="{BB962C8B-B14F-4D97-AF65-F5344CB8AC3E}">
        <p14:creationId xmlns:p14="http://schemas.microsoft.com/office/powerpoint/2010/main" val="24155827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effectsizefaq.com/2010/05/31/what-is-an-effect-size/" TargetMode="External"/><Relationship Id="rId2" Type="http://schemas.openxmlformats.org/officeDocument/2006/relationships/slide" Target="../slides/slide20.xml"/><Relationship Id="rId1" Type="http://schemas.openxmlformats.org/officeDocument/2006/relationships/notesMaster" Target="../notesMasters/notesMaster1.xml"/><Relationship Id="rId5" Type="http://schemas.openxmlformats.org/officeDocument/2006/relationships/hyperlink" Target="http://effectsizefaq.com/2010/05/31/what-is-statistical-power/" TargetMode="External"/><Relationship Id="rId4" Type="http://schemas.openxmlformats.org/officeDocument/2006/relationships/hyperlink" Target="http://effectsizefaq.com/2010/05/31/what-do-alpha-and-beta-refer-to-in-statistics/" TargetMode="Externa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effectsizefaq.com/2010/05/31/what-is-an-effect-size/" TargetMode="External"/><Relationship Id="rId2" Type="http://schemas.openxmlformats.org/officeDocument/2006/relationships/slide" Target="../slides/slide21.xml"/><Relationship Id="rId1" Type="http://schemas.openxmlformats.org/officeDocument/2006/relationships/notesMaster" Target="../notesMasters/notesMaster1.xml"/><Relationship Id="rId5" Type="http://schemas.openxmlformats.org/officeDocument/2006/relationships/hyperlink" Target="http://effectsizefaq.com/2010/05/31/what-is-statistical-power/" TargetMode="External"/><Relationship Id="rId4" Type="http://schemas.openxmlformats.org/officeDocument/2006/relationships/hyperlink" Target="http://effectsizefaq.com/2010/05/31/what-do-alpha-and-beta-refer-to-in-statistics/" TargetMode="Externa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effectsizefaq.com/2010/05/31/what-is-an-effect-size/" TargetMode="External"/><Relationship Id="rId2" Type="http://schemas.openxmlformats.org/officeDocument/2006/relationships/slide" Target="../slides/slide22.xml"/><Relationship Id="rId1" Type="http://schemas.openxmlformats.org/officeDocument/2006/relationships/notesMaster" Target="../notesMasters/notesMaster1.xml"/><Relationship Id="rId5" Type="http://schemas.openxmlformats.org/officeDocument/2006/relationships/hyperlink" Target="http://effectsizefaq.com/2010/05/31/what-is-statistical-power/" TargetMode="External"/><Relationship Id="rId4" Type="http://schemas.openxmlformats.org/officeDocument/2006/relationships/hyperlink" Target="http://effectsizefaq.com/2010/05/31/what-do-alpha-and-beta-refer-to-in-statistics/" TargetMode="Externa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effectsizefaq.com/2010/05/31/what-is-an-effect-size/" TargetMode="External"/><Relationship Id="rId2" Type="http://schemas.openxmlformats.org/officeDocument/2006/relationships/slide" Target="../slides/slide23.xml"/><Relationship Id="rId1" Type="http://schemas.openxmlformats.org/officeDocument/2006/relationships/notesMaster" Target="../notesMasters/notesMaster1.xml"/><Relationship Id="rId5" Type="http://schemas.openxmlformats.org/officeDocument/2006/relationships/hyperlink" Target="http://effectsizefaq.com/2010/05/31/what-is-statistical-power/" TargetMode="External"/><Relationship Id="rId4" Type="http://schemas.openxmlformats.org/officeDocument/2006/relationships/hyperlink" Target="http://effectsizefaq.com/2010/05/31/what-do-alpha-and-beta-refer-to-in-statistics/"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effectsizefaq.com/2010/05/31/what-is-an-effect-size/" TargetMode="External"/><Relationship Id="rId2" Type="http://schemas.openxmlformats.org/officeDocument/2006/relationships/slide" Target="../slides/slide24.xml"/><Relationship Id="rId1" Type="http://schemas.openxmlformats.org/officeDocument/2006/relationships/notesMaster" Target="../notesMasters/notesMaster1.xml"/><Relationship Id="rId5" Type="http://schemas.openxmlformats.org/officeDocument/2006/relationships/hyperlink" Target="http://effectsizefaq.com/2010/05/31/what-is-statistical-power/" TargetMode="External"/><Relationship Id="rId4" Type="http://schemas.openxmlformats.org/officeDocument/2006/relationships/hyperlink" Target="http://effectsizefaq.com/2010/05/31/what-do-alpha-and-beta-refer-to-in-statistics/" TargetMode="Externa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B6AB882-9C02-4820-80F5-7B1FBE3FDD66}" type="slidenum">
              <a:rPr lang="en-US" smtClean="0"/>
              <a:pPr/>
              <a:t>1</a:t>
            </a:fld>
            <a:endParaRPr lang="en-US"/>
          </a:p>
        </p:txBody>
      </p:sp>
    </p:spTree>
    <p:extLst>
      <p:ext uri="{BB962C8B-B14F-4D97-AF65-F5344CB8AC3E}">
        <p14:creationId xmlns:p14="http://schemas.microsoft.com/office/powerpoint/2010/main" val="6872143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Please</a:t>
            </a:r>
            <a:r>
              <a:rPr lang="en-US" baseline="0" dirty="0"/>
              <a:t> plan to pause for approximately 30 seconds. </a:t>
            </a:r>
          </a:p>
          <a:p>
            <a:endParaRPr lang="en-US" baseline="0" dirty="0"/>
          </a:p>
          <a:p>
            <a:r>
              <a:rPr lang="en-US" baseline="0" dirty="0" err="1"/>
              <a:t>SfN</a:t>
            </a:r>
            <a:r>
              <a:rPr lang="en-US" baseline="0" dirty="0"/>
              <a:t> staff will be able to assess real-time how many participants have completed the question and can prompt you to resume via the chat function on your screen when it looks like most have answered the question</a:t>
            </a:r>
            <a:endParaRPr lang="en-US" dirty="0"/>
          </a:p>
        </p:txBody>
      </p:sp>
      <p:sp>
        <p:nvSpPr>
          <p:cNvPr id="4" name="Slide Number Placeholder 3"/>
          <p:cNvSpPr>
            <a:spLocks noGrp="1"/>
          </p:cNvSpPr>
          <p:nvPr>
            <p:ph type="sldNum" sz="quarter" idx="10"/>
          </p:nvPr>
        </p:nvSpPr>
        <p:spPr/>
        <p:txBody>
          <a:bodyPr/>
          <a:lstStyle/>
          <a:p>
            <a:fld id="{3B6AB882-9C02-4820-80F5-7B1FBE3FDD66}" type="slidenum">
              <a:rPr lang="en-US" smtClean="0"/>
              <a:pPr/>
              <a:t>13</a:t>
            </a:fld>
            <a:endParaRPr lang="en-US"/>
          </a:p>
        </p:txBody>
      </p:sp>
    </p:spTree>
    <p:extLst>
      <p:ext uri="{BB962C8B-B14F-4D97-AF65-F5344CB8AC3E}">
        <p14:creationId xmlns:p14="http://schemas.microsoft.com/office/powerpoint/2010/main" val="13795371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B6AB882-9C02-4820-80F5-7B1FBE3FDD66}" type="slidenum">
              <a:rPr lang="en-US" smtClean="0"/>
              <a:pPr/>
              <a:t>15</a:t>
            </a:fld>
            <a:endParaRPr lang="en-US"/>
          </a:p>
        </p:txBody>
      </p:sp>
    </p:spTree>
    <p:extLst>
      <p:ext uri="{BB962C8B-B14F-4D97-AF65-F5344CB8AC3E}">
        <p14:creationId xmlns:p14="http://schemas.microsoft.com/office/powerpoint/2010/main" val="21864505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Kate:</a:t>
            </a:r>
          </a:p>
          <a:p>
            <a:pPr marL="171450" indent="-171450">
              <a:buFontTx/>
              <a:buChar char="-"/>
            </a:pPr>
            <a:r>
              <a:rPr lang="en-US" baseline="0" dirty="0"/>
              <a:t>Today I’m going to cover some of the most commonly agreed upon best practices for planning rigorous experiments that will ultimately increase the likelihood that the findings can be replicated. This is not an exhaustive list, but many other best practices will be addressed in subsequent lectures in the TMEDR series. Today I’ll tell you about:</a:t>
            </a:r>
          </a:p>
          <a:p>
            <a:pPr marL="457200" lvl="1" indent="0">
              <a:buFontTx/>
              <a:buNone/>
            </a:pPr>
            <a:r>
              <a:rPr lang="en-US" baseline="0" dirty="0"/>
              <a:t>- Pre-determination of sample sizes using power analysis</a:t>
            </a:r>
          </a:p>
          <a:p>
            <a:pPr marL="628650" lvl="1" indent="-171450">
              <a:buFontTx/>
              <a:buChar char="-"/>
            </a:pPr>
            <a:r>
              <a:rPr lang="en-US" baseline="0" dirty="0"/>
              <a:t>Distinguishing between discovery or pilot experiments and experiments designed to directly and rigorously test a hypothesis</a:t>
            </a:r>
          </a:p>
          <a:p>
            <a:pPr marL="628650" lvl="1" indent="-171450">
              <a:buFontTx/>
              <a:buChar char="-"/>
            </a:pPr>
            <a:r>
              <a:rPr lang="en-US" baseline="0" dirty="0"/>
              <a:t>Pre-identification of stopping points to avoid “testing to a foregone conclusion”</a:t>
            </a:r>
          </a:p>
          <a:p>
            <a:pPr marL="628650" lvl="1" indent="-171450">
              <a:buFontTx/>
              <a:buChar char="-"/>
            </a:pPr>
            <a:r>
              <a:rPr lang="en-US" baseline="0" dirty="0"/>
              <a:t>Pre-defined procedures for data handling, including how to deal with missing data or excluding data by necessity</a:t>
            </a:r>
          </a:p>
          <a:p>
            <a:pPr marL="628650" lvl="1" indent="-171450">
              <a:buFontTx/>
              <a:buChar char="-"/>
            </a:pPr>
            <a:r>
              <a:rPr lang="en-US" baseline="0" dirty="0"/>
              <a:t>And finally, </a:t>
            </a:r>
            <a:endParaRPr lang="en-US" dirty="0"/>
          </a:p>
        </p:txBody>
      </p:sp>
      <p:sp>
        <p:nvSpPr>
          <p:cNvPr id="4" name="Slide Number Placeholder 3"/>
          <p:cNvSpPr>
            <a:spLocks noGrp="1"/>
          </p:cNvSpPr>
          <p:nvPr>
            <p:ph type="sldNum" sz="quarter" idx="10"/>
          </p:nvPr>
        </p:nvSpPr>
        <p:spPr/>
        <p:txBody>
          <a:bodyPr/>
          <a:lstStyle/>
          <a:p>
            <a:fld id="{3B6AB882-9C02-4820-80F5-7B1FBE3FDD66}" type="slidenum">
              <a:rPr lang="en-US" smtClean="0"/>
              <a:pPr/>
              <a:t>16</a:t>
            </a:fld>
            <a:endParaRPr lang="en-US"/>
          </a:p>
        </p:txBody>
      </p:sp>
    </p:spTree>
    <p:extLst>
      <p:ext uri="{BB962C8B-B14F-4D97-AF65-F5344CB8AC3E}">
        <p14:creationId xmlns:p14="http://schemas.microsoft.com/office/powerpoint/2010/main" val="12607989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Kate:</a:t>
            </a:r>
          </a:p>
          <a:p>
            <a:pPr marL="171450" indent="-171450">
              <a:buFontTx/>
              <a:buChar char="-"/>
            </a:pPr>
            <a:r>
              <a:rPr lang="en-US" dirty="0"/>
              <a:t>Best</a:t>
            </a:r>
            <a:r>
              <a:rPr lang="en-US" baseline="0" dirty="0"/>
              <a:t> Practices for minimizing unintended bias:</a:t>
            </a:r>
          </a:p>
          <a:p>
            <a:pPr marL="628650" lvl="1" indent="-171450">
              <a:buFontTx/>
              <a:buChar char="-"/>
            </a:pPr>
            <a:r>
              <a:rPr lang="en-US" baseline="0" dirty="0"/>
              <a:t>Random assignment to groups:</a:t>
            </a:r>
          </a:p>
          <a:p>
            <a:pPr marL="1085850" lvl="2" indent="-171450">
              <a:buFontTx/>
              <a:buChar char="-"/>
            </a:pPr>
            <a:r>
              <a:rPr lang="en-US" baseline="0" dirty="0"/>
              <a:t>Allocation concealment</a:t>
            </a:r>
          </a:p>
          <a:p>
            <a:pPr marL="1085850" lvl="2" indent="-171450">
              <a:buFontTx/>
              <a:buChar char="-"/>
            </a:pPr>
            <a:r>
              <a:rPr lang="en-US" baseline="0" dirty="0"/>
              <a:t>Prospective inclusion/exclusion</a:t>
            </a:r>
          </a:p>
          <a:p>
            <a:pPr marL="1085850" lvl="2" indent="-171450">
              <a:buFontTx/>
              <a:buChar char="-"/>
            </a:pPr>
            <a:endParaRPr lang="en-US" baseline="0" dirty="0"/>
          </a:p>
          <a:p>
            <a:pPr marL="628650" lvl="1" indent="-171450">
              <a:buFontTx/>
              <a:buChar char="-"/>
            </a:pPr>
            <a:r>
              <a:rPr lang="en-US" baseline="0" dirty="0"/>
              <a:t>Blinding:</a:t>
            </a:r>
          </a:p>
          <a:p>
            <a:pPr marL="1085850" lvl="2" indent="-171450">
              <a:buFontTx/>
              <a:buChar char="-"/>
            </a:pPr>
            <a:r>
              <a:rPr lang="en-US" baseline="0" dirty="0"/>
              <a:t>Blinded outcome assessment</a:t>
            </a:r>
          </a:p>
          <a:p>
            <a:pPr marL="1085850" lvl="2" indent="-171450">
              <a:buFontTx/>
              <a:buChar char="-"/>
            </a:pPr>
            <a:r>
              <a:rPr lang="en-US" baseline="0" dirty="0"/>
              <a:t>Separation of data inclusion and analysis; 3</a:t>
            </a:r>
            <a:r>
              <a:rPr lang="en-US" baseline="30000" dirty="0"/>
              <a:t>rd</a:t>
            </a:r>
            <a:r>
              <a:rPr lang="en-US" baseline="0" dirty="0"/>
              <a:t> party data management</a:t>
            </a:r>
          </a:p>
          <a:p>
            <a:pPr marL="1085850" lvl="2" indent="-171450">
              <a:buFontTx/>
              <a:buChar char="-"/>
            </a:pPr>
            <a:r>
              <a:rPr lang="en-US" baseline="0" dirty="0"/>
              <a:t>Re-coding data</a:t>
            </a:r>
          </a:p>
          <a:p>
            <a:pPr marL="1085850" lvl="2" indent="-171450">
              <a:buFontTx/>
              <a:buChar char="-"/>
            </a:pPr>
            <a:r>
              <a:rPr lang="en-US" baseline="0" dirty="0"/>
              <a:t>Exceptions to blinding and resulting interpretive caveats</a:t>
            </a:r>
          </a:p>
          <a:p>
            <a:pPr marL="1085850" lvl="2" indent="-171450">
              <a:buFontTx/>
              <a:buChar char="-"/>
            </a:pPr>
            <a:endParaRPr lang="en-US" baseline="0" dirty="0"/>
          </a:p>
          <a:p>
            <a:pPr marL="628650" lvl="1" indent="-171450">
              <a:buFontTx/>
              <a:buChar char="-"/>
            </a:pPr>
            <a:r>
              <a:rPr lang="en-US" baseline="0" dirty="0"/>
              <a:t>Outcome expectation: </a:t>
            </a:r>
          </a:p>
          <a:p>
            <a:pPr marL="1085850" lvl="2" indent="-171450">
              <a:buFontTx/>
              <a:buChar char="-"/>
            </a:pPr>
            <a:r>
              <a:rPr lang="en-US" baseline="0" dirty="0"/>
              <a:t>Is the guiding philosophy to “test” a hypothesis or to “prove” a hypothesis?</a:t>
            </a:r>
          </a:p>
          <a:p>
            <a:pPr marL="628650" lvl="1" indent="-171450">
              <a:buFontTx/>
              <a:buChar char="-"/>
            </a:pPr>
            <a:endParaRPr lang="en-US" baseline="0" dirty="0"/>
          </a:p>
          <a:p>
            <a:pPr marL="1085850" lvl="2" indent="-171450">
              <a:buFontTx/>
              <a:buChar char="-"/>
            </a:pPr>
            <a:endParaRPr lang="en-US" baseline="0" dirty="0"/>
          </a:p>
          <a:p>
            <a:pPr marL="1543050" lvl="3" indent="-171450">
              <a:buFontTx/>
              <a:buChar char="-"/>
            </a:pPr>
            <a:endParaRPr lang="en-US" baseline="0" dirty="0"/>
          </a:p>
        </p:txBody>
      </p:sp>
      <p:sp>
        <p:nvSpPr>
          <p:cNvPr id="4" name="Slide Number Placeholder 3"/>
          <p:cNvSpPr>
            <a:spLocks noGrp="1"/>
          </p:cNvSpPr>
          <p:nvPr>
            <p:ph type="sldNum" sz="quarter" idx="10"/>
          </p:nvPr>
        </p:nvSpPr>
        <p:spPr/>
        <p:txBody>
          <a:bodyPr/>
          <a:lstStyle/>
          <a:p>
            <a:fld id="{3B6AB882-9C02-4820-80F5-7B1FBE3FDD66}" type="slidenum">
              <a:rPr lang="en-US" smtClean="0"/>
              <a:pPr/>
              <a:t>17</a:t>
            </a:fld>
            <a:endParaRPr lang="en-US"/>
          </a:p>
        </p:txBody>
      </p:sp>
    </p:spTree>
    <p:extLst>
      <p:ext uri="{BB962C8B-B14F-4D97-AF65-F5344CB8AC3E}">
        <p14:creationId xmlns:p14="http://schemas.microsoft.com/office/powerpoint/2010/main" val="39047455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Kate:</a:t>
            </a:r>
          </a:p>
          <a:p>
            <a:pPr marL="171450" indent="-171450">
              <a:buFontTx/>
              <a:buChar char="-"/>
            </a:pPr>
            <a:r>
              <a:rPr lang="en-US" dirty="0"/>
              <a:t>This practice</a:t>
            </a:r>
            <a:r>
              <a:rPr lang="en-US" baseline="0" dirty="0"/>
              <a:t> is routinely done in clinical trials, in which experimental and control groups and the number of subjects are pre-defined, primary and secondary outcome measures are set, and stopping points are chosen ahead of time (endpoint sensitivity) </a:t>
            </a:r>
          </a:p>
          <a:p>
            <a:pPr marL="171450" indent="-171450">
              <a:buFontTx/>
              <a:buChar char="-"/>
            </a:pPr>
            <a:r>
              <a:rPr lang="en-US" baseline="0" dirty="0"/>
              <a:t>The goal moving forward is to employ this practice more routinely in basic, or pre-clinical research studies</a:t>
            </a:r>
          </a:p>
          <a:p>
            <a:pPr marL="171450" indent="-171450">
              <a:buFontTx/>
              <a:buChar char="-"/>
            </a:pPr>
            <a:r>
              <a:rPr lang="en-US" baseline="0" dirty="0"/>
              <a:t>Power analysis and pre-determination of sample size are not trivial calculations </a:t>
            </a:r>
          </a:p>
          <a:p>
            <a:pPr marL="171450" indent="-171450">
              <a:buFontTx/>
              <a:buChar char="-"/>
            </a:pPr>
            <a:r>
              <a:rPr lang="en-US" baseline="0" dirty="0"/>
              <a:t>Calculations of statistical power and sample size require consideration of endpoint sensitivity, expected data variability, possible effect size, and the desired level of confidence</a:t>
            </a:r>
            <a:endParaRPr lang="en-US" dirty="0"/>
          </a:p>
        </p:txBody>
      </p:sp>
      <p:sp>
        <p:nvSpPr>
          <p:cNvPr id="4" name="Slide Number Placeholder 3"/>
          <p:cNvSpPr>
            <a:spLocks noGrp="1"/>
          </p:cNvSpPr>
          <p:nvPr>
            <p:ph type="sldNum" sz="quarter" idx="10"/>
          </p:nvPr>
        </p:nvSpPr>
        <p:spPr/>
        <p:txBody>
          <a:bodyPr/>
          <a:lstStyle/>
          <a:p>
            <a:fld id="{3B6AB882-9C02-4820-80F5-7B1FBE3FDD66}" type="slidenum">
              <a:rPr lang="en-US" smtClean="0"/>
              <a:pPr/>
              <a:t>18</a:t>
            </a:fld>
            <a:endParaRPr lang="en-US"/>
          </a:p>
        </p:txBody>
      </p:sp>
    </p:spTree>
    <p:extLst>
      <p:ext uri="{BB962C8B-B14F-4D97-AF65-F5344CB8AC3E}">
        <p14:creationId xmlns:p14="http://schemas.microsoft.com/office/powerpoint/2010/main" val="18666340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6AB882-9C02-4820-80F5-7B1FBE3FDD66}" type="slidenum">
              <a:rPr lang="en-US" smtClean="0"/>
              <a:pPr/>
              <a:t>19</a:t>
            </a:fld>
            <a:endParaRPr lang="en-US"/>
          </a:p>
        </p:txBody>
      </p:sp>
    </p:spTree>
    <p:extLst>
      <p:ext uri="{BB962C8B-B14F-4D97-AF65-F5344CB8AC3E}">
        <p14:creationId xmlns:p14="http://schemas.microsoft.com/office/powerpoint/2010/main" val="30973547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altLang="en-US" dirty="0"/>
              <a:t>Kate:</a:t>
            </a:r>
          </a:p>
          <a:p>
            <a:pPr marL="171450" marR="0" indent="-171450" algn="l" defTabSz="914400" rtl="0" eaLnBrk="0" fontAlgn="base" latinLnBrk="0" hangingPunct="0">
              <a:lnSpc>
                <a:spcPct val="100000"/>
              </a:lnSpc>
              <a:spcBef>
                <a:spcPct val="30000"/>
              </a:spcBef>
              <a:spcAft>
                <a:spcPct val="0"/>
              </a:spcAft>
              <a:buClrTx/>
              <a:buSzTx/>
              <a:buFontTx/>
              <a:buChar char="-"/>
              <a:tabLst/>
              <a:defRPr/>
            </a:pPr>
            <a:r>
              <a:rPr lang="en-GB" altLang="en-US" dirty="0"/>
              <a:t>The statistical power of a test = ability to correctly reject the null hypothesis when the null hypothesis is false. </a:t>
            </a:r>
          </a:p>
          <a:p>
            <a:pPr marL="171450" marR="0" indent="-171450" algn="l" defTabSz="914400" rtl="0" eaLnBrk="0" fontAlgn="base" latinLnBrk="0" hangingPunct="0">
              <a:lnSpc>
                <a:spcPct val="100000"/>
              </a:lnSpc>
              <a:spcBef>
                <a:spcPct val="30000"/>
              </a:spcBef>
              <a:spcAft>
                <a:spcPct val="0"/>
              </a:spcAft>
              <a:buClrTx/>
              <a:buSzTx/>
              <a:buFontTx/>
              <a:buChar char="-"/>
              <a:tabLst/>
              <a:defRPr/>
            </a:pPr>
            <a:r>
              <a:rPr lang="en-GB" altLang="en-US" dirty="0"/>
              <a:t>Left is the sampling distribution of the mean under the null hypothesis. We can only know the true underlying effect if we measure everyone/thing perfectly. We can rarely do this so we take samples. If the null hypothesis is true then our repeated samples will tend towards null findings but due to random variation and measurement error there will be some variation in our sample means. </a:t>
            </a:r>
          </a:p>
          <a:p>
            <a:pPr marL="171450" marR="0" indent="-171450" algn="l" defTabSz="914400" rtl="0" eaLnBrk="0" fontAlgn="base" latinLnBrk="0" hangingPunct="0">
              <a:lnSpc>
                <a:spcPct val="100000"/>
              </a:lnSpc>
              <a:spcBef>
                <a:spcPct val="30000"/>
              </a:spcBef>
              <a:spcAft>
                <a:spcPct val="0"/>
              </a:spcAft>
              <a:buClrTx/>
              <a:buSzTx/>
              <a:buFontTx/>
              <a:buChar char="-"/>
              <a:tabLst/>
              <a:defRPr/>
            </a:pPr>
            <a:r>
              <a:rPr lang="en-GB" altLang="en-US" dirty="0"/>
              <a:t>Now suppose there is a true non-null effect, repeated sampling will tend towards the true effect but again with some random variation, some studies will over-estimate the effect, others under estimate it. The difficulty we have is where the two distributions overlap, as results here could belong to either distribution. This is were statistical inference and p-values come in.  </a:t>
            </a:r>
          </a:p>
          <a:p>
            <a:pPr marL="171450" marR="0" indent="-171450" algn="l" defTabSz="914400" rtl="0" eaLnBrk="0" fontAlgn="base" latinLnBrk="0" hangingPunct="0">
              <a:lnSpc>
                <a:spcPct val="100000"/>
              </a:lnSpc>
              <a:spcBef>
                <a:spcPct val="30000"/>
              </a:spcBef>
              <a:spcAft>
                <a:spcPct val="0"/>
              </a:spcAft>
              <a:buClrTx/>
              <a:buSzTx/>
              <a:buFontTx/>
              <a:buChar char="-"/>
              <a:tabLst/>
              <a:defRPr/>
            </a:pPr>
            <a:r>
              <a:rPr lang="en-GB" altLang="en-US" dirty="0"/>
              <a:t>We set some arbitrary criterions (Alpha = to 5%) and</a:t>
            </a:r>
            <a:r>
              <a:rPr lang="en-GB" altLang="en-US" baseline="0" dirty="0"/>
              <a:t> say this if our results fall within this region then it is so unlikely (i.e., &lt; 5%</a:t>
            </a:r>
            <a:r>
              <a:rPr lang="en-GB" altLang="en-US" dirty="0"/>
              <a:t> probability) to belong to the null distribution that we reject</a:t>
            </a:r>
            <a:r>
              <a:rPr lang="en-GB" altLang="en-US" baseline="0" dirty="0"/>
              <a:t> the null and claim evidence for our hypothesis. This means we accept / expect a </a:t>
            </a:r>
            <a:r>
              <a:rPr lang="en-GB" altLang="en-US" dirty="0"/>
              <a:t>false positive 5%.</a:t>
            </a:r>
            <a:r>
              <a:rPr lang="en-GB" altLang="en-US" baseline="0" dirty="0"/>
              <a: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GB" alt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GB" altLang="en-US" dirty="0"/>
              <a:t>Beta = rate of false negatives (type II errors),</a:t>
            </a:r>
            <a:r>
              <a:rPr lang="en-GB" altLang="en-US" baseline="0" dirty="0"/>
              <a:t> i.e., missing genuine effects by accepting the null when the null is false. And power = 1-B</a:t>
            </a:r>
          </a:p>
          <a:p>
            <a:pPr marL="0" marR="0" indent="0" algn="l" defTabSz="914400" rtl="0" eaLnBrk="0" fontAlgn="base" latinLnBrk="0" hangingPunct="0">
              <a:lnSpc>
                <a:spcPct val="100000"/>
              </a:lnSpc>
              <a:spcBef>
                <a:spcPct val="30000"/>
              </a:spcBef>
              <a:spcAft>
                <a:spcPct val="0"/>
              </a:spcAft>
              <a:buClrTx/>
              <a:buSzTx/>
              <a:buFontTx/>
              <a:buNone/>
              <a:tabLst/>
              <a:defRPr/>
            </a:pPr>
            <a:r>
              <a:rPr lang="en-GB" altLang="en-US" baseline="0" dirty="0"/>
              <a:t>Alpha = rate of false positives (type I errors)</a:t>
            </a:r>
          </a:p>
          <a:p>
            <a:pPr marL="0" marR="0" indent="0" algn="l" defTabSz="914400" rtl="0" eaLnBrk="0" fontAlgn="base" latinLnBrk="0" hangingPunct="0">
              <a:lnSpc>
                <a:spcPct val="100000"/>
              </a:lnSpc>
              <a:spcBef>
                <a:spcPct val="30000"/>
              </a:spcBef>
              <a:spcAft>
                <a:spcPct val="0"/>
              </a:spcAft>
              <a:buClrTx/>
              <a:buSzTx/>
              <a:buFontTx/>
              <a:buNone/>
              <a:tabLst/>
              <a:defRPr/>
            </a:pPr>
            <a:r>
              <a:rPr lang="en-GB" altLang="en-US" baseline="0" dirty="0"/>
              <a:t>It is often wrongly assumed that the power is only related to the risk of missing genuine effects. However, low power also increases the chance that an statistically significant finding is in fact false.   </a:t>
            </a:r>
            <a:r>
              <a:rPr lang="en-GB" altLang="en-US" dirty="0"/>
              <a: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GB" altLang="en-US" dirty="0"/>
          </a:p>
          <a:p>
            <a:r>
              <a:rPr lang="en-GB" altLang="en-US" dirty="0"/>
              <a:t>The power of any test of statistical significance will be affected by four main parameters:</a:t>
            </a:r>
          </a:p>
          <a:p>
            <a:r>
              <a:rPr lang="en-GB" altLang="en-US" dirty="0"/>
              <a:t>the </a:t>
            </a:r>
            <a:r>
              <a:rPr lang="en-GB" altLang="en-US" dirty="0">
                <a:hlinkClick r:id="rId3"/>
              </a:rPr>
              <a:t>effect size</a:t>
            </a:r>
            <a:endParaRPr lang="en-GB" altLang="en-US" dirty="0"/>
          </a:p>
          <a:p>
            <a:r>
              <a:rPr lang="en-GB" altLang="en-US" dirty="0"/>
              <a:t>the sample size (</a:t>
            </a:r>
            <a:r>
              <a:rPr lang="en-GB" altLang="en-US" i="1" dirty="0"/>
              <a:t>N</a:t>
            </a:r>
            <a:r>
              <a:rPr lang="en-GB" altLang="en-US" dirty="0"/>
              <a:t>)</a:t>
            </a:r>
          </a:p>
          <a:p>
            <a:r>
              <a:rPr lang="en-GB" altLang="en-US" dirty="0"/>
              <a:t>the </a:t>
            </a:r>
            <a:r>
              <a:rPr lang="en-GB" altLang="en-US" dirty="0">
                <a:hlinkClick r:id="rId4"/>
              </a:rPr>
              <a:t>alpha</a:t>
            </a:r>
            <a:r>
              <a:rPr lang="en-GB" altLang="en-US" dirty="0"/>
              <a:t> significance criterion (</a:t>
            </a:r>
            <a:r>
              <a:rPr lang="en-GB" altLang="en-US" i="1" dirty="0"/>
              <a:t>α</a:t>
            </a:r>
            <a:r>
              <a:rPr lang="en-GB" altLang="en-US" dirty="0"/>
              <a:t>)</a:t>
            </a:r>
          </a:p>
          <a:p>
            <a:r>
              <a:rPr lang="en-GB" altLang="en-US" dirty="0">
                <a:hlinkClick r:id="rId5"/>
              </a:rPr>
              <a:t>statistical power</a:t>
            </a:r>
            <a:r>
              <a:rPr lang="en-GB" altLang="en-US" dirty="0"/>
              <a:t> (1 - </a:t>
            </a:r>
            <a:r>
              <a:rPr lang="en-GB" altLang="en-US" i="1" dirty="0"/>
              <a:t>β</a:t>
            </a:r>
            <a:r>
              <a:rPr lang="en-GB" altLang="en-US" dirty="0"/>
              <a:t>), or the chosen or implied beta (β)</a:t>
            </a:r>
          </a:p>
          <a:p>
            <a:endParaRPr lang="en-GB" altLang="en-US" dirty="0"/>
          </a:p>
          <a:p>
            <a:r>
              <a:rPr lang="en-GB" altLang="en-US" dirty="0"/>
              <a:t>All four parameters are mathematically related. If you know any three of them you can figure out the fourth.</a:t>
            </a:r>
          </a:p>
          <a:p>
            <a:endParaRPr lang="en-GB" altLang="en-US" dirty="0"/>
          </a:p>
          <a:p>
            <a:endParaRPr lang="en-GB" altLang="en-US" dirty="0"/>
          </a:p>
        </p:txBody>
      </p:sp>
      <p:sp>
        <p:nvSpPr>
          <p:cNvPr id="4" name="Slide Number Placeholder 3"/>
          <p:cNvSpPr>
            <a:spLocks noGrp="1"/>
          </p:cNvSpPr>
          <p:nvPr>
            <p:ph type="sldNum" sz="quarter" idx="5"/>
          </p:nvPr>
        </p:nvSpPr>
        <p:spPr/>
        <p:txBody>
          <a:bodyPr/>
          <a:lstStyle/>
          <a:p>
            <a:pPr>
              <a:defRPr/>
            </a:pPr>
            <a:fld id="{6C93BF7E-9290-4AAB-9C1E-24FFF00AAEE8}" type="slidenum">
              <a:rPr lang="en-GB" smtClean="0"/>
              <a:pPr>
                <a:defRPr/>
              </a:pPr>
              <a:t>20</a:t>
            </a:fld>
            <a:endParaRPr lang="en-GB"/>
          </a:p>
        </p:txBody>
      </p:sp>
    </p:spTree>
    <p:extLst>
      <p:ext uri="{BB962C8B-B14F-4D97-AF65-F5344CB8AC3E}">
        <p14:creationId xmlns:p14="http://schemas.microsoft.com/office/powerpoint/2010/main" val="5758423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altLang="en-US" dirty="0"/>
              <a:t>Kate:</a:t>
            </a:r>
          </a:p>
          <a:p>
            <a:pPr marL="171450" marR="0" indent="-171450" algn="l" defTabSz="914400" rtl="0" eaLnBrk="0" fontAlgn="base" latinLnBrk="0" hangingPunct="0">
              <a:lnSpc>
                <a:spcPct val="100000"/>
              </a:lnSpc>
              <a:spcBef>
                <a:spcPct val="30000"/>
              </a:spcBef>
              <a:spcAft>
                <a:spcPct val="0"/>
              </a:spcAft>
              <a:buClrTx/>
              <a:buSzTx/>
              <a:buFontTx/>
              <a:buChar char="-"/>
              <a:tabLst/>
              <a:defRPr/>
            </a:pPr>
            <a:r>
              <a:rPr lang="en-GB" altLang="en-US" dirty="0"/>
              <a:t>The statistical power of a test = ability to correctly reject the null hypothesis when the null hypothesis is false. </a:t>
            </a:r>
          </a:p>
          <a:p>
            <a:pPr marL="171450" marR="0" indent="-171450" algn="l" defTabSz="914400" rtl="0" eaLnBrk="0" fontAlgn="base" latinLnBrk="0" hangingPunct="0">
              <a:lnSpc>
                <a:spcPct val="100000"/>
              </a:lnSpc>
              <a:spcBef>
                <a:spcPct val="30000"/>
              </a:spcBef>
              <a:spcAft>
                <a:spcPct val="0"/>
              </a:spcAft>
              <a:buClrTx/>
              <a:buSzTx/>
              <a:buFontTx/>
              <a:buChar char="-"/>
              <a:tabLst/>
              <a:defRPr/>
            </a:pPr>
            <a:r>
              <a:rPr lang="en-GB" altLang="en-US" dirty="0"/>
              <a:t>Left is the sampling distribution of the mean under the null hypothesis. We can only know the true underlying effect if we measure everyone/thing perfectly. We can rarely do this so we take samples. If the null hypothesis is true then our repeated samples will tend towards null findings but due to random variation and measurement error there will be some variation in our sample means. </a:t>
            </a:r>
          </a:p>
          <a:p>
            <a:pPr marL="171450" marR="0" indent="-171450" algn="l" defTabSz="914400" rtl="0" eaLnBrk="0" fontAlgn="base" latinLnBrk="0" hangingPunct="0">
              <a:lnSpc>
                <a:spcPct val="100000"/>
              </a:lnSpc>
              <a:spcBef>
                <a:spcPct val="30000"/>
              </a:spcBef>
              <a:spcAft>
                <a:spcPct val="0"/>
              </a:spcAft>
              <a:buClrTx/>
              <a:buSzTx/>
              <a:buFontTx/>
              <a:buChar char="-"/>
              <a:tabLst/>
              <a:defRPr/>
            </a:pPr>
            <a:r>
              <a:rPr lang="en-GB" altLang="en-US" dirty="0"/>
              <a:t>Now suppose there is a true non-null effect, repeated sampling will tend towards the true effect but again with some random variation, some studies will over-estimate the effect, others under estimate it. The difficulty we have is where the two distributions overlap, as results here could belong to either distribution. This is were statistical inference and p-values come in.  </a:t>
            </a:r>
          </a:p>
          <a:p>
            <a:pPr marL="171450" marR="0" indent="-171450" algn="l" defTabSz="914400" rtl="0" eaLnBrk="0" fontAlgn="base" latinLnBrk="0" hangingPunct="0">
              <a:lnSpc>
                <a:spcPct val="100000"/>
              </a:lnSpc>
              <a:spcBef>
                <a:spcPct val="30000"/>
              </a:spcBef>
              <a:spcAft>
                <a:spcPct val="0"/>
              </a:spcAft>
              <a:buClrTx/>
              <a:buSzTx/>
              <a:buFontTx/>
              <a:buChar char="-"/>
              <a:tabLst/>
              <a:defRPr/>
            </a:pPr>
            <a:r>
              <a:rPr lang="en-GB" altLang="en-US" dirty="0"/>
              <a:t>We set some arbitrary criterions (Alpha = to 5%) and</a:t>
            </a:r>
            <a:r>
              <a:rPr lang="en-GB" altLang="en-US" baseline="0" dirty="0"/>
              <a:t> say this if our results fall within this region then it is so unlikely (i.e., &lt; 5%</a:t>
            </a:r>
            <a:r>
              <a:rPr lang="en-GB" altLang="en-US" dirty="0"/>
              <a:t> probability) to belong to the null distribution that we reject</a:t>
            </a:r>
            <a:r>
              <a:rPr lang="en-GB" altLang="en-US" baseline="0" dirty="0"/>
              <a:t> the null and claim evidence for our hypothesis. This means we accept / expect a </a:t>
            </a:r>
            <a:r>
              <a:rPr lang="en-GB" altLang="en-US" dirty="0"/>
              <a:t>false positive 5%.</a:t>
            </a:r>
            <a:r>
              <a:rPr lang="en-GB" altLang="en-US" baseline="0" dirty="0"/>
              <a: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GB" alt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GB" altLang="en-US" dirty="0"/>
              <a:t>Beta = rate of false negatives (type II errors),</a:t>
            </a:r>
            <a:r>
              <a:rPr lang="en-GB" altLang="en-US" baseline="0" dirty="0"/>
              <a:t> i.e., missing genuine effects by accepting the null when the null is false. And power = 1-B</a:t>
            </a:r>
          </a:p>
          <a:p>
            <a:pPr marL="0" marR="0" indent="0" algn="l" defTabSz="914400" rtl="0" eaLnBrk="0" fontAlgn="base" latinLnBrk="0" hangingPunct="0">
              <a:lnSpc>
                <a:spcPct val="100000"/>
              </a:lnSpc>
              <a:spcBef>
                <a:spcPct val="30000"/>
              </a:spcBef>
              <a:spcAft>
                <a:spcPct val="0"/>
              </a:spcAft>
              <a:buClrTx/>
              <a:buSzTx/>
              <a:buFontTx/>
              <a:buNone/>
              <a:tabLst/>
              <a:defRPr/>
            </a:pPr>
            <a:r>
              <a:rPr lang="en-GB" altLang="en-US" baseline="0" dirty="0"/>
              <a:t>Alpha = rate of false positives (type I errors)</a:t>
            </a:r>
          </a:p>
          <a:p>
            <a:pPr marL="0" marR="0" indent="0" algn="l" defTabSz="914400" rtl="0" eaLnBrk="0" fontAlgn="base" latinLnBrk="0" hangingPunct="0">
              <a:lnSpc>
                <a:spcPct val="100000"/>
              </a:lnSpc>
              <a:spcBef>
                <a:spcPct val="30000"/>
              </a:spcBef>
              <a:spcAft>
                <a:spcPct val="0"/>
              </a:spcAft>
              <a:buClrTx/>
              <a:buSzTx/>
              <a:buFontTx/>
              <a:buNone/>
              <a:tabLst/>
              <a:defRPr/>
            </a:pPr>
            <a:r>
              <a:rPr lang="en-GB" altLang="en-US" baseline="0" dirty="0"/>
              <a:t>It is often wrongly assumed that the power is only related to the risk of missing genuine effects. However, low power also increases the chance that an statistically significant finding is in fact false.   </a:t>
            </a:r>
            <a:r>
              <a:rPr lang="en-GB" altLang="en-US" dirty="0"/>
              <a: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GB" altLang="en-US" dirty="0"/>
          </a:p>
          <a:p>
            <a:r>
              <a:rPr lang="en-GB" altLang="en-US" dirty="0"/>
              <a:t>The power of any test of statistical significance will be affected by four main parameters:</a:t>
            </a:r>
          </a:p>
          <a:p>
            <a:r>
              <a:rPr lang="en-GB" altLang="en-US" dirty="0"/>
              <a:t>the </a:t>
            </a:r>
            <a:r>
              <a:rPr lang="en-GB" altLang="en-US" dirty="0">
                <a:hlinkClick r:id="rId3"/>
              </a:rPr>
              <a:t>effect size</a:t>
            </a:r>
            <a:endParaRPr lang="en-GB" altLang="en-US" dirty="0"/>
          </a:p>
          <a:p>
            <a:r>
              <a:rPr lang="en-GB" altLang="en-US" dirty="0"/>
              <a:t>the sample size (</a:t>
            </a:r>
            <a:r>
              <a:rPr lang="en-GB" altLang="en-US" i="1" dirty="0"/>
              <a:t>N</a:t>
            </a:r>
            <a:r>
              <a:rPr lang="en-GB" altLang="en-US" dirty="0"/>
              <a:t>)</a:t>
            </a:r>
          </a:p>
          <a:p>
            <a:r>
              <a:rPr lang="en-GB" altLang="en-US" dirty="0"/>
              <a:t>the </a:t>
            </a:r>
            <a:r>
              <a:rPr lang="en-GB" altLang="en-US" dirty="0">
                <a:hlinkClick r:id="rId4"/>
              </a:rPr>
              <a:t>alpha</a:t>
            </a:r>
            <a:r>
              <a:rPr lang="en-GB" altLang="en-US" dirty="0"/>
              <a:t> significance criterion (</a:t>
            </a:r>
            <a:r>
              <a:rPr lang="en-GB" altLang="en-US" i="1" dirty="0"/>
              <a:t>α</a:t>
            </a:r>
            <a:r>
              <a:rPr lang="en-GB" altLang="en-US" dirty="0"/>
              <a:t>)</a:t>
            </a:r>
          </a:p>
          <a:p>
            <a:r>
              <a:rPr lang="en-GB" altLang="en-US" dirty="0">
                <a:hlinkClick r:id="rId5"/>
              </a:rPr>
              <a:t>statistical power</a:t>
            </a:r>
            <a:r>
              <a:rPr lang="en-GB" altLang="en-US" dirty="0"/>
              <a:t> (1 - </a:t>
            </a:r>
            <a:r>
              <a:rPr lang="en-GB" altLang="en-US" i="1" dirty="0"/>
              <a:t>β</a:t>
            </a:r>
            <a:r>
              <a:rPr lang="en-GB" altLang="en-US" dirty="0"/>
              <a:t>), or the chosen or implied beta (β)</a:t>
            </a:r>
          </a:p>
          <a:p>
            <a:endParaRPr lang="en-GB" altLang="en-US" dirty="0"/>
          </a:p>
          <a:p>
            <a:r>
              <a:rPr lang="en-GB" altLang="en-US" dirty="0"/>
              <a:t>All four parameters are mathematically related. If you know any three of them you can figure out the fourth.</a:t>
            </a:r>
          </a:p>
          <a:p>
            <a:endParaRPr lang="en-GB" altLang="en-US" dirty="0"/>
          </a:p>
          <a:p>
            <a:endParaRPr lang="en-GB" altLang="en-US" dirty="0"/>
          </a:p>
        </p:txBody>
      </p:sp>
      <p:sp>
        <p:nvSpPr>
          <p:cNvPr id="4" name="Slide Number Placeholder 3"/>
          <p:cNvSpPr>
            <a:spLocks noGrp="1"/>
          </p:cNvSpPr>
          <p:nvPr>
            <p:ph type="sldNum" sz="quarter" idx="5"/>
          </p:nvPr>
        </p:nvSpPr>
        <p:spPr/>
        <p:txBody>
          <a:bodyPr/>
          <a:lstStyle/>
          <a:p>
            <a:pPr>
              <a:defRPr/>
            </a:pPr>
            <a:fld id="{6C93BF7E-9290-4AAB-9C1E-24FFF00AAEE8}" type="slidenum">
              <a:rPr lang="en-GB" smtClean="0"/>
              <a:pPr>
                <a:defRPr/>
              </a:pPr>
              <a:t>21</a:t>
            </a:fld>
            <a:endParaRPr lang="en-GB"/>
          </a:p>
        </p:txBody>
      </p:sp>
    </p:spTree>
    <p:extLst>
      <p:ext uri="{BB962C8B-B14F-4D97-AF65-F5344CB8AC3E}">
        <p14:creationId xmlns:p14="http://schemas.microsoft.com/office/powerpoint/2010/main" val="18104266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altLang="en-US" dirty="0"/>
              <a:t>Kate:</a:t>
            </a:r>
          </a:p>
          <a:p>
            <a:pPr marL="171450" marR="0" indent="-171450" algn="l" defTabSz="914400" rtl="0" eaLnBrk="0" fontAlgn="base" latinLnBrk="0" hangingPunct="0">
              <a:lnSpc>
                <a:spcPct val="100000"/>
              </a:lnSpc>
              <a:spcBef>
                <a:spcPct val="30000"/>
              </a:spcBef>
              <a:spcAft>
                <a:spcPct val="0"/>
              </a:spcAft>
              <a:buClrTx/>
              <a:buSzTx/>
              <a:buFontTx/>
              <a:buChar char="-"/>
              <a:tabLst/>
              <a:defRPr/>
            </a:pPr>
            <a:r>
              <a:rPr lang="en-GB" altLang="en-US" dirty="0"/>
              <a:t>The statistical power of a test = ability to correctly reject the null hypothesis when the null hypothesis is false. </a:t>
            </a:r>
          </a:p>
          <a:p>
            <a:pPr marL="171450" marR="0" indent="-171450" algn="l" defTabSz="914400" rtl="0" eaLnBrk="0" fontAlgn="base" latinLnBrk="0" hangingPunct="0">
              <a:lnSpc>
                <a:spcPct val="100000"/>
              </a:lnSpc>
              <a:spcBef>
                <a:spcPct val="30000"/>
              </a:spcBef>
              <a:spcAft>
                <a:spcPct val="0"/>
              </a:spcAft>
              <a:buClrTx/>
              <a:buSzTx/>
              <a:buFontTx/>
              <a:buChar char="-"/>
              <a:tabLst/>
              <a:defRPr/>
            </a:pPr>
            <a:r>
              <a:rPr lang="en-GB" altLang="en-US" dirty="0"/>
              <a:t>Left is the sampling distribution of the mean under the null hypothesis. We can only know the true underlying effect if we measure everyone/thing perfectly. We can rarely do this so we take samples. If the null hypothesis is true then our repeated samples will tend towards null findings but due to random variation and measurement error there will be some variation in our sample means. </a:t>
            </a:r>
          </a:p>
          <a:p>
            <a:pPr marL="171450" marR="0" indent="-171450" algn="l" defTabSz="914400" rtl="0" eaLnBrk="0" fontAlgn="base" latinLnBrk="0" hangingPunct="0">
              <a:lnSpc>
                <a:spcPct val="100000"/>
              </a:lnSpc>
              <a:spcBef>
                <a:spcPct val="30000"/>
              </a:spcBef>
              <a:spcAft>
                <a:spcPct val="0"/>
              </a:spcAft>
              <a:buClrTx/>
              <a:buSzTx/>
              <a:buFontTx/>
              <a:buChar char="-"/>
              <a:tabLst/>
              <a:defRPr/>
            </a:pPr>
            <a:r>
              <a:rPr lang="en-GB" altLang="en-US" dirty="0"/>
              <a:t>Now suppose there is a true non-null effect, repeated sampling will tend towards the true effect but again with some random variation, some studies will over-estimate the effect, others under estimate it. The difficulty we have is where the two distributions overlap, as results here could belong to either distribution. This is were statistical inference and p-values come in.  </a:t>
            </a:r>
          </a:p>
          <a:p>
            <a:pPr marL="171450" marR="0" indent="-171450" algn="l" defTabSz="914400" rtl="0" eaLnBrk="0" fontAlgn="base" latinLnBrk="0" hangingPunct="0">
              <a:lnSpc>
                <a:spcPct val="100000"/>
              </a:lnSpc>
              <a:spcBef>
                <a:spcPct val="30000"/>
              </a:spcBef>
              <a:spcAft>
                <a:spcPct val="0"/>
              </a:spcAft>
              <a:buClrTx/>
              <a:buSzTx/>
              <a:buFontTx/>
              <a:buChar char="-"/>
              <a:tabLst/>
              <a:defRPr/>
            </a:pPr>
            <a:r>
              <a:rPr lang="en-GB" altLang="en-US" dirty="0"/>
              <a:t>We set some arbitrary criterions (Alpha = to 5%) and</a:t>
            </a:r>
            <a:r>
              <a:rPr lang="en-GB" altLang="en-US" baseline="0" dirty="0"/>
              <a:t> say this if our results fall within this region then it is so unlikely (i.e., &lt; 5%</a:t>
            </a:r>
            <a:r>
              <a:rPr lang="en-GB" altLang="en-US" dirty="0"/>
              <a:t> probability) to belong to the null distribution that we reject</a:t>
            </a:r>
            <a:r>
              <a:rPr lang="en-GB" altLang="en-US" baseline="0" dirty="0"/>
              <a:t> the null and claim evidence for our hypothesis. This means we accept / expect a </a:t>
            </a:r>
            <a:r>
              <a:rPr lang="en-GB" altLang="en-US" dirty="0"/>
              <a:t>false positive 5%.</a:t>
            </a:r>
            <a:r>
              <a:rPr lang="en-GB" altLang="en-US" baseline="0" dirty="0"/>
              <a: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GB" alt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GB" altLang="en-US" dirty="0"/>
              <a:t>Beta = rate of false negatives (type II errors),</a:t>
            </a:r>
            <a:r>
              <a:rPr lang="en-GB" altLang="en-US" baseline="0" dirty="0"/>
              <a:t> i.e., missing genuine effects by accepting the null when the null is false. And power = 1-B</a:t>
            </a:r>
          </a:p>
          <a:p>
            <a:pPr marL="0" marR="0" indent="0" algn="l" defTabSz="914400" rtl="0" eaLnBrk="0" fontAlgn="base" latinLnBrk="0" hangingPunct="0">
              <a:lnSpc>
                <a:spcPct val="100000"/>
              </a:lnSpc>
              <a:spcBef>
                <a:spcPct val="30000"/>
              </a:spcBef>
              <a:spcAft>
                <a:spcPct val="0"/>
              </a:spcAft>
              <a:buClrTx/>
              <a:buSzTx/>
              <a:buFontTx/>
              <a:buNone/>
              <a:tabLst/>
              <a:defRPr/>
            </a:pPr>
            <a:r>
              <a:rPr lang="en-GB" altLang="en-US" baseline="0" dirty="0"/>
              <a:t>Alpha = rate of false positives (type I errors)</a:t>
            </a:r>
          </a:p>
          <a:p>
            <a:pPr marL="0" marR="0" indent="0" algn="l" defTabSz="914400" rtl="0" eaLnBrk="0" fontAlgn="base" latinLnBrk="0" hangingPunct="0">
              <a:lnSpc>
                <a:spcPct val="100000"/>
              </a:lnSpc>
              <a:spcBef>
                <a:spcPct val="30000"/>
              </a:spcBef>
              <a:spcAft>
                <a:spcPct val="0"/>
              </a:spcAft>
              <a:buClrTx/>
              <a:buSzTx/>
              <a:buFontTx/>
              <a:buNone/>
              <a:tabLst/>
              <a:defRPr/>
            </a:pPr>
            <a:r>
              <a:rPr lang="en-GB" altLang="en-US" baseline="0" dirty="0"/>
              <a:t>It is often wrongly assumed that the power is only related to the risk of missing genuine effects. However, low power also increases the chance that an statistically significant finding is in fact false.   </a:t>
            </a:r>
            <a:r>
              <a:rPr lang="en-GB" altLang="en-US" dirty="0"/>
              <a: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GB" altLang="en-US" dirty="0"/>
          </a:p>
          <a:p>
            <a:r>
              <a:rPr lang="en-GB" altLang="en-US" dirty="0"/>
              <a:t>The power of any test of statistical significance will be affected by four main parameters:</a:t>
            </a:r>
          </a:p>
          <a:p>
            <a:r>
              <a:rPr lang="en-GB" altLang="en-US" dirty="0"/>
              <a:t>the </a:t>
            </a:r>
            <a:r>
              <a:rPr lang="en-GB" altLang="en-US" dirty="0">
                <a:hlinkClick r:id="rId3"/>
              </a:rPr>
              <a:t>effect size</a:t>
            </a:r>
            <a:endParaRPr lang="en-GB" altLang="en-US" dirty="0"/>
          </a:p>
          <a:p>
            <a:r>
              <a:rPr lang="en-GB" altLang="en-US" dirty="0"/>
              <a:t>the sample size (</a:t>
            </a:r>
            <a:r>
              <a:rPr lang="en-GB" altLang="en-US" i="1" dirty="0"/>
              <a:t>N</a:t>
            </a:r>
            <a:r>
              <a:rPr lang="en-GB" altLang="en-US" dirty="0"/>
              <a:t>)</a:t>
            </a:r>
          </a:p>
          <a:p>
            <a:r>
              <a:rPr lang="en-GB" altLang="en-US" dirty="0"/>
              <a:t>the </a:t>
            </a:r>
            <a:r>
              <a:rPr lang="en-GB" altLang="en-US" dirty="0">
                <a:hlinkClick r:id="rId4"/>
              </a:rPr>
              <a:t>alpha</a:t>
            </a:r>
            <a:r>
              <a:rPr lang="en-GB" altLang="en-US" dirty="0"/>
              <a:t> significance criterion (</a:t>
            </a:r>
            <a:r>
              <a:rPr lang="en-GB" altLang="en-US" i="1" dirty="0"/>
              <a:t>α</a:t>
            </a:r>
            <a:r>
              <a:rPr lang="en-GB" altLang="en-US" dirty="0"/>
              <a:t>)</a:t>
            </a:r>
          </a:p>
          <a:p>
            <a:r>
              <a:rPr lang="en-GB" altLang="en-US" dirty="0">
                <a:hlinkClick r:id="rId5"/>
              </a:rPr>
              <a:t>statistical power</a:t>
            </a:r>
            <a:r>
              <a:rPr lang="en-GB" altLang="en-US" dirty="0"/>
              <a:t> (1 - </a:t>
            </a:r>
            <a:r>
              <a:rPr lang="en-GB" altLang="en-US" i="1" dirty="0"/>
              <a:t>β</a:t>
            </a:r>
            <a:r>
              <a:rPr lang="en-GB" altLang="en-US" dirty="0"/>
              <a:t>), or the chosen or implied beta (β)</a:t>
            </a:r>
          </a:p>
          <a:p>
            <a:endParaRPr lang="en-GB" altLang="en-US" dirty="0"/>
          </a:p>
          <a:p>
            <a:r>
              <a:rPr lang="en-GB" altLang="en-US" dirty="0"/>
              <a:t>All four parameters are mathematically related. If you know any three of them you can figure out the fourth.</a:t>
            </a:r>
          </a:p>
          <a:p>
            <a:endParaRPr lang="en-GB" altLang="en-US" dirty="0"/>
          </a:p>
          <a:p>
            <a:endParaRPr lang="en-GB" altLang="en-US" dirty="0"/>
          </a:p>
        </p:txBody>
      </p:sp>
      <p:sp>
        <p:nvSpPr>
          <p:cNvPr id="4" name="Slide Number Placeholder 3"/>
          <p:cNvSpPr>
            <a:spLocks noGrp="1"/>
          </p:cNvSpPr>
          <p:nvPr>
            <p:ph type="sldNum" sz="quarter" idx="5"/>
          </p:nvPr>
        </p:nvSpPr>
        <p:spPr/>
        <p:txBody>
          <a:bodyPr/>
          <a:lstStyle/>
          <a:p>
            <a:pPr>
              <a:defRPr/>
            </a:pPr>
            <a:fld id="{6C93BF7E-9290-4AAB-9C1E-24FFF00AAEE8}" type="slidenum">
              <a:rPr lang="en-GB" smtClean="0"/>
              <a:pPr>
                <a:defRPr/>
              </a:pPr>
              <a:t>22</a:t>
            </a:fld>
            <a:endParaRPr lang="en-GB"/>
          </a:p>
        </p:txBody>
      </p:sp>
    </p:spTree>
    <p:extLst>
      <p:ext uri="{BB962C8B-B14F-4D97-AF65-F5344CB8AC3E}">
        <p14:creationId xmlns:p14="http://schemas.microsoft.com/office/powerpoint/2010/main" val="35632218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altLang="en-US" dirty="0"/>
              <a:t>Kate:</a:t>
            </a:r>
          </a:p>
          <a:p>
            <a:pPr marL="171450" marR="0" indent="-171450" algn="l" defTabSz="914400" rtl="0" eaLnBrk="0" fontAlgn="base" latinLnBrk="0" hangingPunct="0">
              <a:lnSpc>
                <a:spcPct val="100000"/>
              </a:lnSpc>
              <a:spcBef>
                <a:spcPct val="30000"/>
              </a:spcBef>
              <a:spcAft>
                <a:spcPct val="0"/>
              </a:spcAft>
              <a:buClrTx/>
              <a:buSzTx/>
              <a:buFontTx/>
              <a:buChar char="-"/>
              <a:tabLst/>
              <a:defRPr/>
            </a:pPr>
            <a:r>
              <a:rPr lang="en-GB" altLang="en-US" dirty="0"/>
              <a:t>The statistical power of a test = ability to correctly reject the null hypothesis when the null hypothesis is false. </a:t>
            </a:r>
          </a:p>
          <a:p>
            <a:pPr marL="171450" marR="0" indent="-171450" algn="l" defTabSz="914400" rtl="0" eaLnBrk="0" fontAlgn="base" latinLnBrk="0" hangingPunct="0">
              <a:lnSpc>
                <a:spcPct val="100000"/>
              </a:lnSpc>
              <a:spcBef>
                <a:spcPct val="30000"/>
              </a:spcBef>
              <a:spcAft>
                <a:spcPct val="0"/>
              </a:spcAft>
              <a:buClrTx/>
              <a:buSzTx/>
              <a:buFontTx/>
              <a:buChar char="-"/>
              <a:tabLst/>
              <a:defRPr/>
            </a:pPr>
            <a:r>
              <a:rPr lang="en-GB" altLang="en-US" dirty="0"/>
              <a:t>Left is the sampling distribution of the mean under the null hypothesis. We can only know the true underlying effect if we measure everyone/thing perfectly. We can rarely do this so we take samples. If the null hypothesis is true then our repeated samples will tend towards null findings but due to random variation and measurement error there will be some variation in our sample means. </a:t>
            </a:r>
          </a:p>
          <a:p>
            <a:pPr marL="171450" marR="0" indent="-171450" algn="l" defTabSz="914400" rtl="0" eaLnBrk="0" fontAlgn="base" latinLnBrk="0" hangingPunct="0">
              <a:lnSpc>
                <a:spcPct val="100000"/>
              </a:lnSpc>
              <a:spcBef>
                <a:spcPct val="30000"/>
              </a:spcBef>
              <a:spcAft>
                <a:spcPct val="0"/>
              </a:spcAft>
              <a:buClrTx/>
              <a:buSzTx/>
              <a:buFontTx/>
              <a:buChar char="-"/>
              <a:tabLst/>
              <a:defRPr/>
            </a:pPr>
            <a:r>
              <a:rPr lang="en-GB" altLang="en-US" dirty="0"/>
              <a:t>Now suppose there is a true non-null effect, repeated sampling will tend towards the true effect but again with some random variation, some studies will over-estimate the effect, others under estimate it. The difficulty we have is where the two distributions overlap, as results here could belong to either distribution. This is were statistical inference and p-values come in.  </a:t>
            </a:r>
          </a:p>
          <a:p>
            <a:pPr marL="171450" marR="0" indent="-171450" algn="l" defTabSz="914400" rtl="0" eaLnBrk="0" fontAlgn="base" latinLnBrk="0" hangingPunct="0">
              <a:lnSpc>
                <a:spcPct val="100000"/>
              </a:lnSpc>
              <a:spcBef>
                <a:spcPct val="30000"/>
              </a:spcBef>
              <a:spcAft>
                <a:spcPct val="0"/>
              </a:spcAft>
              <a:buClrTx/>
              <a:buSzTx/>
              <a:buFontTx/>
              <a:buChar char="-"/>
              <a:tabLst/>
              <a:defRPr/>
            </a:pPr>
            <a:r>
              <a:rPr lang="en-GB" altLang="en-US" dirty="0"/>
              <a:t>We set some arbitrary criterions (Alpha = to 5%) and</a:t>
            </a:r>
            <a:r>
              <a:rPr lang="en-GB" altLang="en-US" baseline="0" dirty="0"/>
              <a:t> say this if our results fall within this region then it is so unlikely (i.e., &lt; 5%</a:t>
            </a:r>
            <a:r>
              <a:rPr lang="en-GB" altLang="en-US" dirty="0"/>
              <a:t> probability) to belong to the null distribution that we reject</a:t>
            </a:r>
            <a:r>
              <a:rPr lang="en-GB" altLang="en-US" baseline="0" dirty="0"/>
              <a:t> the null and claim evidence for our hypothesis. This means we accept / expect a </a:t>
            </a:r>
            <a:r>
              <a:rPr lang="en-GB" altLang="en-US" dirty="0"/>
              <a:t>false positive 5%.</a:t>
            </a:r>
            <a:r>
              <a:rPr lang="en-GB" altLang="en-US" baseline="0" dirty="0"/>
              <a: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GB" alt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GB" altLang="en-US" dirty="0"/>
              <a:t>Beta = rate of false negatives (type II errors),</a:t>
            </a:r>
            <a:r>
              <a:rPr lang="en-GB" altLang="en-US" baseline="0" dirty="0"/>
              <a:t> i.e., missing genuine effects by accepting the null when the null is false. And power = 1-B</a:t>
            </a:r>
          </a:p>
          <a:p>
            <a:pPr marL="0" marR="0" indent="0" algn="l" defTabSz="914400" rtl="0" eaLnBrk="0" fontAlgn="base" latinLnBrk="0" hangingPunct="0">
              <a:lnSpc>
                <a:spcPct val="100000"/>
              </a:lnSpc>
              <a:spcBef>
                <a:spcPct val="30000"/>
              </a:spcBef>
              <a:spcAft>
                <a:spcPct val="0"/>
              </a:spcAft>
              <a:buClrTx/>
              <a:buSzTx/>
              <a:buFontTx/>
              <a:buNone/>
              <a:tabLst/>
              <a:defRPr/>
            </a:pPr>
            <a:r>
              <a:rPr lang="en-GB" altLang="en-US" baseline="0" dirty="0"/>
              <a:t>Alpha = rate of false positives (type I errors)</a:t>
            </a:r>
          </a:p>
          <a:p>
            <a:pPr marL="0" marR="0" indent="0" algn="l" defTabSz="914400" rtl="0" eaLnBrk="0" fontAlgn="base" latinLnBrk="0" hangingPunct="0">
              <a:lnSpc>
                <a:spcPct val="100000"/>
              </a:lnSpc>
              <a:spcBef>
                <a:spcPct val="30000"/>
              </a:spcBef>
              <a:spcAft>
                <a:spcPct val="0"/>
              </a:spcAft>
              <a:buClrTx/>
              <a:buSzTx/>
              <a:buFontTx/>
              <a:buNone/>
              <a:tabLst/>
              <a:defRPr/>
            </a:pPr>
            <a:r>
              <a:rPr lang="en-GB" altLang="en-US" baseline="0" dirty="0"/>
              <a:t>It is often wrongly assumed that the power is only related to the risk of missing genuine effects. However, low power also increases the chance that an statistically significant finding is in fact false.   </a:t>
            </a:r>
            <a:r>
              <a:rPr lang="en-GB" altLang="en-US" dirty="0"/>
              <a: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GB" altLang="en-US" dirty="0"/>
          </a:p>
          <a:p>
            <a:r>
              <a:rPr lang="en-GB" altLang="en-US" dirty="0"/>
              <a:t>The power of any test of statistical significance will be affected by four main parameters:</a:t>
            </a:r>
          </a:p>
          <a:p>
            <a:r>
              <a:rPr lang="en-GB" altLang="en-US" dirty="0"/>
              <a:t>the </a:t>
            </a:r>
            <a:r>
              <a:rPr lang="en-GB" altLang="en-US" dirty="0">
                <a:hlinkClick r:id="rId3"/>
              </a:rPr>
              <a:t>effect size</a:t>
            </a:r>
            <a:endParaRPr lang="en-GB" altLang="en-US" dirty="0"/>
          </a:p>
          <a:p>
            <a:r>
              <a:rPr lang="en-GB" altLang="en-US" dirty="0"/>
              <a:t>the sample size (</a:t>
            </a:r>
            <a:r>
              <a:rPr lang="en-GB" altLang="en-US" i="1" dirty="0"/>
              <a:t>N</a:t>
            </a:r>
            <a:r>
              <a:rPr lang="en-GB" altLang="en-US" dirty="0"/>
              <a:t>)</a:t>
            </a:r>
          </a:p>
          <a:p>
            <a:r>
              <a:rPr lang="en-GB" altLang="en-US" dirty="0"/>
              <a:t>the </a:t>
            </a:r>
            <a:r>
              <a:rPr lang="en-GB" altLang="en-US" dirty="0">
                <a:hlinkClick r:id="rId4"/>
              </a:rPr>
              <a:t>alpha</a:t>
            </a:r>
            <a:r>
              <a:rPr lang="en-GB" altLang="en-US" dirty="0"/>
              <a:t> significance criterion (</a:t>
            </a:r>
            <a:r>
              <a:rPr lang="en-GB" altLang="en-US" i="1" dirty="0"/>
              <a:t>α</a:t>
            </a:r>
            <a:r>
              <a:rPr lang="en-GB" altLang="en-US" dirty="0"/>
              <a:t>)</a:t>
            </a:r>
          </a:p>
          <a:p>
            <a:r>
              <a:rPr lang="en-GB" altLang="en-US" dirty="0">
                <a:hlinkClick r:id="rId5"/>
              </a:rPr>
              <a:t>statistical power</a:t>
            </a:r>
            <a:r>
              <a:rPr lang="en-GB" altLang="en-US" dirty="0"/>
              <a:t> (1 - </a:t>
            </a:r>
            <a:r>
              <a:rPr lang="en-GB" altLang="en-US" i="1" dirty="0"/>
              <a:t>β</a:t>
            </a:r>
            <a:r>
              <a:rPr lang="en-GB" altLang="en-US" dirty="0"/>
              <a:t>), or the chosen or implied beta (β)</a:t>
            </a:r>
          </a:p>
          <a:p>
            <a:endParaRPr lang="en-GB" altLang="en-US" dirty="0"/>
          </a:p>
          <a:p>
            <a:r>
              <a:rPr lang="en-GB" altLang="en-US" dirty="0"/>
              <a:t>All four parameters are mathematically related. If you know any three of them you can figure out the fourth.</a:t>
            </a:r>
          </a:p>
          <a:p>
            <a:endParaRPr lang="en-GB" altLang="en-US" dirty="0"/>
          </a:p>
          <a:p>
            <a:endParaRPr lang="en-GB" altLang="en-US" dirty="0"/>
          </a:p>
        </p:txBody>
      </p:sp>
      <p:sp>
        <p:nvSpPr>
          <p:cNvPr id="4" name="Slide Number Placeholder 3"/>
          <p:cNvSpPr>
            <a:spLocks noGrp="1"/>
          </p:cNvSpPr>
          <p:nvPr>
            <p:ph type="sldNum" sz="quarter" idx="5"/>
          </p:nvPr>
        </p:nvSpPr>
        <p:spPr/>
        <p:txBody>
          <a:bodyPr/>
          <a:lstStyle/>
          <a:p>
            <a:pPr>
              <a:defRPr/>
            </a:pPr>
            <a:fld id="{6C93BF7E-9290-4AAB-9C1E-24FFF00AAEE8}" type="slidenum">
              <a:rPr lang="en-GB" smtClean="0"/>
              <a:pPr>
                <a:defRPr/>
              </a:pPr>
              <a:t>23</a:t>
            </a:fld>
            <a:endParaRPr lang="en-GB"/>
          </a:p>
        </p:txBody>
      </p:sp>
    </p:spTree>
    <p:extLst>
      <p:ext uri="{BB962C8B-B14F-4D97-AF65-F5344CB8AC3E}">
        <p14:creationId xmlns:p14="http://schemas.microsoft.com/office/powerpoint/2010/main" val="27718872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B6AB882-9C02-4820-80F5-7B1FBE3FDD66}" type="slidenum">
              <a:rPr lang="en-US" smtClean="0"/>
              <a:pPr/>
              <a:t>5</a:t>
            </a:fld>
            <a:endParaRPr lang="en-US"/>
          </a:p>
        </p:txBody>
      </p:sp>
    </p:spTree>
    <p:extLst>
      <p:ext uri="{BB962C8B-B14F-4D97-AF65-F5344CB8AC3E}">
        <p14:creationId xmlns:p14="http://schemas.microsoft.com/office/powerpoint/2010/main" val="34939131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altLang="en-US" dirty="0"/>
              <a:t>Kate:</a:t>
            </a:r>
          </a:p>
          <a:p>
            <a:pPr marL="171450" marR="0" indent="-171450" algn="l" defTabSz="914400" rtl="0" eaLnBrk="0" fontAlgn="base" latinLnBrk="0" hangingPunct="0">
              <a:lnSpc>
                <a:spcPct val="100000"/>
              </a:lnSpc>
              <a:spcBef>
                <a:spcPct val="30000"/>
              </a:spcBef>
              <a:spcAft>
                <a:spcPct val="0"/>
              </a:spcAft>
              <a:buClrTx/>
              <a:buSzTx/>
              <a:buFontTx/>
              <a:buChar char="-"/>
              <a:tabLst/>
              <a:defRPr/>
            </a:pPr>
            <a:r>
              <a:rPr lang="en-GB" altLang="en-US" dirty="0"/>
              <a:t>The statistical power of a test = ability to correctly reject the null hypothesis when the null hypothesis is false. </a:t>
            </a:r>
          </a:p>
          <a:p>
            <a:pPr marL="171450" marR="0" indent="-171450" algn="l" defTabSz="914400" rtl="0" eaLnBrk="0" fontAlgn="base" latinLnBrk="0" hangingPunct="0">
              <a:lnSpc>
                <a:spcPct val="100000"/>
              </a:lnSpc>
              <a:spcBef>
                <a:spcPct val="30000"/>
              </a:spcBef>
              <a:spcAft>
                <a:spcPct val="0"/>
              </a:spcAft>
              <a:buClrTx/>
              <a:buSzTx/>
              <a:buFontTx/>
              <a:buChar char="-"/>
              <a:tabLst/>
              <a:defRPr/>
            </a:pPr>
            <a:r>
              <a:rPr lang="en-GB" altLang="en-US" dirty="0"/>
              <a:t>Left is the sampling distribution of the mean under the null hypothesis. We can only know the true underlying effect if we measure everyone/thing perfectly. We can rarely do this so we take samples. If the null hypothesis is true then our repeated samples will tend towards null findings but due to random variation and measurement error there will be some variation in our sample means. </a:t>
            </a:r>
          </a:p>
          <a:p>
            <a:pPr marL="171450" marR="0" indent="-171450" algn="l" defTabSz="914400" rtl="0" eaLnBrk="0" fontAlgn="base" latinLnBrk="0" hangingPunct="0">
              <a:lnSpc>
                <a:spcPct val="100000"/>
              </a:lnSpc>
              <a:spcBef>
                <a:spcPct val="30000"/>
              </a:spcBef>
              <a:spcAft>
                <a:spcPct val="0"/>
              </a:spcAft>
              <a:buClrTx/>
              <a:buSzTx/>
              <a:buFontTx/>
              <a:buChar char="-"/>
              <a:tabLst/>
              <a:defRPr/>
            </a:pPr>
            <a:r>
              <a:rPr lang="en-GB" altLang="en-US" dirty="0"/>
              <a:t>Now suppose there is a true non-null effect, repeated sampling will tend towards the true effect but again with some random variation, some studies will over-estimate the effect, others under estimate it. The difficulty we have is where the two distributions overlap, as results here could belong to either distribution. This is were statistical inference and p-values come in.  </a:t>
            </a:r>
          </a:p>
          <a:p>
            <a:pPr marL="171450" marR="0" indent="-171450" algn="l" defTabSz="914400" rtl="0" eaLnBrk="0" fontAlgn="base" latinLnBrk="0" hangingPunct="0">
              <a:lnSpc>
                <a:spcPct val="100000"/>
              </a:lnSpc>
              <a:spcBef>
                <a:spcPct val="30000"/>
              </a:spcBef>
              <a:spcAft>
                <a:spcPct val="0"/>
              </a:spcAft>
              <a:buClrTx/>
              <a:buSzTx/>
              <a:buFontTx/>
              <a:buChar char="-"/>
              <a:tabLst/>
              <a:defRPr/>
            </a:pPr>
            <a:r>
              <a:rPr lang="en-GB" altLang="en-US" dirty="0"/>
              <a:t>We set some arbitrary criterions (Alpha = to 5%) and</a:t>
            </a:r>
            <a:r>
              <a:rPr lang="en-GB" altLang="en-US" baseline="0" dirty="0"/>
              <a:t> say this if our results fall within this region then it is so unlikely (i.e., &lt; 5%</a:t>
            </a:r>
            <a:r>
              <a:rPr lang="en-GB" altLang="en-US" dirty="0"/>
              <a:t> probability) to belong to the null distribution that we reject</a:t>
            </a:r>
            <a:r>
              <a:rPr lang="en-GB" altLang="en-US" baseline="0" dirty="0"/>
              <a:t> the null and claim evidence for our hypothesis. This means we accept / expect a </a:t>
            </a:r>
            <a:r>
              <a:rPr lang="en-GB" altLang="en-US" dirty="0"/>
              <a:t>false positive 5%.</a:t>
            </a:r>
            <a:r>
              <a:rPr lang="en-GB" altLang="en-US" baseline="0" dirty="0"/>
              <a: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GB" alt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GB" altLang="en-US" dirty="0"/>
              <a:t>Beta = rate of false negatives (type II errors),</a:t>
            </a:r>
            <a:r>
              <a:rPr lang="en-GB" altLang="en-US" baseline="0" dirty="0"/>
              <a:t> i.e., missing genuine effects by accepting the null when the null is false. And power = 1-B</a:t>
            </a:r>
          </a:p>
          <a:p>
            <a:pPr marL="0" marR="0" indent="0" algn="l" defTabSz="914400" rtl="0" eaLnBrk="0" fontAlgn="base" latinLnBrk="0" hangingPunct="0">
              <a:lnSpc>
                <a:spcPct val="100000"/>
              </a:lnSpc>
              <a:spcBef>
                <a:spcPct val="30000"/>
              </a:spcBef>
              <a:spcAft>
                <a:spcPct val="0"/>
              </a:spcAft>
              <a:buClrTx/>
              <a:buSzTx/>
              <a:buFontTx/>
              <a:buNone/>
              <a:tabLst/>
              <a:defRPr/>
            </a:pPr>
            <a:r>
              <a:rPr lang="en-GB" altLang="en-US" baseline="0" dirty="0"/>
              <a:t>Alpha = rate of false positives (type I errors)</a:t>
            </a:r>
          </a:p>
          <a:p>
            <a:pPr marL="0" marR="0" indent="0" algn="l" defTabSz="914400" rtl="0" eaLnBrk="0" fontAlgn="base" latinLnBrk="0" hangingPunct="0">
              <a:lnSpc>
                <a:spcPct val="100000"/>
              </a:lnSpc>
              <a:spcBef>
                <a:spcPct val="30000"/>
              </a:spcBef>
              <a:spcAft>
                <a:spcPct val="0"/>
              </a:spcAft>
              <a:buClrTx/>
              <a:buSzTx/>
              <a:buFontTx/>
              <a:buNone/>
              <a:tabLst/>
              <a:defRPr/>
            </a:pPr>
            <a:r>
              <a:rPr lang="en-GB" altLang="en-US" baseline="0" dirty="0"/>
              <a:t>It is often wrongly assumed that the power is only related to the risk of missing genuine effects. However, low power also increases the chance that an statistically significant finding is in fact false.   </a:t>
            </a:r>
            <a:r>
              <a:rPr lang="en-GB" altLang="en-US" dirty="0"/>
              <a: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GB" altLang="en-US" dirty="0"/>
          </a:p>
          <a:p>
            <a:r>
              <a:rPr lang="en-GB" altLang="en-US" dirty="0"/>
              <a:t>The power of any test of statistical significance will be affected by four main parameters:</a:t>
            </a:r>
          </a:p>
          <a:p>
            <a:r>
              <a:rPr lang="en-GB" altLang="en-US" dirty="0"/>
              <a:t>the </a:t>
            </a:r>
            <a:r>
              <a:rPr lang="en-GB" altLang="en-US" dirty="0">
                <a:hlinkClick r:id="rId3"/>
              </a:rPr>
              <a:t>effect size</a:t>
            </a:r>
            <a:endParaRPr lang="en-GB" altLang="en-US" dirty="0"/>
          </a:p>
          <a:p>
            <a:r>
              <a:rPr lang="en-GB" altLang="en-US" dirty="0"/>
              <a:t>the sample size (</a:t>
            </a:r>
            <a:r>
              <a:rPr lang="en-GB" altLang="en-US" i="1" dirty="0"/>
              <a:t>N</a:t>
            </a:r>
            <a:r>
              <a:rPr lang="en-GB" altLang="en-US" dirty="0"/>
              <a:t>)</a:t>
            </a:r>
          </a:p>
          <a:p>
            <a:r>
              <a:rPr lang="en-GB" altLang="en-US" dirty="0"/>
              <a:t>the </a:t>
            </a:r>
            <a:r>
              <a:rPr lang="en-GB" altLang="en-US" dirty="0">
                <a:hlinkClick r:id="rId4"/>
              </a:rPr>
              <a:t>alpha</a:t>
            </a:r>
            <a:r>
              <a:rPr lang="en-GB" altLang="en-US" dirty="0"/>
              <a:t> significance criterion (</a:t>
            </a:r>
            <a:r>
              <a:rPr lang="en-GB" altLang="en-US" i="1" dirty="0"/>
              <a:t>α</a:t>
            </a:r>
            <a:r>
              <a:rPr lang="en-GB" altLang="en-US" dirty="0"/>
              <a:t>)</a:t>
            </a:r>
          </a:p>
          <a:p>
            <a:r>
              <a:rPr lang="en-GB" altLang="en-US" dirty="0">
                <a:hlinkClick r:id="rId5"/>
              </a:rPr>
              <a:t>statistical power</a:t>
            </a:r>
            <a:r>
              <a:rPr lang="en-GB" altLang="en-US" dirty="0"/>
              <a:t> (1 - </a:t>
            </a:r>
            <a:r>
              <a:rPr lang="en-GB" altLang="en-US" i="1" dirty="0"/>
              <a:t>β</a:t>
            </a:r>
            <a:r>
              <a:rPr lang="en-GB" altLang="en-US" dirty="0"/>
              <a:t>), or the chosen or implied beta (β)</a:t>
            </a:r>
          </a:p>
          <a:p>
            <a:endParaRPr lang="en-GB" altLang="en-US" dirty="0"/>
          </a:p>
          <a:p>
            <a:r>
              <a:rPr lang="en-GB" altLang="en-US" dirty="0"/>
              <a:t>All four parameters are mathematically related. If you know any three of them you can figure out the fourth.</a:t>
            </a:r>
          </a:p>
          <a:p>
            <a:endParaRPr lang="en-GB" altLang="en-US" dirty="0"/>
          </a:p>
          <a:p>
            <a:endParaRPr lang="en-GB" altLang="en-US" dirty="0"/>
          </a:p>
        </p:txBody>
      </p:sp>
      <p:sp>
        <p:nvSpPr>
          <p:cNvPr id="4" name="Slide Number Placeholder 3"/>
          <p:cNvSpPr>
            <a:spLocks noGrp="1"/>
          </p:cNvSpPr>
          <p:nvPr>
            <p:ph type="sldNum" sz="quarter" idx="5"/>
          </p:nvPr>
        </p:nvSpPr>
        <p:spPr/>
        <p:txBody>
          <a:bodyPr/>
          <a:lstStyle/>
          <a:p>
            <a:pPr>
              <a:defRPr/>
            </a:pPr>
            <a:fld id="{6C93BF7E-9290-4AAB-9C1E-24FFF00AAEE8}" type="slidenum">
              <a:rPr lang="en-GB" smtClean="0"/>
              <a:pPr>
                <a:defRPr/>
              </a:pPr>
              <a:t>24</a:t>
            </a:fld>
            <a:endParaRPr lang="en-GB"/>
          </a:p>
        </p:txBody>
      </p:sp>
    </p:spTree>
    <p:extLst>
      <p:ext uri="{BB962C8B-B14F-4D97-AF65-F5344CB8AC3E}">
        <p14:creationId xmlns:p14="http://schemas.microsoft.com/office/powerpoint/2010/main" val="10690191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a:p>
        </p:txBody>
      </p:sp>
      <p:sp>
        <p:nvSpPr>
          <p:cNvPr id="4" name="Slide Number Placeholder 3"/>
          <p:cNvSpPr>
            <a:spLocks noGrp="1"/>
          </p:cNvSpPr>
          <p:nvPr>
            <p:ph type="sldNum" sz="quarter" idx="5"/>
          </p:nvPr>
        </p:nvSpPr>
        <p:spPr/>
        <p:txBody>
          <a:bodyPr/>
          <a:lstStyle/>
          <a:p>
            <a:pPr>
              <a:defRPr/>
            </a:pPr>
            <a:fld id="{745F4F4C-AC0A-40BA-8CA2-D21ABA270B3E}" type="slidenum">
              <a:rPr lang="en-GB" smtClean="0"/>
              <a:pPr>
                <a:defRPr/>
              </a:pPr>
              <a:t>25</a:t>
            </a:fld>
            <a:endParaRPr lang="en-GB"/>
          </a:p>
        </p:txBody>
      </p:sp>
    </p:spTree>
    <p:extLst>
      <p:ext uri="{BB962C8B-B14F-4D97-AF65-F5344CB8AC3E}">
        <p14:creationId xmlns:p14="http://schemas.microsoft.com/office/powerpoint/2010/main" val="2262983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altLang="en-US" dirty="0"/>
              <a:t>This 1/3 probability is known as the PPV which is related to power, alpha and pre-study odds, that is the ratio of truly non-null effects to null effects. Low power in the presence of low R, has dramatic effects on the </a:t>
            </a:r>
            <a:r>
              <a:rPr lang="en-GB" altLang="en-US" dirty="0" err="1"/>
              <a:t>probabiily</a:t>
            </a:r>
            <a:r>
              <a:rPr lang="en-GB" altLang="en-US" dirty="0"/>
              <a:t> that claimed research finding is in fact true. Most neuro is exploratory.</a:t>
            </a:r>
          </a:p>
          <a:p>
            <a:endParaRPr lang="en-US" dirty="0"/>
          </a:p>
        </p:txBody>
      </p:sp>
      <p:sp>
        <p:nvSpPr>
          <p:cNvPr id="4" name="Slide Number Placeholder 3"/>
          <p:cNvSpPr>
            <a:spLocks noGrp="1"/>
          </p:cNvSpPr>
          <p:nvPr>
            <p:ph type="sldNum" sz="quarter" idx="10"/>
          </p:nvPr>
        </p:nvSpPr>
        <p:spPr/>
        <p:txBody>
          <a:bodyPr/>
          <a:lstStyle/>
          <a:p>
            <a:fld id="{3B6AB882-9C02-4820-80F5-7B1FBE3FDD66}" type="slidenum">
              <a:rPr lang="en-US" smtClean="0"/>
              <a:pPr/>
              <a:t>26</a:t>
            </a:fld>
            <a:endParaRPr lang="en-US"/>
          </a:p>
        </p:txBody>
      </p:sp>
    </p:spTree>
    <p:extLst>
      <p:ext uri="{BB962C8B-B14F-4D97-AF65-F5344CB8AC3E}">
        <p14:creationId xmlns:p14="http://schemas.microsoft.com/office/powerpoint/2010/main" val="32021706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dirty="0"/>
              <a:t>Kate:</a:t>
            </a:r>
          </a:p>
          <a:p>
            <a:pPr marL="171450" indent="-171450">
              <a:buFontTx/>
              <a:buChar char="-"/>
            </a:pPr>
            <a:r>
              <a:rPr lang="en-GB" altLang="en-US" dirty="0"/>
              <a:t>With a fixed alpha the probability of false positives remains constant.</a:t>
            </a:r>
          </a:p>
          <a:p>
            <a:pPr marL="171450" indent="-171450">
              <a:buFontTx/>
              <a:buChar char="-"/>
            </a:pPr>
            <a:r>
              <a:rPr lang="en-GB" altLang="en-US" dirty="0"/>
              <a:t>Effect inflation</a:t>
            </a:r>
            <a:r>
              <a:rPr lang="en-GB" altLang="en-US" baseline="0" dirty="0"/>
              <a:t> = when an underpowered study discovers a true effect, the magnitude of that effect is exaggerated</a:t>
            </a:r>
          </a:p>
          <a:p>
            <a:pPr marL="171450" indent="-171450">
              <a:buFontTx/>
              <a:buChar char="-"/>
            </a:pPr>
            <a:r>
              <a:rPr lang="en-GB" altLang="en-US" baseline="0" dirty="0"/>
              <a:t>Also referred to as “the winner’s curse” and occurs when thresholds, such as statistical significance, are used to determine the presence of an effect and this “curse” is most severe when studies are small (and thus underpowered) in the face of stringent thresholds (like p &lt; 0.05)</a:t>
            </a:r>
          </a:p>
          <a:p>
            <a:pPr marL="171450" indent="-171450">
              <a:buFontTx/>
              <a:buChar char="-"/>
            </a:pPr>
            <a:endParaRPr lang="en-GB" altLang="en-US" dirty="0"/>
          </a:p>
        </p:txBody>
      </p:sp>
      <p:sp>
        <p:nvSpPr>
          <p:cNvPr id="4" name="Slide Number Placeholder 3"/>
          <p:cNvSpPr>
            <a:spLocks noGrp="1"/>
          </p:cNvSpPr>
          <p:nvPr>
            <p:ph type="sldNum" sz="quarter" idx="5"/>
          </p:nvPr>
        </p:nvSpPr>
        <p:spPr/>
        <p:txBody>
          <a:bodyPr/>
          <a:lstStyle/>
          <a:p>
            <a:pPr>
              <a:defRPr/>
            </a:pPr>
            <a:fld id="{8EB212F7-5F3B-4419-9A36-03C41D6CA843}" type="slidenum">
              <a:rPr lang="en-GB" smtClean="0"/>
              <a:pPr>
                <a:defRPr/>
              </a:pPr>
              <a:t>27</a:t>
            </a:fld>
            <a:endParaRPr lang="en-GB"/>
          </a:p>
        </p:txBody>
      </p:sp>
    </p:spTree>
    <p:extLst>
      <p:ext uri="{BB962C8B-B14F-4D97-AF65-F5344CB8AC3E}">
        <p14:creationId xmlns:p14="http://schemas.microsoft.com/office/powerpoint/2010/main" val="36212288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Kate:</a:t>
            </a:r>
          </a:p>
          <a:p>
            <a:pPr marL="0" marR="0" indent="0" algn="l" defTabSz="914400" rtl="0" eaLnBrk="0" fontAlgn="base" latinLnBrk="0" hangingPunct="0">
              <a:lnSpc>
                <a:spcPct val="100000"/>
              </a:lnSpc>
              <a:spcBef>
                <a:spcPct val="30000"/>
              </a:spcBef>
              <a:spcAft>
                <a:spcPct val="0"/>
              </a:spcAft>
              <a:buClrTx/>
              <a:buSzTx/>
              <a:buFontTx/>
              <a:buNone/>
              <a:tabLst/>
              <a:defRPr/>
            </a:pPr>
            <a:r>
              <a:rPr lang="en-GB" altLang="en-US" dirty="0"/>
              <a:t>Bimodal. Median power very low. 50% of studies had power less than 30%! Ioannidis (2011). Archives of General Psychiatry, 14, 1105-1107.</a:t>
            </a:r>
            <a:r>
              <a:rPr lang="en-US" sz="2000" dirty="0"/>
              <a:t> performance  </a:t>
            </a:r>
            <a:r>
              <a:rPr lang="en-US" sz="1200" dirty="0"/>
              <a:t>(</a:t>
            </a:r>
            <a:r>
              <a:rPr lang="en-US" sz="1200" dirty="0" err="1"/>
              <a:t>Jonasson</a:t>
            </a:r>
            <a:r>
              <a:rPr lang="en-US" sz="1200" dirty="0"/>
              <a:t> (2005). </a:t>
            </a:r>
            <a:r>
              <a:rPr lang="en-US" sz="1200" dirty="0" err="1"/>
              <a:t>Neurosci</a:t>
            </a:r>
            <a:r>
              <a:rPr lang="en-US" sz="1200" dirty="0"/>
              <a:t> </a:t>
            </a:r>
            <a:r>
              <a:rPr lang="en-US" sz="1200" dirty="0" err="1"/>
              <a:t>Biobehav</a:t>
            </a:r>
            <a:r>
              <a:rPr lang="en-US" sz="1200" dirty="0"/>
              <a:t> Rev, 28, 811-825 )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GB" alt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GB" sz="1200" b="1" dirty="0"/>
              <a:t>So median power 8% - 31%</a:t>
            </a:r>
          </a:p>
          <a:p>
            <a:endParaRPr lang="en-US" dirty="0"/>
          </a:p>
        </p:txBody>
      </p:sp>
      <p:sp>
        <p:nvSpPr>
          <p:cNvPr id="4" name="Slide Number Placeholder 3"/>
          <p:cNvSpPr>
            <a:spLocks noGrp="1"/>
          </p:cNvSpPr>
          <p:nvPr>
            <p:ph type="sldNum" sz="quarter" idx="10"/>
          </p:nvPr>
        </p:nvSpPr>
        <p:spPr/>
        <p:txBody>
          <a:bodyPr/>
          <a:lstStyle/>
          <a:p>
            <a:fld id="{3B6AB882-9C02-4820-80F5-7B1FBE3FDD66}" type="slidenum">
              <a:rPr lang="en-US" smtClean="0"/>
              <a:pPr/>
              <a:t>28</a:t>
            </a:fld>
            <a:endParaRPr lang="en-US"/>
          </a:p>
        </p:txBody>
      </p:sp>
    </p:spTree>
    <p:extLst>
      <p:ext uri="{BB962C8B-B14F-4D97-AF65-F5344CB8AC3E}">
        <p14:creationId xmlns:p14="http://schemas.microsoft.com/office/powerpoint/2010/main" val="19102182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(Want</a:t>
            </a:r>
            <a:r>
              <a:rPr lang="en-US" baseline="0" dirty="0"/>
              <a:t> to include a note on this as </a:t>
            </a:r>
            <a:r>
              <a:rPr lang="en-US" baseline="0" dirty="0" err="1"/>
              <a:t>Os</a:t>
            </a:r>
            <a:r>
              <a:rPr lang="en-US" baseline="0" dirty="0"/>
              <a:t> &amp; Rita emphasize it in their </a:t>
            </a:r>
            <a:r>
              <a:rPr lang="en-US" i="1" baseline="0" dirty="0"/>
              <a:t>Neuron</a:t>
            </a:r>
            <a:r>
              <a:rPr lang="en-US" baseline="0" dirty="0"/>
              <a:t> paper, and it’s mentioned by the NINDS working group report in </a:t>
            </a:r>
            <a:r>
              <a:rPr lang="en-US" i="1" baseline="0" dirty="0"/>
              <a:t>Nature</a:t>
            </a:r>
            <a:r>
              <a:rPr lang="en-US" baseline="0" dirty="0"/>
              <a:t>)</a:t>
            </a:r>
          </a:p>
          <a:p>
            <a:endParaRPr lang="en-US" baseline="0" dirty="0"/>
          </a:p>
          <a:p>
            <a:r>
              <a:rPr lang="en-US" baseline="0" dirty="0"/>
              <a:t>Kate:</a:t>
            </a:r>
          </a:p>
          <a:p>
            <a:pPr marL="171450" indent="-171450">
              <a:buFontTx/>
              <a:buChar char="-"/>
            </a:pPr>
            <a:r>
              <a:rPr lang="en-US" baseline="0" dirty="0"/>
              <a:t>It’s important to strike a balance between minimizing the use of animals in research and performing rigorous, appropriately powered experiments</a:t>
            </a:r>
          </a:p>
          <a:p>
            <a:pPr marL="171450" indent="-171450">
              <a:buFontTx/>
              <a:buChar char="-"/>
            </a:pPr>
            <a:r>
              <a:rPr lang="en-US" baseline="0" dirty="0"/>
              <a:t>Minimizing animal numbers is both a requirement of institutional animal care and use committees as well as funding agencies AND an ethical obligation of researchers</a:t>
            </a:r>
          </a:p>
          <a:p>
            <a:pPr marL="171450" indent="-171450">
              <a:buFontTx/>
              <a:buChar char="-"/>
            </a:pPr>
            <a:r>
              <a:rPr lang="en-US" baseline="0" dirty="0"/>
              <a:t>However, while </a:t>
            </a:r>
            <a:r>
              <a:rPr lang="en-US" baseline="0" dirty="0" err="1"/>
              <a:t>minizing</a:t>
            </a:r>
            <a:r>
              <a:rPr lang="en-US" baseline="0" dirty="0"/>
              <a:t> the total number of animals used, we must ensure that we’re conducting the best science possible with the animals that we do use in experiments</a:t>
            </a:r>
          </a:p>
          <a:p>
            <a:pPr marL="171450" indent="-171450">
              <a:buFontTx/>
              <a:buChar char="-"/>
            </a:pPr>
            <a:r>
              <a:rPr lang="en-US" baseline="0" dirty="0"/>
              <a:t>It’s unethical to perform underpowered studies due to insufficient sample sizes or studies that find significant results that have low statistical power</a:t>
            </a:r>
          </a:p>
          <a:p>
            <a:pPr marL="171450" indent="-171450">
              <a:buFontTx/>
              <a:buChar char="-"/>
            </a:pPr>
            <a:r>
              <a:rPr lang="en-US" baseline="0" dirty="0"/>
              <a:t>We also must avoid using insufficient samples that result in a higher risk of false positives, as this leads to needless use of animals in subsequent studies that build on faulty results </a:t>
            </a:r>
          </a:p>
          <a:p>
            <a:pPr marL="171450" indent="-171450">
              <a:buFontTx/>
              <a:buChar char="-"/>
            </a:pPr>
            <a:r>
              <a:rPr lang="en-US" baseline="0" dirty="0"/>
              <a:t>Studies with insufficient sample sizes may also yield more false negatives, causing missed detection of true effects</a:t>
            </a:r>
          </a:p>
          <a:p>
            <a:pPr marL="171450" indent="-171450">
              <a:buFontTx/>
              <a:buChar char="-"/>
            </a:pPr>
            <a:r>
              <a:rPr lang="en-US" baseline="0" dirty="0"/>
              <a:t>All of these issues can be by transparently reporting the number of animals to be used per group and how those numbers were determined</a:t>
            </a:r>
          </a:p>
          <a:p>
            <a:pPr marL="171450" indent="-171450">
              <a:buFontTx/>
              <a:buChar char="-"/>
            </a:pPr>
            <a:endParaRPr lang="en-US" dirty="0"/>
          </a:p>
        </p:txBody>
      </p:sp>
      <p:sp>
        <p:nvSpPr>
          <p:cNvPr id="4" name="Slide Number Placeholder 3"/>
          <p:cNvSpPr>
            <a:spLocks noGrp="1"/>
          </p:cNvSpPr>
          <p:nvPr>
            <p:ph type="sldNum" sz="quarter" idx="10"/>
          </p:nvPr>
        </p:nvSpPr>
        <p:spPr/>
        <p:txBody>
          <a:bodyPr/>
          <a:lstStyle/>
          <a:p>
            <a:fld id="{3B6AB882-9C02-4820-80F5-7B1FBE3FDD66}" type="slidenum">
              <a:rPr lang="en-US" smtClean="0"/>
              <a:pPr/>
              <a:t>29</a:t>
            </a:fld>
            <a:endParaRPr lang="en-US"/>
          </a:p>
        </p:txBody>
      </p:sp>
    </p:spTree>
    <p:extLst>
      <p:ext uri="{BB962C8B-B14F-4D97-AF65-F5344CB8AC3E}">
        <p14:creationId xmlns:p14="http://schemas.microsoft.com/office/powerpoint/2010/main" val="40385269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40E6BD43-9C9B-4CD3-A23F-35E9DE7B115A}" type="slidenum">
              <a:rPr lang="en-GB" smtClean="0"/>
              <a:pPr>
                <a:defRPr/>
              </a:pPr>
              <a:t>30</a:t>
            </a:fld>
            <a:endParaRPr lang="en-GB"/>
          </a:p>
        </p:txBody>
      </p:sp>
    </p:spTree>
    <p:extLst>
      <p:ext uri="{BB962C8B-B14F-4D97-AF65-F5344CB8AC3E}">
        <p14:creationId xmlns:p14="http://schemas.microsoft.com/office/powerpoint/2010/main" val="15698393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Please</a:t>
            </a:r>
            <a:r>
              <a:rPr lang="en-US" baseline="0" dirty="0"/>
              <a:t> plan to pause for approximately 30 – 45 seconds. </a:t>
            </a:r>
          </a:p>
          <a:p>
            <a:endParaRPr lang="en-US" baseline="0" dirty="0"/>
          </a:p>
          <a:p>
            <a:r>
              <a:rPr lang="en-US" baseline="0" dirty="0" err="1"/>
              <a:t>SfN</a:t>
            </a:r>
            <a:r>
              <a:rPr lang="en-US" baseline="0" dirty="0"/>
              <a:t> staff will be able to assess real-time how many participants have completed the question and can prompt you to resume via the chat function on your screen when it looks like most have answered the question</a:t>
            </a:r>
            <a:endParaRPr lang="en-US" dirty="0"/>
          </a:p>
          <a:p>
            <a:endParaRPr lang="en-US" dirty="0"/>
          </a:p>
        </p:txBody>
      </p:sp>
      <p:sp>
        <p:nvSpPr>
          <p:cNvPr id="4" name="Slide Number Placeholder 3"/>
          <p:cNvSpPr>
            <a:spLocks noGrp="1"/>
          </p:cNvSpPr>
          <p:nvPr>
            <p:ph type="sldNum" sz="quarter" idx="10"/>
          </p:nvPr>
        </p:nvSpPr>
        <p:spPr/>
        <p:txBody>
          <a:bodyPr/>
          <a:lstStyle/>
          <a:p>
            <a:fld id="{3B6AB882-9C02-4820-80F5-7B1FBE3FDD66}" type="slidenum">
              <a:rPr lang="en-US" smtClean="0"/>
              <a:pPr/>
              <a:t>31</a:t>
            </a:fld>
            <a:endParaRPr lang="en-US"/>
          </a:p>
        </p:txBody>
      </p:sp>
    </p:spTree>
    <p:extLst>
      <p:ext uri="{BB962C8B-B14F-4D97-AF65-F5344CB8AC3E}">
        <p14:creationId xmlns:p14="http://schemas.microsoft.com/office/powerpoint/2010/main" val="3045389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6AB882-9C02-4820-80F5-7B1FBE3FDD66}" type="slidenum">
              <a:rPr lang="en-US" smtClean="0"/>
              <a:pPr/>
              <a:t>33</a:t>
            </a:fld>
            <a:endParaRPr lang="en-US"/>
          </a:p>
        </p:txBody>
      </p:sp>
    </p:spTree>
    <p:extLst>
      <p:ext uri="{BB962C8B-B14F-4D97-AF65-F5344CB8AC3E}">
        <p14:creationId xmlns:p14="http://schemas.microsoft.com/office/powerpoint/2010/main" val="179696325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Needs examples</a:t>
            </a:r>
          </a:p>
        </p:txBody>
      </p:sp>
      <p:sp>
        <p:nvSpPr>
          <p:cNvPr id="4" name="Slide Number Placeholder 3"/>
          <p:cNvSpPr>
            <a:spLocks noGrp="1"/>
          </p:cNvSpPr>
          <p:nvPr>
            <p:ph type="sldNum" sz="quarter" idx="10"/>
          </p:nvPr>
        </p:nvSpPr>
        <p:spPr/>
        <p:txBody>
          <a:bodyPr/>
          <a:lstStyle/>
          <a:p>
            <a:fld id="{3B6AB882-9C02-4820-80F5-7B1FBE3FDD66}" type="slidenum">
              <a:rPr lang="en-US" smtClean="0"/>
              <a:pPr/>
              <a:t>34</a:t>
            </a:fld>
            <a:endParaRPr lang="en-US"/>
          </a:p>
        </p:txBody>
      </p:sp>
    </p:spTree>
    <p:extLst>
      <p:ext uri="{BB962C8B-B14F-4D97-AF65-F5344CB8AC3E}">
        <p14:creationId xmlns:p14="http://schemas.microsoft.com/office/powerpoint/2010/main" val="16320910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Os</a:t>
            </a:r>
            <a:r>
              <a:rPr lang="en-US" dirty="0"/>
              <a:t>: </a:t>
            </a:r>
          </a:p>
          <a:p>
            <a:r>
              <a:rPr lang="en-US" dirty="0"/>
              <a:t>(Here</a:t>
            </a:r>
            <a:r>
              <a:rPr lang="en-US" baseline="0" dirty="0"/>
              <a:t> is where you can </a:t>
            </a:r>
            <a:endParaRPr lang="en-US" dirty="0"/>
          </a:p>
        </p:txBody>
      </p:sp>
      <p:sp>
        <p:nvSpPr>
          <p:cNvPr id="4" name="Slide Number Placeholder 3"/>
          <p:cNvSpPr>
            <a:spLocks noGrp="1"/>
          </p:cNvSpPr>
          <p:nvPr>
            <p:ph type="sldNum" sz="quarter" idx="10"/>
          </p:nvPr>
        </p:nvSpPr>
        <p:spPr/>
        <p:txBody>
          <a:bodyPr/>
          <a:lstStyle/>
          <a:p>
            <a:fld id="{3B6AB882-9C02-4820-80F5-7B1FBE3FDD66}" type="slidenum">
              <a:rPr lang="en-US" smtClean="0"/>
              <a:pPr/>
              <a:t>6</a:t>
            </a:fld>
            <a:endParaRPr lang="en-US"/>
          </a:p>
        </p:txBody>
      </p:sp>
    </p:spTree>
    <p:extLst>
      <p:ext uri="{BB962C8B-B14F-4D97-AF65-F5344CB8AC3E}">
        <p14:creationId xmlns:p14="http://schemas.microsoft.com/office/powerpoint/2010/main" val="35799422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Needs examples</a:t>
            </a:r>
          </a:p>
        </p:txBody>
      </p:sp>
      <p:sp>
        <p:nvSpPr>
          <p:cNvPr id="4" name="Slide Number Placeholder 3"/>
          <p:cNvSpPr>
            <a:spLocks noGrp="1"/>
          </p:cNvSpPr>
          <p:nvPr>
            <p:ph type="sldNum" sz="quarter" idx="10"/>
          </p:nvPr>
        </p:nvSpPr>
        <p:spPr/>
        <p:txBody>
          <a:bodyPr/>
          <a:lstStyle/>
          <a:p>
            <a:fld id="{3B6AB882-9C02-4820-80F5-7B1FBE3FDD66}" type="slidenum">
              <a:rPr lang="en-US" smtClean="0"/>
              <a:pPr/>
              <a:t>35</a:t>
            </a:fld>
            <a:endParaRPr lang="en-US"/>
          </a:p>
        </p:txBody>
      </p:sp>
    </p:spTree>
    <p:extLst>
      <p:ext uri="{BB962C8B-B14F-4D97-AF65-F5344CB8AC3E}">
        <p14:creationId xmlns:p14="http://schemas.microsoft.com/office/powerpoint/2010/main" val="17697438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Needs examples</a:t>
            </a:r>
          </a:p>
          <a:p>
            <a:endParaRPr lang="en-US" dirty="0"/>
          </a:p>
        </p:txBody>
      </p:sp>
      <p:sp>
        <p:nvSpPr>
          <p:cNvPr id="4" name="Slide Number Placeholder 3"/>
          <p:cNvSpPr>
            <a:spLocks noGrp="1"/>
          </p:cNvSpPr>
          <p:nvPr>
            <p:ph type="sldNum" sz="quarter" idx="10"/>
          </p:nvPr>
        </p:nvSpPr>
        <p:spPr/>
        <p:txBody>
          <a:bodyPr/>
          <a:lstStyle/>
          <a:p>
            <a:fld id="{3B6AB882-9C02-4820-80F5-7B1FBE3FDD66}" type="slidenum">
              <a:rPr lang="en-US" smtClean="0"/>
              <a:pPr/>
              <a:t>36</a:t>
            </a:fld>
            <a:endParaRPr lang="en-US"/>
          </a:p>
        </p:txBody>
      </p:sp>
    </p:spTree>
    <p:extLst>
      <p:ext uri="{BB962C8B-B14F-4D97-AF65-F5344CB8AC3E}">
        <p14:creationId xmlns:p14="http://schemas.microsoft.com/office/powerpoint/2010/main" val="3146922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Needs examples</a:t>
            </a:r>
          </a:p>
          <a:p>
            <a:endParaRPr lang="en-US" dirty="0"/>
          </a:p>
        </p:txBody>
      </p:sp>
      <p:sp>
        <p:nvSpPr>
          <p:cNvPr id="4" name="Slide Number Placeholder 3"/>
          <p:cNvSpPr>
            <a:spLocks noGrp="1"/>
          </p:cNvSpPr>
          <p:nvPr>
            <p:ph type="sldNum" sz="quarter" idx="10"/>
          </p:nvPr>
        </p:nvSpPr>
        <p:spPr/>
        <p:txBody>
          <a:bodyPr/>
          <a:lstStyle/>
          <a:p>
            <a:fld id="{3B6AB882-9C02-4820-80F5-7B1FBE3FDD66}" type="slidenum">
              <a:rPr lang="en-US" smtClean="0"/>
              <a:pPr/>
              <a:t>37</a:t>
            </a:fld>
            <a:endParaRPr lang="en-US"/>
          </a:p>
        </p:txBody>
      </p:sp>
    </p:spTree>
    <p:extLst>
      <p:ext uri="{BB962C8B-B14F-4D97-AF65-F5344CB8AC3E}">
        <p14:creationId xmlns:p14="http://schemas.microsoft.com/office/powerpoint/2010/main" val="195166938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Please</a:t>
            </a:r>
            <a:r>
              <a:rPr lang="en-US" baseline="0" dirty="0"/>
              <a:t> plan to pause for approximately 30 seconds. </a:t>
            </a:r>
          </a:p>
          <a:p>
            <a:endParaRPr lang="en-US" baseline="0" dirty="0"/>
          </a:p>
          <a:p>
            <a:r>
              <a:rPr lang="en-US" baseline="0" dirty="0" err="1"/>
              <a:t>SfN</a:t>
            </a:r>
            <a:r>
              <a:rPr lang="en-US" baseline="0" dirty="0"/>
              <a:t> staff will be able to assess real-time how many participants have completed the question and can prompt you to resume via the chat function on your screen when it looks like most have answered the question</a:t>
            </a: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3B6AB882-9C02-4820-80F5-7B1FBE3FDD66}" type="slidenum">
              <a:rPr lang="en-US" smtClean="0"/>
              <a:pPr/>
              <a:t>38</a:t>
            </a:fld>
            <a:endParaRPr lang="en-US"/>
          </a:p>
        </p:txBody>
      </p:sp>
    </p:spTree>
    <p:extLst>
      <p:ext uri="{BB962C8B-B14F-4D97-AF65-F5344CB8AC3E}">
        <p14:creationId xmlns:p14="http://schemas.microsoft.com/office/powerpoint/2010/main" val="119812738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Please</a:t>
            </a:r>
            <a:r>
              <a:rPr lang="en-US" baseline="0" dirty="0"/>
              <a:t> plan to pause for approximately 45 seconds – 1 min. </a:t>
            </a:r>
          </a:p>
          <a:p>
            <a:endParaRPr lang="en-US" baseline="0" dirty="0"/>
          </a:p>
          <a:p>
            <a:r>
              <a:rPr lang="en-US" baseline="0" dirty="0" err="1"/>
              <a:t>SfN</a:t>
            </a:r>
            <a:r>
              <a:rPr lang="en-US" baseline="0" dirty="0"/>
              <a:t> staff will be able to assess real-time how many participants have completed the question and can prompt you to resume via the chat function on your screen when it looks like most have answered the question</a:t>
            </a:r>
            <a:endParaRPr lang="en-US" dirty="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3B6AB882-9C02-4820-80F5-7B1FBE3FDD66}" type="slidenum">
              <a:rPr lang="en-US" smtClean="0"/>
              <a:pPr/>
              <a:t>40</a:t>
            </a:fld>
            <a:endParaRPr lang="en-US"/>
          </a:p>
        </p:txBody>
      </p:sp>
    </p:spTree>
    <p:extLst>
      <p:ext uri="{BB962C8B-B14F-4D97-AF65-F5344CB8AC3E}">
        <p14:creationId xmlns:p14="http://schemas.microsoft.com/office/powerpoint/2010/main" val="46269332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B6AB882-9C02-4820-80F5-7B1FBE3FDD66}" type="slidenum">
              <a:rPr lang="en-US" smtClean="0"/>
              <a:pPr/>
              <a:t>42</a:t>
            </a:fld>
            <a:endParaRPr lang="en-US"/>
          </a:p>
        </p:txBody>
      </p:sp>
    </p:spTree>
    <p:extLst>
      <p:ext uri="{BB962C8B-B14F-4D97-AF65-F5344CB8AC3E}">
        <p14:creationId xmlns:p14="http://schemas.microsoft.com/office/powerpoint/2010/main" val="8872644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Perhaps a mention here about how,</a:t>
            </a:r>
            <a:r>
              <a:rPr lang="en-US" baseline="0" dirty="0"/>
              <a:t> while this is a big issue in scientific research, concrete steps are being taken my multiple stakeholders to improve the situation. Here are some being taken by the NIH that will apply to all grant proposals submitted after January 25, 2016. </a:t>
            </a:r>
            <a:endParaRPr lang="en-US" dirty="0"/>
          </a:p>
        </p:txBody>
      </p:sp>
      <p:sp>
        <p:nvSpPr>
          <p:cNvPr id="4" name="Slide Number Placeholder 3"/>
          <p:cNvSpPr>
            <a:spLocks noGrp="1"/>
          </p:cNvSpPr>
          <p:nvPr>
            <p:ph type="sldNum" sz="quarter" idx="10"/>
          </p:nvPr>
        </p:nvSpPr>
        <p:spPr/>
        <p:txBody>
          <a:bodyPr/>
          <a:lstStyle/>
          <a:p>
            <a:fld id="{3B6AB882-9C02-4820-80F5-7B1FBE3FDD66}" type="slidenum">
              <a:rPr lang="en-US" smtClean="0"/>
              <a:pPr/>
              <a:t>43</a:t>
            </a:fld>
            <a:endParaRPr lang="en-US"/>
          </a:p>
        </p:txBody>
      </p:sp>
    </p:spTree>
    <p:extLst>
      <p:ext uri="{BB962C8B-B14F-4D97-AF65-F5344CB8AC3E}">
        <p14:creationId xmlns:p14="http://schemas.microsoft.com/office/powerpoint/2010/main" val="201362315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Please</a:t>
            </a:r>
            <a:r>
              <a:rPr lang="en-US" baseline="0" dirty="0"/>
              <a:t> plan to pause for approximately 30 seconds. </a:t>
            </a:r>
          </a:p>
          <a:p>
            <a:endParaRPr lang="en-US" baseline="0" dirty="0"/>
          </a:p>
          <a:p>
            <a:r>
              <a:rPr lang="en-US" baseline="0" dirty="0" err="1"/>
              <a:t>SfN</a:t>
            </a:r>
            <a:r>
              <a:rPr lang="en-US" baseline="0" dirty="0"/>
              <a:t> staff will be able to assess real-time how many participants have completed the question and can prompt you to resume via the chat function on your screen when it looks like most have answered the question</a:t>
            </a:r>
            <a:endParaRPr lang="en-US" dirty="0"/>
          </a:p>
          <a:p>
            <a:endParaRPr lang="en-US" dirty="0"/>
          </a:p>
        </p:txBody>
      </p:sp>
      <p:sp>
        <p:nvSpPr>
          <p:cNvPr id="4" name="Slide Number Placeholder 3"/>
          <p:cNvSpPr>
            <a:spLocks noGrp="1"/>
          </p:cNvSpPr>
          <p:nvPr>
            <p:ph type="sldNum" sz="quarter" idx="10"/>
          </p:nvPr>
        </p:nvSpPr>
        <p:spPr/>
        <p:txBody>
          <a:bodyPr/>
          <a:lstStyle/>
          <a:p>
            <a:fld id="{3B6AB882-9C02-4820-80F5-7B1FBE3FDD66}" type="slidenum">
              <a:rPr lang="en-US" smtClean="0"/>
              <a:pPr/>
              <a:t>48</a:t>
            </a:fld>
            <a:endParaRPr lang="en-US"/>
          </a:p>
        </p:txBody>
      </p:sp>
    </p:spTree>
    <p:extLst>
      <p:ext uri="{BB962C8B-B14F-4D97-AF65-F5344CB8AC3E}">
        <p14:creationId xmlns:p14="http://schemas.microsoft.com/office/powerpoint/2010/main" val="258705900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Please</a:t>
            </a:r>
            <a:r>
              <a:rPr lang="en-US" baseline="0" dirty="0"/>
              <a:t> plan to pause for approximately 45 seconds – 1 min. </a:t>
            </a:r>
          </a:p>
          <a:p>
            <a:endParaRPr lang="en-US" baseline="0" dirty="0"/>
          </a:p>
          <a:p>
            <a:r>
              <a:rPr lang="en-US" baseline="0" dirty="0" err="1"/>
              <a:t>SfN</a:t>
            </a:r>
            <a:r>
              <a:rPr lang="en-US" baseline="0" dirty="0"/>
              <a:t> staff will be able to assess real-time how many participants have completed the question and can prompt you to resume via the chat function on your screen when it looks like most have answered the question</a:t>
            </a:r>
            <a:endParaRPr lang="en-US" dirty="0"/>
          </a:p>
          <a:p>
            <a:endParaRPr lang="en-US" dirty="0"/>
          </a:p>
        </p:txBody>
      </p:sp>
      <p:sp>
        <p:nvSpPr>
          <p:cNvPr id="4" name="Slide Number Placeholder 3"/>
          <p:cNvSpPr>
            <a:spLocks noGrp="1"/>
          </p:cNvSpPr>
          <p:nvPr>
            <p:ph type="sldNum" sz="quarter" idx="10"/>
          </p:nvPr>
        </p:nvSpPr>
        <p:spPr/>
        <p:txBody>
          <a:bodyPr/>
          <a:lstStyle/>
          <a:p>
            <a:fld id="{3B6AB882-9C02-4820-80F5-7B1FBE3FDD66}" type="slidenum">
              <a:rPr lang="en-US" smtClean="0"/>
              <a:pPr/>
              <a:t>50</a:t>
            </a:fld>
            <a:endParaRPr lang="en-US"/>
          </a:p>
        </p:txBody>
      </p:sp>
    </p:spTree>
    <p:extLst>
      <p:ext uri="{BB962C8B-B14F-4D97-AF65-F5344CB8AC3E}">
        <p14:creationId xmlns:p14="http://schemas.microsoft.com/office/powerpoint/2010/main" val="194257704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Os</a:t>
            </a:r>
            <a:r>
              <a:rPr lang="en-US" dirty="0"/>
              <a:t> &amp; Kate: Any to add?</a:t>
            </a:r>
          </a:p>
        </p:txBody>
      </p:sp>
      <p:sp>
        <p:nvSpPr>
          <p:cNvPr id="4" name="Slide Number Placeholder 3"/>
          <p:cNvSpPr>
            <a:spLocks noGrp="1"/>
          </p:cNvSpPr>
          <p:nvPr>
            <p:ph type="sldNum" sz="quarter" idx="10"/>
          </p:nvPr>
        </p:nvSpPr>
        <p:spPr/>
        <p:txBody>
          <a:bodyPr/>
          <a:lstStyle/>
          <a:p>
            <a:fld id="{3B6AB882-9C02-4820-80F5-7B1FBE3FDD66}" type="slidenum">
              <a:rPr lang="en-US" smtClean="0"/>
              <a:pPr/>
              <a:t>52</a:t>
            </a:fld>
            <a:endParaRPr lang="en-US"/>
          </a:p>
        </p:txBody>
      </p:sp>
    </p:spTree>
    <p:extLst>
      <p:ext uri="{BB962C8B-B14F-4D97-AF65-F5344CB8AC3E}">
        <p14:creationId xmlns:p14="http://schemas.microsoft.com/office/powerpoint/2010/main" val="3927034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Os</a:t>
            </a:r>
            <a:r>
              <a:rPr lang="en-US" dirty="0"/>
              <a:t>: </a:t>
            </a:r>
          </a:p>
          <a:p>
            <a:pPr marL="171450" indent="-171450">
              <a:buFontTx/>
              <a:buChar char="-"/>
            </a:pPr>
            <a:r>
              <a:rPr lang="en-US" dirty="0"/>
              <a:t>Why animal research needs to improve: from 2011 issue of Nature</a:t>
            </a:r>
          </a:p>
          <a:p>
            <a:pPr marL="171450" indent="-171450">
              <a:buFontTx/>
              <a:buChar char="-"/>
            </a:pPr>
            <a:r>
              <a:rPr lang="en-US" dirty="0"/>
              <a:t>Beware the creeping cracks of bias: from 2012 issue of Nature</a:t>
            </a:r>
          </a:p>
          <a:p>
            <a:r>
              <a:rPr lang="en-US" dirty="0"/>
              <a:t>-  False</a:t>
            </a:r>
            <a:r>
              <a:rPr lang="en-US" baseline="0" dirty="0"/>
              <a:t>-positive psychology: Simmons et al. from 2011 issue of Psychological Science</a:t>
            </a:r>
            <a:endParaRPr lang="en-US" dirty="0"/>
          </a:p>
        </p:txBody>
      </p:sp>
      <p:sp>
        <p:nvSpPr>
          <p:cNvPr id="4" name="Slide Number Placeholder 3"/>
          <p:cNvSpPr>
            <a:spLocks noGrp="1"/>
          </p:cNvSpPr>
          <p:nvPr>
            <p:ph type="sldNum" sz="quarter" idx="10"/>
          </p:nvPr>
        </p:nvSpPr>
        <p:spPr/>
        <p:txBody>
          <a:bodyPr/>
          <a:lstStyle/>
          <a:p>
            <a:fld id="{3B6AB882-9C02-4820-80F5-7B1FBE3FDD66}" type="slidenum">
              <a:rPr lang="en-US" smtClean="0"/>
              <a:pPr/>
              <a:t>7</a:t>
            </a:fld>
            <a:endParaRPr lang="en-US"/>
          </a:p>
        </p:txBody>
      </p:sp>
    </p:spTree>
    <p:extLst>
      <p:ext uri="{BB962C8B-B14F-4D97-AF65-F5344CB8AC3E}">
        <p14:creationId xmlns:p14="http://schemas.microsoft.com/office/powerpoint/2010/main" val="256307166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B6AB882-9C02-4820-80F5-7B1FBE3FDD66}" type="slidenum">
              <a:rPr lang="en-US" smtClean="0"/>
              <a:pPr/>
              <a:t>54</a:t>
            </a:fld>
            <a:endParaRPr lang="en-US"/>
          </a:p>
        </p:txBody>
      </p:sp>
    </p:spTree>
    <p:extLst>
      <p:ext uri="{BB962C8B-B14F-4D97-AF65-F5344CB8AC3E}">
        <p14:creationId xmlns:p14="http://schemas.microsoft.com/office/powerpoint/2010/main" val="58165004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a:r>
            <a:r>
              <a:rPr lang="en-US" dirty="0" err="1"/>
              <a:t>SfN</a:t>
            </a:r>
            <a:r>
              <a:rPr lang="en-US" dirty="0"/>
              <a:t> staff will provide </a:t>
            </a:r>
            <a:r>
              <a:rPr lang="en-US" dirty="0" err="1"/>
              <a:t>Os</a:t>
            </a:r>
            <a:r>
              <a:rPr lang="en-US" dirty="0"/>
              <a:t> and Kate with</a:t>
            </a:r>
            <a:r>
              <a:rPr lang="en-US" baseline="0" dirty="0"/>
              <a:t> a list of questions that have been submitted ahead of time. You can start answering them, alternating as we discussed in the rehearsal. </a:t>
            </a:r>
            <a:r>
              <a:rPr lang="en-US" baseline="0" dirty="0" err="1"/>
              <a:t>SfN</a:t>
            </a:r>
            <a:r>
              <a:rPr lang="en-US" baseline="0" dirty="0"/>
              <a:t> staff will then continue to feed you questions based on what participants submit as the webinar is occurring.)</a:t>
            </a:r>
            <a:endParaRPr lang="en-US" dirty="0"/>
          </a:p>
        </p:txBody>
      </p:sp>
      <p:sp>
        <p:nvSpPr>
          <p:cNvPr id="4" name="Slide Number Placeholder 3"/>
          <p:cNvSpPr>
            <a:spLocks noGrp="1"/>
          </p:cNvSpPr>
          <p:nvPr>
            <p:ph type="sldNum" sz="quarter" idx="10"/>
          </p:nvPr>
        </p:nvSpPr>
        <p:spPr/>
        <p:txBody>
          <a:bodyPr/>
          <a:lstStyle/>
          <a:p>
            <a:fld id="{3B6AB882-9C02-4820-80F5-7B1FBE3FDD66}" type="slidenum">
              <a:rPr lang="en-US" smtClean="0"/>
              <a:pPr/>
              <a:t>55</a:t>
            </a:fld>
            <a:endParaRPr lang="en-US"/>
          </a:p>
        </p:txBody>
      </p:sp>
    </p:spTree>
    <p:extLst>
      <p:ext uri="{BB962C8B-B14F-4D97-AF65-F5344CB8AC3E}">
        <p14:creationId xmlns:p14="http://schemas.microsoft.com/office/powerpoint/2010/main" val="9207039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6AB882-9C02-4820-80F5-7B1FBE3FDD66}" type="slidenum">
              <a:rPr lang="en-US" smtClean="0"/>
              <a:pPr/>
              <a:t>56</a:t>
            </a:fld>
            <a:endParaRPr lang="en-US"/>
          </a:p>
        </p:txBody>
      </p:sp>
    </p:spTree>
    <p:extLst>
      <p:ext uri="{BB962C8B-B14F-4D97-AF65-F5344CB8AC3E}">
        <p14:creationId xmlns:p14="http://schemas.microsoft.com/office/powerpoint/2010/main" val="16521215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Os</a:t>
            </a:r>
            <a:r>
              <a:rPr lang="en-US" dirty="0"/>
              <a:t>:</a:t>
            </a:r>
          </a:p>
          <a:p>
            <a:pPr marL="171450" indent="-171450">
              <a:buFontTx/>
              <a:buChar char="-"/>
            </a:pPr>
            <a:r>
              <a:rPr lang="en-US" dirty="0"/>
              <a:t>The</a:t>
            </a:r>
            <a:r>
              <a:rPr lang="en-US" baseline="0" dirty="0"/>
              <a:t> failure for data replication affects multiple fields, including neuroscience</a:t>
            </a:r>
          </a:p>
          <a:p>
            <a:pPr marL="171450" indent="-171450">
              <a:buFontTx/>
              <a:buChar char="-"/>
            </a:pPr>
            <a:r>
              <a:rPr lang="en-US" baseline="0" dirty="0"/>
              <a:t>In 2008, Scott and colleagues attempted to replicate reports of prolonged lifespan in the prevailing animal model of ALS. They re-tested 70 compounds reported to enhance lifespan, and found that none of them (0%) resulted in a significant effect (positive or negative)</a:t>
            </a:r>
          </a:p>
          <a:p>
            <a:pPr marL="628650" lvl="1" indent="-171450">
              <a:buFontTx/>
              <a:buChar char="-"/>
            </a:pPr>
            <a:r>
              <a:rPr lang="en-US" baseline="0" dirty="0"/>
              <a:t>Some drugs were already in clinical trials for patients with ALS</a:t>
            </a:r>
          </a:p>
          <a:p>
            <a:pPr marL="171450" indent="-171450">
              <a:buFontTx/>
              <a:buChar char="-"/>
            </a:pPr>
            <a:r>
              <a:rPr lang="en-US" baseline="0" dirty="0"/>
              <a:t>In 2012 Begley &amp; Ellis reported that of 53 studies considered to be “landmark” experiments in pre-clinical cancer research, only 6, or 11%, could be replicated</a:t>
            </a:r>
          </a:p>
          <a:p>
            <a:pPr marL="628650" lvl="1" indent="-171450">
              <a:buFontTx/>
              <a:buChar char="-"/>
            </a:pPr>
            <a:r>
              <a:rPr lang="en-US" baseline="0" dirty="0"/>
              <a:t>Particularly concerning was the authors’ statement that hundreds of secondary publications had expanded on the original observations, with some of the research triggering clinical trials </a:t>
            </a:r>
          </a:p>
          <a:p>
            <a:pPr marL="171450" lvl="0" indent="-171450">
              <a:buFontTx/>
              <a:buChar char="-"/>
            </a:pPr>
            <a:r>
              <a:rPr lang="en-US" baseline="0" dirty="0"/>
              <a:t>I got involved in this topic in 2003 when the RIRC at UCI was awarded a contract from NINDS to try to replicate promising studies in spinal cord injury as a part of its FORE-SCI project. Over 10 years, we and others repeated promising, high-profile studies in the SCI field and found that only 10% ) of these reports could be replicated</a:t>
            </a:r>
          </a:p>
          <a:p>
            <a:pPr marL="628650" lvl="1" indent="-171450">
              <a:buFontTx/>
              <a:buChar char="-"/>
            </a:pPr>
            <a:r>
              <a:rPr lang="en-US" baseline="0" dirty="0"/>
              <a:t>Commonly we found that studies’ methods sections were either incomplete or misleading, indicative of insufficient scientific rigor</a:t>
            </a:r>
          </a:p>
          <a:p>
            <a:pPr marL="171450" lvl="0" indent="-171450">
              <a:buFontTx/>
              <a:buChar char="-"/>
            </a:pPr>
            <a:endParaRPr lang="en-US" baseline="0" dirty="0"/>
          </a:p>
        </p:txBody>
      </p:sp>
      <p:sp>
        <p:nvSpPr>
          <p:cNvPr id="4" name="Slide Number Placeholder 3"/>
          <p:cNvSpPr>
            <a:spLocks noGrp="1"/>
          </p:cNvSpPr>
          <p:nvPr>
            <p:ph type="sldNum" sz="quarter" idx="10"/>
          </p:nvPr>
        </p:nvSpPr>
        <p:spPr/>
        <p:txBody>
          <a:bodyPr/>
          <a:lstStyle/>
          <a:p>
            <a:fld id="{3B6AB882-9C02-4820-80F5-7B1FBE3FDD66}" type="slidenum">
              <a:rPr lang="en-US" smtClean="0"/>
              <a:pPr/>
              <a:t>8</a:t>
            </a:fld>
            <a:endParaRPr lang="en-US"/>
          </a:p>
        </p:txBody>
      </p:sp>
    </p:spTree>
    <p:extLst>
      <p:ext uri="{BB962C8B-B14F-4D97-AF65-F5344CB8AC3E}">
        <p14:creationId xmlns:p14="http://schemas.microsoft.com/office/powerpoint/2010/main" val="6466498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6AB882-9C02-4820-80F5-7B1FBE3FDD66}" type="slidenum">
              <a:rPr lang="en-US" smtClean="0"/>
              <a:pPr/>
              <a:t>9</a:t>
            </a:fld>
            <a:endParaRPr lang="en-US"/>
          </a:p>
        </p:txBody>
      </p:sp>
    </p:spTree>
    <p:extLst>
      <p:ext uri="{BB962C8B-B14F-4D97-AF65-F5344CB8AC3E}">
        <p14:creationId xmlns:p14="http://schemas.microsoft.com/office/powerpoint/2010/main" val="21941819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Os</a:t>
            </a:r>
            <a:r>
              <a:rPr lang="en-US" dirty="0"/>
              <a:t>:</a:t>
            </a:r>
          </a:p>
          <a:p>
            <a:pPr marL="171450" indent="-171450">
              <a:buFontTx/>
              <a:buChar char="-"/>
            </a:pPr>
            <a:r>
              <a:rPr lang="en-US" baseline="0" dirty="0"/>
              <a:t>Its important to address the reasons that do and do not underlie the “reproducibility problem,” or the failure to replicate findings</a:t>
            </a:r>
          </a:p>
          <a:p>
            <a:pPr marL="171450" indent="-171450">
              <a:buFontTx/>
              <a:buChar char="-"/>
            </a:pPr>
            <a:r>
              <a:rPr lang="en-US" baseline="0" dirty="0"/>
              <a:t>Nearly all of these occurrences of replication failure are NOT due to intentional fraud or fabrication of results; Science isn’t immune to those problems, but the vast majority of the problem can be tracked instead to: biological variability, flawed experimental design, and flawed data analysis</a:t>
            </a:r>
          </a:p>
          <a:p>
            <a:pPr marL="171450" indent="-171450">
              <a:buFontTx/>
              <a:buChar char="-"/>
            </a:pPr>
            <a:endParaRPr lang="en-US" dirty="0"/>
          </a:p>
          <a:p>
            <a:pPr marL="171450" indent="-171450">
              <a:buFontTx/>
              <a:buChar char="-"/>
            </a:pPr>
            <a:r>
              <a:rPr lang="en-US" dirty="0"/>
              <a:t>Biological variability is the hardest to address – biological systems are complex and dynamic, and</a:t>
            </a:r>
            <a:r>
              <a:rPr lang="en-US" baseline="0" dirty="0"/>
              <a:t> neuroscience and behavioral research addresses some of the </a:t>
            </a:r>
            <a:r>
              <a:rPr lang="en-US" i="1" baseline="0" dirty="0"/>
              <a:t>most</a:t>
            </a:r>
            <a:r>
              <a:rPr lang="en-US" baseline="0" dirty="0"/>
              <a:t> complex and dynamic systems; sometimes a lack of reproducibility due to biological variability offers opportunity as well as a challenge, as it can reveal unintended or unanticipated factors that are important to outcomes being measured</a:t>
            </a:r>
          </a:p>
          <a:p>
            <a:pPr marL="171450" indent="-171450">
              <a:buFontTx/>
              <a:buChar char="-"/>
            </a:pPr>
            <a:r>
              <a:rPr lang="en-US" baseline="0" dirty="0"/>
              <a:t>Flawed experimental design covers most of what we’ll address today – this covers practices that allow unintended biases to creep in to our research, not considering what the endpoints of the study will be thus the sample size before experiments begin, not randomizing animals or samples to different treatment groups…</a:t>
            </a:r>
          </a:p>
          <a:p>
            <a:pPr marL="171450" indent="-171450">
              <a:buFontTx/>
              <a:buChar char="-"/>
            </a:pPr>
            <a:r>
              <a:rPr lang="en-US" baseline="0" dirty="0"/>
              <a:t>Flawed data analysis is also much too common and likely leads to many failures to replicate findings and mostly concerns using the appropriate statistical methods in the most </a:t>
            </a:r>
            <a:r>
              <a:rPr lang="en-US" baseline="0" dirty="0" err="1"/>
              <a:t>rigourous</a:t>
            </a:r>
            <a:r>
              <a:rPr lang="en-US" baseline="0" dirty="0"/>
              <a:t> ways; we’ll touch on this topic some today but much more will be covered in subsequent lectures of this series</a:t>
            </a:r>
          </a:p>
        </p:txBody>
      </p:sp>
      <p:sp>
        <p:nvSpPr>
          <p:cNvPr id="4" name="Slide Number Placeholder 3"/>
          <p:cNvSpPr>
            <a:spLocks noGrp="1"/>
          </p:cNvSpPr>
          <p:nvPr>
            <p:ph type="sldNum" sz="quarter" idx="10"/>
          </p:nvPr>
        </p:nvSpPr>
        <p:spPr/>
        <p:txBody>
          <a:bodyPr/>
          <a:lstStyle/>
          <a:p>
            <a:fld id="{3B6AB882-9C02-4820-80F5-7B1FBE3FDD66}" type="slidenum">
              <a:rPr lang="en-US" smtClean="0"/>
              <a:pPr/>
              <a:t>10</a:t>
            </a:fld>
            <a:endParaRPr lang="en-US"/>
          </a:p>
        </p:txBody>
      </p:sp>
    </p:spTree>
    <p:extLst>
      <p:ext uri="{BB962C8B-B14F-4D97-AF65-F5344CB8AC3E}">
        <p14:creationId xmlns:p14="http://schemas.microsoft.com/office/powerpoint/2010/main" val="27257616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Os</a:t>
            </a:r>
            <a:r>
              <a:rPr lang="en-US" dirty="0"/>
              <a:t>:</a:t>
            </a:r>
          </a:p>
          <a:p>
            <a:pPr marL="171450" indent="-171450">
              <a:buFontTx/>
              <a:buChar char="-"/>
            </a:pPr>
            <a:r>
              <a:rPr lang="en-US" baseline="0" dirty="0"/>
              <a:t>(Requirements for rigor will be expanded upon in subsequent slides)</a:t>
            </a:r>
          </a:p>
          <a:p>
            <a:pPr marL="171450" indent="-171450">
              <a:buFontTx/>
              <a:buChar char="-"/>
            </a:pPr>
            <a:r>
              <a:rPr lang="en-US" baseline="0" dirty="0"/>
              <a:t>The neuroscience community has taken a lead on tackling challenges of data reproducibility and issues concerning scientific rigor</a:t>
            </a:r>
          </a:p>
          <a:p>
            <a:pPr marL="171450" indent="-171450">
              <a:buFontTx/>
              <a:buChar char="-"/>
            </a:pPr>
            <a:r>
              <a:rPr lang="en-US" baseline="0" dirty="0"/>
              <a:t>In 2012 the NINDS held a workshop with stakeholders and produced a report in </a:t>
            </a:r>
            <a:r>
              <a:rPr lang="en-US" baseline="0" dirty="0" err="1"/>
              <a:t>Nauure</a:t>
            </a:r>
            <a:r>
              <a:rPr lang="en-US" baseline="0" dirty="0"/>
              <a:t> that outlined minimal requirements to improve rigor. This report included multiple recommendations, 4 of which will be addressed in this webinar that concern experimental planning:</a:t>
            </a:r>
          </a:p>
          <a:p>
            <a:pPr marL="628650" lvl="1" indent="-171450">
              <a:buFontTx/>
              <a:buChar char="-"/>
            </a:pPr>
            <a:r>
              <a:rPr lang="en-US" baseline="0" dirty="0"/>
              <a:t>Pre-experimental sample size estimation</a:t>
            </a:r>
          </a:p>
          <a:p>
            <a:pPr marL="628650" lvl="1" indent="-171450">
              <a:buFontTx/>
              <a:buChar char="-"/>
            </a:pPr>
            <a:r>
              <a:rPr lang="en-US" baseline="0" dirty="0"/>
              <a:t>Stopping rules for experiments</a:t>
            </a:r>
          </a:p>
          <a:p>
            <a:pPr marL="628650" lvl="1" indent="-171450">
              <a:buFontTx/>
              <a:buChar char="-"/>
            </a:pPr>
            <a:r>
              <a:rPr lang="en-US" baseline="0" dirty="0"/>
              <a:t>Data handling practices</a:t>
            </a:r>
          </a:p>
          <a:p>
            <a:pPr marL="628650" lvl="1" indent="-171450">
              <a:buFontTx/>
              <a:buChar char="-"/>
            </a:pPr>
            <a:r>
              <a:rPr lang="en-US" baseline="0" dirty="0"/>
              <a:t>And differentiating between exploratory experiments and those designed to rigorously test hypotheses</a:t>
            </a:r>
          </a:p>
          <a:p>
            <a:pPr marL="628650" lvl="1" indent="-171450">
              <a:buFontTx/>
              <a:buChar char="-"/>
            </a:pPr>
            <a:endParaRPr lang="en-US" baseline="0" dirty="0"/>
          </a:p>
          <a:p>
            <a:pPr marL="171450" indent="-171450">
              <a:buFontTx/>
              <a:buChar char="-"/>
            </a:pPr>
            <a:endParaRPr lang="en-US" dirty="0"/>
          </a:p>
        </p:txBody>
      </p:sp>
      <p:sp>
        <p:nvSpPr>
          <p:cNvPr id="4" name="Slide Number Placeholder 3"/>
          <p:cNvSpPr>
            <a:spLocks noGrp="1"/>
          </p:cNvSpPr>
          <p:nvPr>
            <p:ph type="sldNum" sz="quarter" idx="10"/>
          </p:nvPr>
        </p:nvSpPr>
        <p:spPr/>
        <p:txBody>
          <a:bodyPr/>
          <a:lstStyle/>
          <a:p>
            <a:fld id="{3B6AB882-9C02-4820-80F5-7B1FBE3FDD66}" type="slidenum">
              <a:rPr lang="en-US" smtClean="0"/>
              <a:pPr/>
              <a:t>11</a:t>
            </a:fld>
            <a:endParaRPr lang="en-US"/>
          </a:p>
        </p:txBody>
      </p:sp>
    </p:spTree>
    <p:extLst>
      <p:ext uri="{BB962C8B-B14F-4D97-AF65-F5344CB8AC3E}">
        <p14:creationId xmlns:p14="http://schemas.microsoft.com/office/powerpoint/2010/main" val="26347581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Os</a:t>
            </a:r>
            <a:r>
              <a:rPr lang="en-US" dirty="0"/>
              <a:t>:</a:t>
            </a:r>
            <a:r>
              <a:rPr lang="en-US" baseline="0" dirty="0"/>
              <a:t> </a:t>
            </a:r>
          </a:p>
          <a:p>
            <a:endParaRPr lang="en-US" baseline="0" dirty="0"/>
          </a:p>
          <a:p>
            <a:r>
              <a:rPr lang="en-US" baseline="0" dirty="0"/>
              <a:t>- (**Perhaps a note here that while the situation is serious, it’s not beyond fixing. Many people are aware of the issue and are tackling it on multiple fronts – including in training resources </a:t>
            </a:r>
            <a:r>
              <a:rPr lang="en-US" baseline="0"/>
              <a:t>like this one!*)</a:t>
            </a:r>
            <a:endParaRPr lang="en-US" baseline="0" dirty="0"/>
          </a:p>
          <a:p>
            <a:pPr marL="171450" indent="-171450">
              <a:buFontTx/>
              <a:buChar char="-"/>
            </a:pPr>
            <a:endParaRPr lang="en-US" baseline="0" dirty="0"/>
          </a:p>
          <a:p>
            <a:pPr marL="171450" indent="-171450">
              <a:buFontTx/>
              <a:buChar char="-"/>
            </a:pPr>
            <a:r>
              <a:rPr lang="en-US" baseline="0" dirty="0"/>
              <a:t>Funding agencies, scientific societies, publishers, and individual scientists have been coalescing around the issues of scientific rigor with many recommendations being put forth</a:t>
            </a:r>
          </a:p>
          <a:p>
            <a:pPr marL="171450" indent="-171450">
              <a:buFontTx/>
              <a:buChar char="-"/>
            </a:pPr>
            <a:r>
              <a:rPr lang="en-US" baseline="0" dirty="0"/>
              <a:t>Begley summarizes them well though in this article and outlines “Six Red Flags for Suspect Work” which all scientists and stakeholders should consider in relation to their research, as well as that of others:</a:t>
            </a:r>
          </a:p>
          <a:p>
            <a:pPr marL="171450" indent="-171450">
              <a:buFontTx/>
              <a:buChar char="-"/>
            </a:pPr>
            <a:endParaRPr lang="en-US" baseline="0" dirty="0"/>
          </a:p>
          <a:p>
            <a:pPr marL="171450" indent="-171450">
              <a:buFontTx/>
              <a:buChar char="-"/>
            </a:pPr>
            <a:r>
              <a:rPr lang="en-US" baseline="0" dirty="0"/>
              <a:t>The NIH is hitting this issue on multiple fronts, and this will be expanded upon in the final portion of this webinar</a:t>
            </a:r>
          </a:p>
          <a:p>
            <a:pPr marL="171450" indent="-171450">
              <a:buFontTx/>
              <a:buChar char="-"/>
            </a:pPr>
            <a:r>
              <a:rPr lang="en-US" baseline="0" dirty="0"/>
              <a:t>Starting in January 2016, changes to NIH grant applications will be implemented that involve directly addressing scientific rigor</a:t>
            </a:r>
          </a:p>
          <a:p>
            <a:pPr marL="171450" indent="-171450">
              <a:buFontTx/>
              <a:buChar char="-"/>
            </a:pPr>
            <a:r>
              <a:rPr lang="en-US" baseline="0" dirty="0"/>
              <a:t>Specifically, NIH grant reviewers will be on the lookout for “red flags” that were summarized by C. G. Begley writing in </a:t>
            </a:r>
            <a:r>
              <a:rPr lang="en-US" i="1" baseline="0" dirty="0"/>
              <a:t>Nature </a:t>
            </a:r>
            <a:r>
              <a:rPr lang="en-US" i="0" baseline="0" dirty="0"/>
              <a:t>in 2013. These are:</a:t>
            </a:r>
          </a:p>
          <a:p>
            <a:pPr marL="628650" lvl="1" indent="-171450">
              <a:buFontTx/>
              <a:buChar char="-"/>
            </a:pPr>
            <a:r>
              <a:rPr lang="en-US" i="0" baseline="0" dirty="0"/>
              <a:t>Were experiments performed blinded?</a:t>
            </a:r>
          </a:p>
          <a:p>
            <a:pPr marL="628650" lvl="1" indent="-171450">
              <a:buFontTx/>
              <a:buChar char="-"/>
            </a:pPr>
            <a:r>
              <a:rPr lang="en-US" i="0" baseline="0" dirty="0"/>
              <a:t>Were basic experiments repeated/replicated?</a:t>
            </a:r>
          </a:p>
          <a:p>
            <a:pPr marL="628650" lvl="1" indent="-171450">
              <a:buFontTx/>
              <a:buChar char="-"/>
            </a:pPr>
            <a:r>
              <a:rPr lang="en-US" i="0" baseline="0" dirty="0"/>
              <a:t>Were ALL the results presented (negative results and control experiments included)?</a:t>
            </a:r>
          </a:p>
          <a:p>
            <a:pPr marL="628650" lvl="1" indent="-171450">
              <a:buFontTx/>
              <a:buChar char="-"/>
            </a:pPr>
            <a:r>
              <a:rPr lang="en-US" i="0" baseline="0" dirty="0"/>
              <a:t>Were there positive and negative controls used? (and was the data presented?)</a:t>
            </a:r>
          </a:p>
          <a:p>
            <a:pPr marL="628650" lvl="1" indent="-171450">
              <a:buFontTx/>
              <a:buChar char="-"/>
            </a:pPr>
            <a:r>
              <a:rPr lang="en-US" i="0" baseline="0" dirty="0"/>
              <a:t>Were reagents validated?</a:t>
            </a:r>
          </a:p>
          <a:p>
            <a:pPr marL="628650" lvl="1" indent="-171450">
              <a:buFontTx/>
              <a:buChar char="-"/>
            </a:pPr>
            <a:r>
              <a:rPr lang="en-US" i="0" baseline="0" dirty="0"/>
              <a:t>Were statistical tests appropriate?</a:t>
            </a:r>
            <a:endParaRPr lang="en-US" dirty="0"/>
          </a:p>
        </p:txBody>
      </p:sp>
      <p:sp>
        <p:nvSpPr>
          <p:cNvPr id="4" name="Slide Number Placeholder 3"/>
          <p:cNvSpPr>
            <a:spLocks noGrp="1"/>
          </p:cNvSpPr>
          <p:nvPr>
            <p:ph type="sldNum" sz="quarter" idx="10"/>
          </p:nvPr>
        </p:nvSpPr>
        <p:spPr/>
        <p:txBody>
          <a:bodyPr/>
          <a:lstStyle/>
          <a:p>
            <a:fld id="{3B6AB882-9C02-4820-80F5-7B1FBE3FDD66}" type="slidenum">
              <a:rPr lang="en-US" smtClean="0"/>
              <a:pPr/>
              <a:t>12</a:t>
            </a:fld>
            <a:endParaRPr lang="en-US"/>
          </a:p>
        </p:txBody>
      </p:sp>
    </p:spTree>
    <p:extLst>
      <p:ext uri="{BB962C8B-B14F-4D97-AF65-F5344CB8AC3E}">
        <p14:creationId xmlns:p14="http://schemas.microsoft.com/office/powerpoint/2010/main" val="392047309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2365732"/>
            <a:ext cx="6400800" cy="688975"/>
          </a:xfrm>
        </p:spPr>
        <p:txBody>
          <a:bodyPr lIns="0" tIns="0" rIns="0" bIns="0" anchor="t" anchorCtr="0">
            <a:normAutofit/>
          </a:bodyPr>
          <a:lstStyle>
            <a:lvl1pPr algn="l">
              <a:defRPr sz="3600" b="1" baseline="0">
                <a:solidFill>
                  <a:srgbClr val="782327"/>
                </a:solidFill>
              </a:defRPr>
            </a:lvl1pPr>
          </a:lstStyle>
          <a:p>
            <a:r>
              <a:rPr lang="en-US" dirty="0"/>
              <a:t>Presentation Title</a:t>
            </a:r>
          </a:p>
        </p:txBody>
      </p:sp>
      <p:sp>
        <p:nvSpPr>
          <p:cNvPr id="3" name="Subtitle 2"/>
          <p:cNvSpPr>
            <a:spLocks noGrp="1"/>
          </p:cNvSpPr>
          <p:nvPr>
            <p:ph type="subTitle" idx="1" hasCustomPrompt="1"/>
          </p:nvPr>
        </p:nvSpPr>
        <p:spPr>
          <a:xfrm>
            <a:off x="457200" y="3219218"/>
            <a:ext cx="3352800" cy="381000"/>
          </a:xfrm>
        </p:spPr>
        <p:txBody>
          <a:bodyPr lIns="0" tIns="0" rIns="0" bIns="0">
            <a:normAutofit/>
          </a:bodyPr>
          <a:lstStyle>
            <a:lvl1pPr marL="0" indent="0" algn="l">
              <a:buNone/>
              <a:defRPr sz="2600">
                <a:solidFill>
                  <a:srgbClr val="104B7D"/>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Presentation Sub-Title</a:t>
            </a:r>
          </a:p>
        </p:txBody>
      </p:sp>
      <p:cxnSp>
        <p:nvCxnSpPr>
          <p:cNvPr id="9" name="Straight Connector 8"/>
          <p:cNvCxnSpPr/>
          <p:nvPr userDrawn="1"/>
        </p:nvCxnSpPr>
        <p:spPr>
          <a:xfrm>
            <a:off x="0" y="3066818"/>
            <a:ext cx="6858000" cy="0"/>
          </a:xfrm>
          <a:prstGeom prst="line">
            <a:avLst/>
          </a:prstGeom>
          <a:ln>
            <a:solidFill>
              <a:srgbClr val="8C8D8E"/>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6858000" y="0"/>
            <a:ext cx="2286000" cy="228600"/>
          </a:xfrm>
          <a:prstGeom prst="rect">
            <a:avLst/>
          </a:prstGeom>
          <a:solidFill>
            <a:srgbClr val="104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userDrawn="1"/>
        </p:nvSpPr>
        <p:spPr>
          <a:xfrm>
            <a:off x="0" y="0"/>
            <a:ext cx="6858000" cy="228600"/>
          </a:xfrm>
          <a:prstGeom prst="rect">
            <a:avLst/>
          </a:prstGeom>
          <a:solidFill>
            <a:srgbClr val="8C8D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13340" y="5943600"/>
            <a:ext cx="1600200" cy="530216"/>
          </a:xfrm>
          <a:prstGeom prst="rect">
            <a:avLst/>
          </a:prstGeom>
        </p:spPr>
      </p:pic>
      <p:sp>
        <p:nvSpPr>
          <p:cNvPr id="10" name="Rectangle 9"/>
          <p:cNvSpPr/>
          <p:nvPr userDrawn="1"/>
        </p:nvSpPr>
        <p:spPr>
          <a:xfrm>
            <a:off x="6858000" y="6629400"/>
            <a:ext cx="2286000" cy="228600"/>
          </a:xfrm>
          <a:prstGeom prst="rect">
            <a:avLst/>
          </a:prstGeom>
          <a:solidFill>
            <a:srgbClr val="104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userDrawn="1"/>
        </p:nvSpPr>
        <p:spPr>
          <a:xfrm>
            <a:off x="0" y="6629400"/>
            <a:ext cx="6858000" cy="228600"/>
          </a:xfrm>
          <a:prstGeom prst="rect">
            <a:avLst/>
          </a:prstGeom>
          <a:solidFill>
            <a:srgbClr val="8C8D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userDrawn="1"/>
        </p:nvSpPr>
        <p:spPr>
          <a:xfrm>
            <a:off x="6858000" y="6605200"/>
            <a:ext cx="1981200" cy="276999"/>
          </a:xfrm>
          <a:prstGeom prst="rect">
            <a:avLst/>
          </a:prstGeom>
          <a:noFill/>
        </p:spPr>
        <p:txBody>
          <a:bodyPr wrap="square" rtlCol="0">
            <a:spAutoFit/>
          </a:bodyPr>
          <a:lstStyle/>
          <a:p>
            <a:r>
              <a:rPr lang="en-US" sz="1200" dirty="0">
                <a:solidFill>
                  <a:schemeClr val="bg1"/>
                </a:solidFill>
              </a:rPr>
              <a:t>#SfN</a:t>
            </a:r>
            <a:r>
              <a:rPr lang="en-US" sz="1200" baseline="0" dirty="0">
                <a:solidFill>
                  <a:schemeClr val="bg1"/>
                </a:solidFill>
              </a:rPr>
              <a:t>Webinars</a:t>
            </a:r>
            <a:endParaRPr lang="en-US" sz="1200" dirty="0">
              <a:solidFill>
                <a:schemeClr val="bg1"/>
              </a:solidFill>
            </a:endParaRPr>
          </a:p>
        </p:txBody>
      </p:sp>
    </p:spTree>
    <p:extLst>
      <p:ext uri="{BB962C8B-B14F-4D97-AF65-F5344CB8AC3E}">
        <p14:creationId xmlns:p14="http://schemas.microsoft.com/office/powerpoint/2010/main" val="27554404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685800"/>
            <a:ext cx="5334000" cy="457200"/>
          </a:xfrm>
        </p:spPr>
        <p:txBody>
          <a:bodyPr lIns="0" tIns="0" rIns="0" bIns="0" anchor="t" anchorCtr="0">
            <a:normAutofit/>
          </a:bodyPr>
          <a:lstStyle>
            <a:lvl1pPr algn="l">
              <a:defRPr sz="3000" b="1" baseline="0">
                <a:solidFill>
                  <a:srgbClr val="782327"/>
                </a:solidFill>
              </a:defRPr>
            </a:lvl1pPr>
          </a:lstStyle>
          <a:p>
            <a:r>
              <a:rPr lang="en-US" dirty="0"/>
              <a:t>Page Header Goes Here</a:t>
            </a:r>
          </a:p>
        </p:txBody>
      </p:sp>
      <p:sp>
        <p:nvSpPr>
          <p:cNvPr id="3" name="Content Placeholder 2"/>
          <p:cNvSpPr>
            <a:spLocks noGrp="1"/>
          </p:cNvSpPr>
          <p:nvPr>
            <p:ph idx="1"/>
          </p:nvPr>
        </p:nvSpPr>
        <p:spPr>
          <a:xfrm>
            <a:off x="457200" y="1447800"/>
            <a:ext cx="5949656" cy="4268714"/>
          </a:xfrm>
        </p:spPr>
        <p:txBody>
          <a:bodyPr lIns="0" tIns="0" rIns="0" bIns="0"/>
          <a:lstStyle>
            <a:lvl1pPr>
              <a:defRPr sz="1800"/>
            </a:lvl1pPr>
            <a:lvl2pPr>
              <a:defRPr sz="1600"/>
            </a:lvl2pPr>
            <a:lvl3pPr>
              <a:defRPr sz="1400"/>
            </a:lvl3pPr>
            <a:lvl4pPr>
              <a:defRPr sz="1200"/>
            </a:lvl4pPr>
            <a:lvl5pPr>
              <a:defRPr sz="1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4"/>
            <a:endParaRPr lang="en-US" dirty="0"/>
          </a:p>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4"/>
            <a:endParaRPr lang="en-US" dirty="0"/>
          </a:p>
        </p:txBody>
      </p:sp>
      <p:sp>
        <p:nvSpPr>
          <p:cNvPr id="4" name="Date Placeholder 3"/>
          <p:cNvSpPr>
            <a:spLocks noGrp="1"/>
          </p:cNvSpPr>
          <p:nvPr>
            <p:ph type="dt" sz="half" idx="10"/>
          </p:nvPr>
        </p:nvSpPr>
        <p:spPr>
          <a:xfrm>
            <a:off x="457200" y="6029330"/>
            <a:ext cx="747814" cy="365125"/>
          </a:xfrm>
        </p:spPr>
        <p:txBody>
          <a:bodyPr lIns="0" tIns="0" rIns="0" bIns="0" anchor="ctr" anchorCtr="1"/>
          <a:lstStyle>
            <a:lvl1pPr>
              <a:defRPr sz="1000">
                <a:solidFill>
                  <a:srgbClr val="104B7D"/>
                </a:solidFill>
              </a:defRPr>
            </a:lvl1pPr>
          </a:lstStyle>
          <a:p>
            <a:fld id="{7AC8F8A5-565C-440D-8A3A-954D6E5CABA0}" type="datetimeFigureOut">
              <a:rPr lang="en-US" smtClean="0"/>
              <a:pPr/>
              <a:t>8/7/2025</a:t>
            </a:fld>
            <a:endParaRPr lang="en-US" dirty="0"/>
          </a:p>
        </p:txBody>
      </p:sp>
      <p:sp>
        <p:nvSpPr>
          <p:cNvPr id="5" name="Footer Placeholder 4"/>
          <p:cNvSpPr>
            <a:spLocks noGrp="1"/>
          </p:cNvSpPr>
          <p:nvPr>
            <p:ph type="ftr" sz="quarter" idx="11"/>
          </p:nvPr>
        </p:nvSpPr>
        <p:spPr>
          <a:xfrm>
            <a:off x="2391834" y="6029330"/>
            <a:ext cx="2895600" cy="365125"/>
          </a:xfrm>
        </p:spPr>
        <p:txBody>
          <a:bodyPr/>
          <a:lstStyle>
            <a:lvl1pPr>
              <a:defRPr sz="1000">
                <a:solidFill>
                  <a:srgbClr val="104B7D"/>
                </a:solidFill>
              </a:defRPr>
            </a:lvl1pPr>
          </a:lstStyle>
          <a:p>
            <a:endParaRPr lang="en-US" dirty="0"/>
          </a:p>
        </p:txBody>
      </p:sp>
      <p:sp>
        <p:nvSpPr>
          <p:cNvPr id="6" name="Slide Number Placeholder 5"/>
          <p:cNvSpPr>
            <a:spLocks noGrp="1"/>
          </p:cNvSpPr>
          <p:nvPr>
            <p:ph type="sldNum" sz="quarter" idx="12"/>
          </p:nvPr>
        </p:nvSpPr>
        <p:spPr>
          <a:xfrm>
            <a:off x="6262303" y="6029330"/>
            <a:ext cx="383747" cy="365125"/>
          </a:xfrm>
        </p:spPr>
        <p:txBody>
          <a:bodyPr/>
          <a:lstStyle>
            <a:lvl1pPr>
              <a:defRPr sz="1000">
                <a:solidFill>
                  <a:srgbClr val="104B7D"/>
                </a:solidFill>
              </a:defRPr>
            </a:lvl1pPr>
          </a:lstStyle>
          <a:p>
            <a:fld id="{6EF34631-1888-451B-ACCB-16E012616A5A}" type="slidenum">
              <a:rPr lang="en-US" smtClean="0"/>
              <a:pPr/>
              <a:t>‹#›</a:t>
            </a:fld>
            <a:endParaRPr lang="en-US" dirty="0"/>
          </a:p>
        </p:txBody>
      </p:sp>
      <p:cxnSp>
        <p:nvCxnSpPr>
          <p:cNvPr id="9" name="Straight Connector 8"/>
          <p:cNvCxnSpPr/>
          <p:nvPr userDrawn="1"/>
        </p:nvCxnSpPr>
        <p:spPr>
          <a:xfrm>
            <a:off x="0" y="1295400"/>
            <a:ext cx="6400800" cy="0"/>
          </a:xfrm>
          <a:prstGeom prst="line">
            <a:avLst/>
          </a:prstGeom>
          <a:ln>
            <a:solidFill>
              <a:srgbClr val="8C8D8E"/>
            </a:solidFill>
          </a:ln>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13340" y="5943600"/>
            <a:ext cx="1600200" cy="530216"/>
          </a:xfrm>
          <a:prstGeom prst="rect">
            <a:avLst/>
          </a:prstGeom>
        </p:spPr>
      </p:pic>
      <p:sp>
        <p:nvSpPr>
          <p:cNvPr id="14" name="Rectangle 13"/>
          <p:cNvSpPr/>
          <p:nvPr userDrawn="1"/>
        </p:nvSpPr>
        <p:spPr>
          <a:xfrm>
            <a:off x="6858000" y="0"/>
            <a:ext cx="2286000" cy="228600"/>
          </a:xfrm>
          <a:prstGeom prst="rect">
            <a:avLst/>
          </a:prstGeom>
          <a:solidFill>
            <a:srgbClr val="104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0" y="0"/>
            <a:ext cx="6858000" cy="228600"/>
          </a:xfrm>
          <a:prstGeom prst="rect">
            <a:avLst/>
          </a:prstGeom>
          <a:solidFill>
            <a:srgbClr val="8C8D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userDrawn="1"/>
        </p:nvSpPr>
        <p:spPr>
          <a:xfrm>
            <a:off x="6858000" y="6629400"/>
            <a:ext cx="2286000" cy="228600"/>
          </a:xfrm>
          <a:prstGeom prst="rect">
            <a:avLst/>
          </a:prstGeom>
          <a:solidFill>
            <a:srgbClr val="104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0" y="6629400"/>
            <a:ext cx="6858000" cy="228600"/>
          </a:xfrm>
          <a:prstGeom prst="rect">
            <a:avLst/>
          </a:prstGeom>
          <a:solidFill>
            <a:srgbClr val="8C8D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799400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47800"/>
            <a:ext cx="5943600" cy="4268714"/>
          </a:xfrm>
        </p:spPr>
        <p:txBody>
          <a:bodyPr lIns="0" tIns="0" rIns="0" bIns="0"/>
          <a:lstStyle>
            <a:lvl1pPr>
              <a:defRPr sz="1800"/>
            </a:lvl1pPr>
            <a:lvl2pPr>
              <a:defRPr sz="1600"/>
            </a:lvl2pPr>
            <a:lvl3pPr>
              <a:defRPr sz="1400"/>
            </a:lvl3pPr>
            <a:lvl4pPr>
              <a:defRPr sz="1200"/>
            </a:lvl4pPr>
            <a:lvl5pPr>
              <a:defRPr sz="10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itle 1"/>
          <p:cNvSpPr>
            <a:spLocks noGrp="1"/>
          </p:cNvSpPr>
          <p:nvPr>
            <p:ph type="title" hasCustomPrompt="1"/>
          </p:nvPr>
        </p:nvSpPr>
        <p:spPr>
          <a:xfrm>
            <a:off x="457200" y="685800"/>
            <a:ext cx="5334000" cy="457200"/>
          </a:xfrm>
        </p:spPr>
        <p:txBody>
          <a:bodyPr lIns="0" tIns="0" rIns="0" bIns="0" anchor="t" anchorCtr="0">
            <a:normAutofit/>
          </a:bodyPr>
          <a:lstStyle>
            <a:lvl1pPr algn="l">
              <a:defRPr sz="3000" b="1" baseline="0">
                <a:solidFill>
                  <a:srgbClr val="782327"/>
                </a:solidFill>
              </a:defRPr>
            </a:lvl1pPr>
          </a:lstStyle>
          <a:p>
            <a:r>
              <a:rPr lang="en-US" dirty="0"/>
              <a:t>Page Header Goes Here</a:t>
            </a:r>
          </a:p>
        </p:txBody>
      </p:sp>
      <p:sp>
        <p:nvSpPr>
          <p:cNvPr id="17" name="Content Placeholder 2"/>
          <p:cNvSpPr>
            <a:spLocks noGrp="1"/>
          </p:cNvSpPr>
          <p:nvPr>
            <p:ph sz="half" idx="13" hasCustomPrompt="1"/>
          </p:nvPr>
        </p:nvSpPr>
        <p:spPr>
          <a:xfrm>
            <a:off x="6846646" y="1453856"/>
            <a:ext cx="1905000" cy="1138458"/>
          </a:xfrm>
          <a:solidFill>
            <a:schemeClr val="accent3"/>
          </a:solidFill>
        </p:spPr>
        <p:txBody>
          <a:bodyPr lIns="0" tIns="0" rIns="0" bIns="0" anchor="t" anchorCtr="1"/>
          <a:lstStyle>
            <a:lvl1pPr marL="0" indent="0" algn="ctr">
              <a:buNone/>
              <a:defRPr sz="1800"/>
            </a:lvl1pPr>
            <a:lvl2pPr>
              <a:defRPr sz="1600"/>
            </a:lvl2pPr>
            <a:lvl3pPr>
              <a:defRPr sz="1400"/>
            </a:lvl3pPr>
            <a:lvl4pPr>
              <a:defRPr sz="1200"/>
            </a:lvl4pPr>
            <a:lvl5pPr>
              <a:defRPr sz="1000"/>
            </a:lvl5pPr>
            <a:lvl6pPr>
              <a:defRPr sz="1800"/>
            </a:lvl6pPr>
            <a:lvl7pPr>
              <a:defRPr sz="1800"/>
            </a:lvl7pPr>
            <a:lvl8pPr>
              <a:defRPr sz="1800"/>
            </a:lvl8pPr>
            <a:lvl9pPr>
              <a:defRPr sz="1800"/>
            </a:lvl9pPr>
          </a:lstStyle>
          <a:p>
            <a:pPr lvl="0"/>
            <a:br>
              <a:rPr lang="en-US" dirty="0"/>
            </a:br>
            <a:r>
              <a:rPr lang="en-US" dirty="0"/>
              <a:t>Image Here</a:t>
            </a:r>
          </a:p>
        </p:txBody>
      </p:sp>
      <p:sp>
        <p:nvSpPr>
          <p:cNvPr id="18" name="Content Placeholder 2"/>
          <p:cNvSpPr>
            <a:spLocks noGrp="1"/>
          </p:cNvSpPr>
          <p:nvPr>
            <p:ph sz="half" idx="14" hasCustomPrompt="1"/>
          </p:nvPr>
        </p:nvSpPr>
        <p:spPr>
          <a:xfrm>
            <a:off x="6846646" y="3125714"/>
            <a:ext cx="1905000" cy="1447800"/>
          </a:xfrm>
          <a:solidFill>
            <a:schemeClr val="accent3"/>
          </a:solidFill>
        </p:spPr>
        <p:txBody>
          <a:bodyPr lIns="0" tIns="0" rIns="0" bIns="0" anchor="t" anchorCtr="1"/>
          <a:lstStyle>
            <a:lvl1pPr marL="0" indent="0" algn="ctr">
              <a:buNone/>
              <a:defRPr sz="1800"/>
            </a:lvl1pPr>
            <a:lvl2pPr>
              <a:defRPr sz="1600"/>
            </a:lvl2pPr>
            <a:lvl3pPr>
              <a:defRPr sz="1400"/>
            </a:lvl3pPr>
            <a:lvl4pPr>
              <a:defRPr sz="1200"/>
            </a:lvl4pPr>
            <a:lvl5pPr>
              <a:defRPr sz="1000"/>
            </a:lvl5pPr>
            <a:lvl6pPr>
              <a:defRPr sz="1800"/>
            </a:lvl6pPr>
            <a:lvl7pPr>
              <a:defRPr sz="1800"/>
            </a:lvl7pPr>
            <a:lvl8pPr>
              <a:defRPr sz="1800"/>
            </a:lvl8pPr>
            <a:lvl9pPr>
              <a:defRPr sz="1800"/>
            </a:lvl9pPr>
          </a:lstStyle>
          <a:p>
            <a:pPr lvl="0"/>
            <a:br>
              <a:rPr lang="en-US" dirty="0"/>
            </a:br>
            <a:r>
              <a:rPr lang="en-US" dirty="0"/>
              <a:t>Image Here</a:t>
            </a:r>
          </a:p>
        </p:txBody>
      </p:sp>
      <p:sp>
        <p:nvSpPr>
          <p:cNvPr id="20" name="Rectangle 19"/>
          <p:cNvSpPr/>
          <p:nvPr userDrawn="1"/>
        </p:nvSpPr>
        <p:spPr>
          <a:xfrm>
            <a:off x="6858000" y="0"/>
            <a:ext cx="2286000" cy="228600"/>
          </a:xfrm>
          <a:prstGeom prst="rect">
            <a:avLst/>
          </a:prstGeom>
          <a:solidFill>
            <a:srgbClr val="104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userDrawn="1"/>
        </p:nvSpPr>
        <p:spPr>
          <a:xfrm>
            <a:off x="0" y="0"/>
            <a:ext cx="6858000" cy="228600"/>
          </a:xfrm>
          <a:prstGeom prst="rect">
            <a:avLst/>
          </a:prstGeom>
          <a:solidFill>
            <a:srgbClr val="8C8D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Date Placeholder 3"/>
          <p:cNvSpPr>
            <a:spLocks noGrp="1"/>
          </p:cNvSpPr>
          <p:nvPr>
            <p:ph type="dt" sz="half" idx="10"/>
          </p:nvPr>
        </p:nvSpPr>
        <p:spPr>
          <a:xfrm>
            <a:off x="457200" y="6178546"/>
            <a:ext cx="747814" cy="365125"/>
          </a:xfrm>
        </p:spPr>
        <p:txBody>
          <a:bodyPr lIns="0" tIns="0" rIns="0" bIns="0" anchor="ctr" anchorCtr="1"/>
          <a:lstStyle>
            <a:lvl1pPr>
              <a:defRPr sz="1000">
                <a:solidFill>
                  <a:srgbClr val="104B7D"/>
                </a:solidFill>
              </a:defRPr>
            </a:lvl1pPr>
          </a:lstStyle>
          <a:p>
            <a:fld id="{7AC8F8A5-565C-440D-8A3A-954D6E5CABA0}" type="datetimeFigureOut">
              <a:rPr lang="en-US" smtClean="0"/>
              <a:pPr/>
              <a:t>8/7/2025</a:t>
            </a:fld>
            <a:endParaRPr lang="en-US" dirty="0"/>
          </a:p>
        </p:txBody>
      </p:sp>
      <p:sp>
        <p:nvSpPr>
          <p:cNvPr id="25" name="Footer Placeholder 4"/>
          <p:cNvSpPr>
            <a:spLocks noGrp="1"/>
          </p:cNvSpPr>
          <p:nvPr>
            <p:ph type="ftr" sz="quarter" idx="11"/>
          </p:nvPr>
        </p:nvSpPr>
        <p:spPr>
          <a:xfrm>
            <a:off x="2391834" y="6178546"/>
            <a:ext cx="2895600" cy="365125"/>
          </a:xfrm>
        </p:spPr>
        <p:txBody>
          <a:bodyPr/>
          <a:lstStyle>
            <a:lvl1pPr>
              <a:defRPr sz="1000">
                <a:solidFill>
                  <a:srgbClr val="104B7D"/>
                </a:solidFill>
              </a:defRPr>
            </a:lvl1pPr>
          </a:lstStyle>
          <a:p>
            <a:endParaRPr lang="en-US" dirty="0"/>
          </a:p>
        </p:txBody>
      </p:sp>
      <p:cxnSp>
        <p:nvCxnSpPr>
          <p:cNvPr id="28" name="Straight Connector 27"/>
          <p:cNvCxnSpPr/>
          <p:nvPr userDrawn="1"/>
        </p:nvCxnSpPr>
        <p:spPr>
          <a:xfrm>
            <a:off x="0" y="1295400"/>
            <a:ext cx="6400800" cy="0"/>
          </a:xfrm>
          <a:prstGeom prst="line">
            <a:avLst/>
          </a:prstGeom>
          <a:ln>
            <a:solidFill>
              <a:srgbClr val="8C8D8E"/>
            </a:solidFill>
          </a:ln>
        </p:spPr>
        <p:style>
          <a:lnRef idx="1">
            <a:schemeClr val="accent1"/>
          </a:lnRef>
          <a:fillRef idx="0">
            <a:schemeClr val="accent1"/>
          </a:fillRef>
          <a:effectRef idx="0">
            <a:schemeClr val="accent1"/>
          </a:effectRef>
          <a:fontRef idx="minor">
            <a:schemeClr val="tx1"/>
          </a:fontRef>
        </p:style>
      </p:cxnSp>
      <p:sp>
        <p:nvSpPr>
          <p:cNvPr id="15" name="Slide Number Placeholder 5"/>
          <p:cNvSpPr>
            <a:spLocks noGrp="1"/>
          </p:cNvSpPr>
          <p:nvPr>
            <p:ph type="sldNum" sz="quarter" idx="12"/>
          </p:nvPr>
        </p:nvSpPr>
        <p:spPr>
          <a:xfrm>
            <a:off x="6262303" y="6178546"/>
            <a:ext cx="383747" cy="365125"/>
          </a:xfrm>
        </p:spPr>
        <p:txBody>
          <a:bodyPr/>
          <a:lstStyle>
            <a:lvl1pPr>
              <a:defRPr sz="1000">
                <a:solidFill>
                  <a:srgbClr val="104B7D"/>
                </a:solidFill>
              </a:defRPr>
            </a:lvl1pPr>
          </a:lstStyle>
          <a:p>
            <a:fld id="{6EF34631-1888-451B-ACCB-16E012616A5A}" type="slidenum">
              <a:rPr lang="en-US" smtClean="0"/>
              <a:pPr/>
              <a:t>‹#›</a:t>
            </a:fld>
            <a:endParaRPr lang="en-US" dirty="0"/>
          </a:p>
        </p:txBody>
      </p:sp>
      <p:pic>
        <p:nvPicPr>
          <p:cNvPr id="16" name="Picture 1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13340" y="5943600"/>
            <a:ext cx="1600200" cy="530216"/>
          </a:xfrm>
          <a:prstGeom prst="rect">
            <a:avLst/>
          </a:prstGeom>
        </p:spPr>
      </p:pic>
      <p:sp>
        <p:nvSpPr>
          <p:cNvPr id="19" name="Rectangle 18"/>
          <p:cNvSpPr/>
          <p:nvPr userDrawn="1"/>
        </p:nvSpPr>
        <p:spPr>
          <a:xfrm>
            <a:off x="6858000" y="6629400"/>
            <a:ext cx="2286000" cy="228600"/>
          </a:xfrm>
          <a:prstGeom prst="rect">
            <a:avLst/>
          </a:prstGeom>
          <a:solidFill>
            <a:srgbClr val="104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userDrawn="1"/>
        </p:nvSpPr>
        <p:spPr>
          <a:xfrm>
            <a:off x="0" y="6629400"/>
            <a:ext cx="6858000" cy="228600"/>
          </a:xfrm>
          <a:prstGeom prst="rect">
            <a:avLst/>
          </a:prstGeom>
          <a:solidFill>
            <a:srgbClr val="8C8D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986193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with Sideba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0" y="1447799"/>
            <a:ext cx="2057400" cy="1047119"/>
          </a:xfrm>
          <a:solidFill>
            <a:srgbClr val="104B7D"/>
          </a:solidFill>
        </p:spPr>
        <p:txBody>
          <a:bodyPr lIns="182880" tIns="182880" rIns="182880" bIns="182880" anchor="t" anchorCtr="0">
            <a:normAutofit/>
          </a:bodyPr>
          <a:lstStyle>
            <a:lvl1pPr algn="l">
              <a:defRPr sz="1200" b="1" baseline="0">
                <a:solidFill>
                  <a:schemeClr val="bg1"/>
                </a:solidFill>
              </a:defRPr>
            </a:lvl1pPr>
          </a:lstStyle>
          <a:p>
            <a:r>
              <a:rPr lang="en-US" dirty="0"/>
              <a:t>Sidebar Header Here</a:t>
            </a:r>
            <a:br>
              <a:rPr lang="en-US" dirty="0"/>
            </a:br>
            <a:r>
              <a:rPr lang="en-US" dirty="0"/>
              <a:t>Sidebar Header Here</a:t>
            </a:r>
            <a:br>
              <a:rPr lang="en-US" dirty="0"/>
            </a:br>
            <a:r>
              <a:rPr lang="en-US" dirty="0"/>
              <a:t>Sidebar Header Here</a:t>
            </a:r>
            <a:br>
              <a:rPr lang="en-US" dirty="0"/>
            </a:br>
            <a:r>
              <a:rPr lang="en-US" dirty="0"/>
              <a:t>Sidebar Header Here</a:t>
            </a:r>
          </a:p>
        </p:txBody>
      </p:sp>
      <p:sp>
        <p:nvSpPr>
          <p:cNvPr id="4" name="Text Placeholder 3"/>
          <p:cNvSpPr>
            <a:spLocks noGrp="1"/>
          </p:cNvSpPr>
          <p:nvPr>
            <p:ph type="body" sz="half" idx="2" hasCustomPrompt="1"/>
          </p:nvPr>
        </p:nvSpPr>
        <p:spPr>
          <a:xfrm>
            <a:off x="6858000" y="2556991"/>
            <a:ext cx="2057399" cy="2778021"/>
          </a:xfrm>
          <a:ln>
            <a:solidFill>
              <a:srgbClr val="104B7D"/>
            </a:solidFill>
          </a:ln>
        </p:spPr>
        <p:txBody>
          <a:bodyPr lIns="182880" tIns="182880" rIns="182880" bIns="182880">
            <a:norm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sz="900" baseline="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Sidebar Content Sidebar Content</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dirty="0"/>
              <a:t>Sidebar Content Sidebar Content</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dirty="0"/>
              <a:t>Sidebar Content Sidebar Content</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dirty="0"/>
              <a:t>Sidebar Content Sidebar Content</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dirty="0"/>
              <a:t>Sidebar Content Sidebar Content</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dirty="0"/>
              <a:t>Sidebar Content Sidebar Content</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dirty="0"/>
              <a:t>Sidebar Content Sidebar Content</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dirty="0"/>
              <a:t>Sidebar Content Sidebar Content</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dirty="0"/>
              <a:t>Sidebar Content Sidebar Content</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dirty="0"/>
              <a:t>Sidebar Content Sidebar Content</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dirty="0"/>
              <a:t>Sidebar Content Sidebar Content</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dirty="0"/>
              <a:t>Sidebar Content Sidebar Content</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dirty="0"/>
              <a:t>Sidebar Content Sidebar Content</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dirty="0"/>
              <a:t>Sidebar Content Sidebar Content</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dirty="0"/>
              <a:t>Sidebar Content Sidebar Content</a:t>
            </a:r>
          </a:p>
        </p:txBody>
      </p:sp>
      <p:sp>
        <p:nvSpPr>
          <p:cNvPr id="11" name="Content Placeholder 2"/>
          <p:cNvSpPr>
            <a:spLocks noGrp="1"/>
          </p:cNvSpPr>
          <p:nvPr>
            <p:ph sz="half" idx="1"/>
          </p:nvPr>
        </p:nvSpPr>
        <p:spPr>
          <a:xfrm>
            <a:off x="457200" y="1446286"/>
            <a:ext cx="5949656" cy="4270228"/>
          </a:xfrm>
        </p:spPr>
        <p:txBody>
          <a:bodyPr lIns="0" tIns="0" rIns="0" bIns="0"/>
          <a:lstStyle>
            <a:lvl1pPr>
              <a:defRPr sz="1800"/>
            </a:lvl1pPr>
            <a:lvl2pPr>
              <a:defRPr sz="1600"/>
            </a:lvl2pPr>
            <a:lvl3pPr>
              <a:defRPr sz="1400"/>
            </a:lvl3pPr>
            <a:lvl4pPr>
              <a:defRPr sz="1200"/>
            </a:lvl4pPr>
            <a:lvl5pPr>
              <a:defRPr sz="10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4"/>
            <a:endParaRPr lang="en-US" dirty="0"/>
          </a:p>
        </p:txBody>
      </p:sp>
      <p:sp>
        <p:nvSpPr>
          <p:cNvPr id="12" name="Rectangle 11"/>
          <p:cNvSpPr/>
          <p:nvPr userDrawn="1"/>
        </p:nvSpPr>
        <p:spPr>
          <a:xfrm>
            <a:off x="6858000" y="0"/>
            <a:ext cx="2286000" cy="228600"/>
          </a:xfrm>
          <a:prstGeom prst="rect">
            <a:avLst/>
          </a:prstGeom>
          <a:solidFill>
            <a:srgbClr val="104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userDrawn="1"/>
        </p:nvSpPr>
        <p:spPr>
          <a:xfrm>
            <a:off x="0" y="0"/>
            <a:ext cx="6858000" cy="228600"/>
          </a:xfrm>
          <a:prstGeom prst="rect">
            <a:avLst/>
          </a:prstGeom>
          <a:solidFill>
            <a:srgbClr val="8C8D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Date Placeholder 3"/>
          <p:cNvSpPr>
            <a:spLocks noGrp="1"/>
          </p:cNvSpPr>
          <p:nvPr>
            <p:ph type="dt" sz="half" idx="10"/>
          </p:nvPr>
        </p:nvSpPr>
        <p:spPr>
          <a:xfrm>
            <a:off x="457200" y="6178546"/>
            <a:ext cx="747814" cy="365125"/>
          </a:xfrm>
        </p:spPr>
        <p:txBody>
          <a:bodyPr lIns="0" tIns="0" rIns="0" bIns="0" anchor="ctr" anchorCtr="1"/>
          <a:lstStyle>
            <a:lvl1pPr>
              <a:defRPr sz="1000">
                <a:solidFill>
                  <a:srgbClr val="104B7D"/>
                </a:solidFill>
              </a:defRPr>
            </a:lvl1pPr>
          </a:lstStyle>
          <a:p>
            <a:fld id="{7AC8F8A5-565C-440D-8A3A-954D6E5CABA0}" type="datetimeFigureOut">
              <a:rPr lang="en-US" smtClean="0"/>
              <a:pPr/>
              <a:t>8/7/2025</a:t>
            </a:fld>
            <a:endParaRPr lang="en-US" dirty="0"/>
          </a:p>
        </p:txBody>
      </p:sp>
      <p:sp>
        <p:nvSpPr>
          <p:cNvPr id="15" name="Footer Placeholder 4"/>
          <p:cNvSpPr>
            <a:spLocks noGrp="1"/>
          </p:cNvSpPr>
          <p:nvPr>
            <p:ph type="ftr" sz="quarter" idx="11"/>
          </p:nvPr>
        </p:nvSpPr>
        <p:spPr>
          <a:xfrm>
            <a:off x="2391834" y="6178546"/>
            <a:ext cx="2895600" cy="365125"/>
          </a:xfrm>
        </p:spPr>
        <p:txBody>
          <a:bodyPr/>
          <a:lstStyle>
            <a:lvl1pPr>
              <a:defRPr sz="1000">
                <a:solidFill>
                  <a:srgbClr val="104B7D"/>
                </a:solidFill>
              </a:defRPr>
            </a:lvl1pPr>
          </a:lstStyle>
          <a:p>
            <a:endParaRPr lang="en-US" dirty="0"/>
          </a:p>
        </p:txBody>
      </p:sp>
      <p:cxnSp>
        <p:nvCxnSpPr>
          <p:cNvPr id="24" name="Straight Connector 23"/>
          <p:cNvCxnSpPr/>
          <p:nvPr userDrawn="1"/>
        </p:nvCxnSpPr>
        <p:spPr>
          <a:xfrm>
            <a:off x="0" y="1295400"/>
            <a:ext cx="6400800" cy="0"/>
          </a:xfrm>
          <a:prstGeom prst="line">
            <a:avLst/>
          </a:prstGeom>
          <a:ln>
            <a:solidFill>
              <a:srgbClr val="8C8D8E"/>
            </a:solidFill>
          </a:ln>
        </p:spPr>
        <p:style>
          <a:lnRef idx="1">
            <a:schemeClr val="accent1"/>
          </a:lnRef>
          <a:fillRef idx="0">
            <a:schemeClr val="accent1"/>
          </a:fillRef>
          <a:effectRef idx="0">
            <a:schemeClr val="accent1"/>
          </a:effectRef>
          <a:fontRef idx="minor">
            <a:schemeClr val="tx1"/>
          </a:fontRef>
        </p:style>
      </p:cxnSp>
      <p:sp>
        <p:nvSpPr>
          <p:cNvPr id="17" name="Slide Number Placeholder 5"/>
          <p:cNvSpPr>
            <a:spLocks noGrp="1"/>
          </p:cNvSpPr>
          <p:nvPr>
            <p:ph type="sldNum" sz="quarter" idx="12"/>
          </p:nvPr>
        </p:nvSpPr>
        <p:spPr>
          <a:xfrm>
            <a:off x="6262303" y="6178546"/>
            <a:ext cx="383747" cy="365125"/>
          </a:xfrm>
        </p:spPr>
        <p:txBody>
          <a:bodyPr/>
          <a:lstStyle>
            <a:lvl1pPr>
              <a:defRPr sz="1000">
                <a:solidFill>
                  <a:srgbClr val="104B7D"/>
                </a:solidFill>
              </a:defRPr>
            </a:lvl1pPr>
          </a:lstStyle>
          <a:p>
            <a:fld id="{6EF34631-1888-451B-ACCB-16E012616A5A}" type="slidenum">
              <a:rPr lang="en-US" smtClean="0"/>
              <a:pPr/>
              <a:t>‹#›</a:t>
            </a:fld>
            <a:endParaRPr lang="en-US" dirty="0"/>
          </a:p>
        </p:txBody>
      </p:sp>
      <p:pic>
        <p:nvPicPr>
          <p:cNvPr id="18" name="Picture 1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13340" y="5943600"/>
            <a:ext cx="1600200" cy="530216"/>
          </a:xfrm>
          <a:prstGeom prst="rect">
            <a:avLst/>
          </a:prstGeom>
        </p:spPr>
      </p:pic>
      <p:sp>
        <p:nvSpPr>
          <p:cNvPr id="19" name="Rectangle 18"/>
          <p:cNvSpPr/>
          <p:nvPr userDrawn="1"/>
        </p:nvSpPr>
        <p:spPr>
          <a:xfrm>
            <a:off x="6858000" y="6629400"/>
            <a:ext cx="2286000" cy="228600"/>
          </a:xfrm>
          <a:prstGeom prst="rect">
            <a:avLst/>
          </a:prstGeom>
          <a:solidFill>
            <a:srgbClr val="104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userDrawn="1"/>
        </p:nvSpPr>
        <p:spPr>
          <a:xfrm>
            <a:off x="0" y="6629400"/>
            <a:ext cx="6858000" cy="228600"/>
          </a:xfrm>
          <a:prstGeom prst="rect">
            <a:avLst/>
          </a:prstGeom>
          <a:solidFill>
            <a:srgbClr val="8C8D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040395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457200" y="2362200"/>
            <a:ext cx="6400800" cy="688975"/>
          </a:xfrm>
        </p:spPr>
        <p:txBody>
          <a:bodyPr lIns="0" tIns="0" rIns="0" bIns="0" anchor="t" anchorCtr="0">
            <a:normAutofit/>
          </a:bodyPr>
          <a:lstStyle>
            <a:lvl1pPr algn="l">
              <a:defRPr sz="3600" b="1" baseline="0">
                <a:solidFill>
                  <a:srgbClr val="782327"/>
                </a:solidFill>
              </a:defRPr>
            </a:lvl1pPr>
          </a:lstStyle>
          <a:p>
            <a:r>
              <a:rPr lang="en-US" dirty="0"/>
              <a:t>Divider Slide Title</a:t>
            </a:r>
          </a:p>
        </p:txBody>
      </p:sp>
      <p:cxnSp>
        <p:nvCxnSpPr>
          <p:cNvPr id="8" name="Straight Connector 7"/>
          <p:cNvCxnSpPr/>
          <p:nvPr userDrawn="1"/>
        </p:nvCxnSpPr>
        <p:spPr>
          <a:xfrm>
            <a:off x="0" y="3063286"/>
            <a:ext cx="6858000" cy="0"/>
          </a:xfrm>
          <a:prstGeom prst="line">
            <a:avLst/>
          </a:prstGeom>
          <a:ln>
            <a:solidFill>
              <a:srgbClr val="8C8D8E"/>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6858000" y="0"/>
            <a:ext cx="2286000" cy="228600"/>
          </a:xfrm>
          <a:prstGeom prst="rect">
            <a:avLst/>
          </a:prstGeom>
          <a:solidFill>
            <a:srgbClr val="104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userDrawn="1"/>
        </p:nvSpPr>
        <p:spPr>
          <a:xfrm>
            <a:off x="0" y="0"/>
            <a:ext cx="6858000" cy="228600"/>
          </a:xfrm>
          <a:prstGeom prst="rect">
            <a:avLst/>
          </a:prstGeom>
          <a:solidFill>
            <a:srgbClr val="8C8D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13340" y="5943600"/>
            <a:ext cx="1600200" cy="530216"/>
          </a:xfrm>
          <a:prstGeom prst="rect">
            <a:avLst/>
          </a:prstGeom>
        </p:spPr>
      </p:pic>
      <p:sp>
        <p:nvSpPr>
          <p:cNvPr id="11" name="Rectangle 10"/>
          <p:cNvSpPr/>
          <p:nvPr userDrawn="1"/>
        </p:nvSpPr>
        <p:spPr>
          <a:xfrm>
            <a:off x="6858000" y="6629400"/>
            <a:ext cx="2286000" cy="228600"/>
          </a:xfrm>
          <a:prstGeom prst="rect">
            <a:avLst/>
          </a:prstGeom>
          <a:solidFill>
            <a:srgbClr val="104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userDrawn="1"/>
        </p:nvSpPr>
        <p:spPr>
          <a:xfrm>
            <a:off x="0" y="6629400"/>
            <a:ext cx="6858000" cy="228600"/>
          </a:xfrm>
          <a:prstGeom prst="rect">
            <a:avLst/>
          </a:prstGeom>
          <a:solidFill>
            <a:srgbClr val="8C8D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852938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C8F8A5-565C-440D-8A3A-954D6E5CABA0}" type="datetimeFigureOut">
              <a:rPr lang="en-US" smtClean="0"/>
              <a:pPr/>
              <a:t>8/7/2025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F34631-1888-451B-ACCB-16E012616A5A}" type="slidenum">
              <a:rPr lang="en-US" smtClean="0"/>
              <a:pPr/>
              <a:t>‹#›</a:t>
            </a:fld>
            <a:endParaRPr lang="en-US"/>
          </a:p>
        </p:txBody>
      </p:sp>
    </p:spTree>
    <p:extLst>
      <p:ext uri="{BB962C8B-B14F-4D97-AF65-F5344CB8AC3E}">
        <p14:creationId xmlns:p14="http://schemas.microsoft.com/office/powerpoint/2010/main" val="7411495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6" r:id="rId4"/>
    <p:sldLayoutId id="2147483657"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hyperlink" Target="https://neuronline.sfn.org/Articles/Professional-Development/2016/Improving-Experimental-Rigor-and-Enhancing-Data-Reproducibility-in-Neuroscience" TargetMode="External"/><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hyperlink" Target="https://www.nigms.nih.gov/training/pages/clearinghouse-for-training-modules-to-enhance-data-reproducibility.aspx" TargetMode="External"/><Relationship Id="rId5" Type="http://schemas.openxmlformats.org/officeDocument/2006/relationships/hyperlink" Target="http://grants.nih.gov/grants/guide/rfa-files/RFA-GM-15-006.html" TargetMode="External"/><Relationship Id="rId4" Type="http://schemas.openxmlformats.org/officeDocument/2006/relationships/hyperlink" Target="https://neuronline.sfn.org/Articles/Professional-Development/2016/TMEDR-Program-Overview" TargetMode="External"/></Relationships>
</file>

<file path=ppt/slides/_rels/slide5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56.xml.rels><?xml version="1.0" encoding="UTF-8" standalone="yes"?>
<Relationships xmlns="http://schemas.openxmlformats.org/package/2006/relationships"><Relationship Id="rId3" Type="http://schemas.openxmlformats.org/officeDocument/2006/relationships/hyperlink" Target="http://neuronline.sfn.org/home/" TargetMode="External"/><Relationship Id="rId7" Type="http://schemas.openxmlformats.org/officeDocument/2006/relationships/image" Target="../media/image13.jpg"/><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image" Target="../media/image12.jpg"/><Relationship Id="rId5" Type="http://schemas.openxmlformats.org/officeDocument/2006/relationships/hyperlink" Target="http://www.facebook.com/societyforneuroscience" TargetMode="External"/><Relationship Id="rId4" Type="http://schemas.openxmlformats.org/officeDocument/2006/relationships/hyperlink" Target="http://www.twitter.com/sfntweets"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48491" y="1371600"/>
            <a:ext cx="6400800" cy="688975"/>
          </a:xfrm>
        </p:spPr>
        <p:txBody>
          <a:bodyPr>
            <a:normAutofit fontScale="90000"/>
          </a:bodyPr>
          <a:lstStyle/>
          <a:p>
            <a:r>
              <a:rPr lang="en-US" dirty="0"/>
              <a:t>Improving Experimental Rigor &amp; Enhancing Data Reproducibility in Neuroscience</a:t>
            </a:r>
          </a:p>
        </p:txBody>
      </p:sp>
      <p:sp>
        <p:nvSpPr>
          <p:cNvPr id="3" name="Subtitle 2"/>
          <p:cNvSpPr>
            <a:spLocks noGrp="1"/>
          </p:cNvSpPr>
          <p:nvPr>
            <p:ph type="subTitle" idx="1"/>
          </p:nvPr>
        </p:nvSpPr>
        <p:spPr>
          <a:xfrm>
            <a:off x="448491" y="3200400"/>
            <a:ext cx="6400800" cy="381000"/>
          </a:xfrm>
        </p:spPr>
        <p:txBody>
          <a:bodyPr>
            <a:normAutofit fontScale="62500" lnSpcReduction="20000"/>
          </a:bodyPr>
          <a:lstStyle/>
          <a:p>
            <a:r>
              <a:rPr lang="en-US" dirty="0"/>
              <a:t>Training Modules to Enhance Data Replicability (TMEDR) Webinar 1</a:t>
            </a:r>
          </a:p>
        </p:txBody>
      </p:sp>
    </p:spTree>
    <p:extLst>
      <p:ext uri="{BB962C8B-B14F-4D97-AF65-F5344CB8AC3E}">
        <p14:creationId xmlns:p14="http://schemas.microsoft.com/office/powerpoint/2010/main" val="41164367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960" y="381000"/>
            <a:ext cx="5334000" cy="457200"/>
          </a:xfrm>
        </p:spPr>
        <p:txBody>
          <a:bodyPr>
            <a:normAutofit fontScale="90000"/>
          </a:bodyPr>
          <a:lstStyle/>
          <a:p>
            <a:r>
              <a:rPr lang="en-US" dirty="0"/>
              <a:t>What underlies so many failures to replicate?</a:t>
            </a:r>
          </a:p>
        </p:txBody>
      </p:sp>
      <p:sp>
        <p:nvSpPr>
          <p:cNvPr id="3" name="Content Placeholder 2"/>
          <p:cNvSpPr>
            <a:spLocks noGrp="1"/>
          </p:cNvSpPr>
          <p:nvPr>
            <p:ph idx="1"/>
          </p:nvPr>
        </p:nvSpPr>
        <p:spPr/>
        <p:txBody>
          <a:bodyPr/>
          <a:lstStyle/>
          <a:p>
            <a:r>
              <a:rPr lang="en-US" b="1" dirty="0"/>
              <a:t>NOT</a:t>
            </a:r>
            <a:r>
              <a:rPr lang="en-US" dirty="0"/>
              <a:t> intentional scientific fraud or fabrication of results</a:t>
            </a:r>
          </a:p>
          <a:p>
            <a:endParaRPr lang="en-US" dirty="0"/>
          </a:p>
          <a:p>
            <a:r>
              <a:rPr lang="en-US" dirty="0"/>
              <a:t>Biological variability</a:t>
            </a:r>
          </a:p>
          <a:p>
            <a:r>
              <a:rPr lang="en-US" dirty="0"/>
              <a:t>Common practices that increase risk of type I error</a:t>
            </a:r>
          </a:p>
          <a:p>
            <a:pPr lvl="1">
              <a:buFont typeface="Courier New" panose="02070309020205020404" pitchFamily="49" charset="0"/>
              <a:buChar char="o"/>
            </a:pPr>
            <a:r>
              <a:rPr lang="en-US" dirty="0"/>
              <a:t>Failure to distinguish between pilot and final studies</a:t>
            </a:r>
          </a:p>
          <a:p>
            <a:r>
              <a:rPr lang="en-US" dirty="0"/>
              <a:t>Flawed experimental design</a:t>
            </a:r>
          </a:p>
          <a:p>
            <a:r>
              <a:rPr lang="en-US" dirty="0"/>
              <a:t>Flawed data analysis</a:t>
            </a:r>
          </a:p>
          <a:p>
            <a:r>
              <a:rPr lang="en-US" dirty="0"/>
              <a:t>Publication bias for “positive” results</a:t>
            </a:r>
          </a:p>
          <a:p>
            <a:pPr lvl="1">
              <a:buFont typeface="Courier New" panose="02070309020205020404" pitchFamily="49" charset="0"/>
              <a:buChar char="o"/>
            </a:pPr>
            <a:r>
              <a:rPr lang="en-US" dirty="0"/>
              <a:t>“The file drawer problem”</a:t>
            </a:r>
          </a:p>
          <a:p>
            <a:pPr marL="0" indent="0">
              <a:buNone/>
            </a:pPr>
            <a:endParaRPr lang="en-US" dirty="0"/>
          </a:p>
        </p:txBody>
      </p:sp>
    </p:spTree>
    <p:extLst>
      <p:ext uri="{BB962C8B-B14F-4D97-AF65-F5344CB8AC3E}">
        <p14:creationId xmlns:p14="http://schemas.microsoft.com/office/powerpoint/2010/main" val="36039010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5986"/>
            <a:ext cx="5334000" cy="457200"/>
          </a:xfrm>
        </p:spPr>
        <p:txBody>
          <a:bodyPr>
            <a:normAutofit fontScale="90000"/>
          </a:bodyPr>
          <a:lstStyle/>
          <a:p>
            <a:r>
              <a:rPr lang="en-US" dirty="0"/>
              <a:t>How can the neuroscience community address this issue?</a:t>
            </a:r>
          </a:p>
        </p:txBody>
      </p:sp>
      <p:pic>
        <p:nvPicPr>
          <p:cNvPr id="5" name="Picture 4"/>
          <p:cNvPicPr>
            <a:picLocks noChangeAspect="1"/>
          </p:cNvPicPr>
          <p:nvPr/>
        </p:nvPicPr>
        <p:blipFill>
          <a:blip r:embed="rId3"/>
          <a:stretch>
            <a:fillRect/>
          </a:stretch>
        </p:blipFill>
        <p:spPr>
          <a:xfrm>
            <a:off x="228600" y="1511300"/>
            <a:ext cx="8380212" cy="2679700"/>
          </a:xfrm>
          <a:prstGeom prst="rect">
            <a:avLst/>
          </a:prstGeom>
        </p:spPr>
      </p:pic>
      <p:sp>
        <p:nvSpPr>
          <p:cNvPr id="3" name="Content Placeholder 2"/>
          <p:cNvSpPr>
            <a:spLocks noGrp="1"/>
          </p:cNvSpPr>
          <p:nvPr>
            <p:ph idx="1"/>
          </p:nvPr>
        </p:nvSpPr>
        <p:spPr>
          <a:xfrm>
            <a:off x="457200" y="1447800"/>
            <a:ext cx="5949656" cy="4953000"/>
          </a:xfrm>
        </p:spPr>
        <p:txBody>
          <a:bodyPr>
            <a:normAutofit lnSpcReduction="10000"/>
          </a:bodyPr>
          <a:lstStyle/>
          <a:p>
            <a:r>
              <a:rPr lang="en-US" dirty="0"/>
              <a:t>NIH (NINDS) workshop in 2012 with stakeholders</a:t>
            </a:r>
          </a:p>
          <a:p>
            <a:endParaRPr lang="en-US" dirty="0"/>
          </a:p>
          <a:p>
            <a:endParaRPr lang="en-US" dirty="0"/>
          </a:p>
          <a:p>
            <a:endParaRPr lang="en-US" dirty="0"/>
          </a:p>
          <a:p>
            <a:endParaRPr lang="en-US" dirty="0"/>
          </a:p>
          <a:p>
            <a:endParaRPr lang="en-US" dirty="0"/>
          </a:p>
          <a:p>
            <a:endParaRPr lang="en-US" dirty="0"/>
          </a:p>
          <a:p>
            <a:endParaRPr lang="en-US" dirty="0"/>
          </a:p>
          <a:p>
            <a:pPr marL="0" indent="0">
              <a:buNone/>
            </a:pPr>
            <a:endParaRPr lang="en-US" dirty="0"/>
          </a:p>
          <a:p>
            <a:r>
              <a:rPr lang="en-US" dirty="0"/>
              <a:t>Workshop produced report [</a:t>
            </a:r>
            <a:r>
              <a:rPr lang="en-US" i="1" dirty="0"/>
              <a:t>Nature </a:t>
            </a:r>
            <a:r>
              <a:rPr lang="en-US" dirty="0"/>
              <a:t>(2012)] that outlined minimal requirements to improve rigor, including, but not limited to:</a:t>
            </a:r>
          </a:p>
          <a:p>
            <a:pPr lvl="1">
              <a:buFont typeface="Courier New" panose="02070309020205020404" pitchFamily="49" charset="0"/>
              <a:buChar char="o"/>
            </a:pPr>
            <a:r>
              <a:rPr lang="en-US" dirty="0"/>
              <a:t>Pre-experimental sample size estimation</a:t>
            </a:r>
          </a:p>
          <a:p>
            <a:pPr lvl="1">
              <a:buFont typeface="Courier New" panose="02070309020205020404" pitchFamily="49" charset="0"/>
              <a:buChar char="o"/>
            </a:pPr>
            <a:r>
              <a:rPr lang="en-US" dirty="0"/>
              <a:t>Experiment stopping rules</a:t>
            </a:r>
          </a:p>
          <a:p>
            <a:pPr lvl="1">
              <a:buFont typeface="Courier New" panose="02070309020205020404" pitchFamily="49" charset="0"/>
              <a:buChar char="o"/>
            </a:pPr>
            <a:r>
              <a:rPr lang="en-US" dirty="0"/>
              <a:t>Data handling</a:t>
            </a:r>
          </a:p>
          <a:p>
            <a:pPr lvl="1">
              <a:buFont typeface="Courier New" panose="02070309020205020404" pitchFamily="49" charset="0"/>
              <a:buChar char="o"/>
            </a:pPr>
            <a:r>
              <a:rPr lang="en-US" dirty="0"/>
              <a:t>Exploratory vs. hypothesis-driven experiments</a:t>
            </a:r>
          </a:p>
          <a:p>
            <a:pPr lvl="1"/>
            <a:endParaRPr lang="en-US" dirty="0"/>
          </a:p>
          <a:p>
            <a:pPr lvl="1"/>
            <a:endParaRPr lang="en-US" dirty="0"/>
          </a:p>
          <a:p>
            <a:endParaRPr lang="en-US" dirty="0"/>
          </a:p>
        </p:txBody>
      </p:sp>
    </p:spTree>
    <p:extLst>
      <p:ext uri="{BB962C8B-B14F-4D97-AF65-F5344CB8AC3E}">
        <p14:creationId xmlns:p14="http://schemas.microsoft.com/office/powerpoint/2010/main" val="40791166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3059" y="381000"/>
            <a:ext cx="5334000" cy="457200"/>
          </a:xfrm>
        </p:spPr>
        <p:txBody>
          <a:bodyPr>
            <a:normAutofit fontScale="90000"/>
          </a:bodyPr>
          <a:lstStyle/>
          <a:p>
            <a:r>
              <a:rPr lang="en-US" dirty="0"/>
              <a:t>Begley’s “Six red flags for suspect work”</a:t>
            </a:r>
          </a:p>
        </p:txBody>
      </p:sp>
      <p:sp>
        <p:nvSpPr>
          <p:cNvPr id="3" name="Content Placeholder 2"/>
          <p:cNvSpPr>
            <a:spLocks noGrp="1"/>
          </p:cNvSpPr>
          <p:nvPr>
            <p:ph idx="1"/>
          </p:nvPr>
        </p:nvSpPr>
        <p:spPr/>
        <p:txBody>
          <a:bodyPr/>
          <a:lstStyle/>
          <a:p>
            <a:r>
              <a:rPr lang="en-US" b="1" i="1" dirty="0"/>
              <a:t>“Six Red Flags for Suspect Work</a:t>
            </a:r>
            <a:r>
              <a:rPr lang="en-US" dirty="0"/>
              <a:t>” (C.G. Begley (2013) </a:t>
            </a:r>
            <a:r>
              <a:rPr lang="en-US" i="1" dirty="0"/>
              <a:t>Nature)</a:t>
            </a:r>
          </a:p>
          <a:p>
            <a:endParaRPr lang="en-US" i="1" dirty="0"/>
          </a:p>
          <a:p>
            <a:pPr lvl="1">
              <a:buFont typeface="Courier New" panose="02070309020205020404" pitchFamily="49" charset="0"/>
              <a:buChar char="o"/>
            </a:pPr>
            <a:r>
              <a:rPr lang="en-US" dirty="0"/>
              <a:t>Were experiments performed blinded?</a:t>
            </a:r>
          </a:p>
          <a:p>
            <a:pPr lvl="1">
              <a:buFont typeface="Courier New" panose="02070309020205020404" pitchFamily="49" charset="0"/>
              <a:buChar char="o"/>
            </a:pPr>
            <a:r>
              <a:rPr lang="en-US" dirty="0"/>
              <a:t>Were basic experiments repeated?</a:t>
            </a:r>
          </a:p>
          <a:p>
            <a:pPr lvl="1">
              <a:buFont typeface="Courier New" panose="02070309020205020404" pitchFamily="49" charset="0"/>
              <a:buChar char="o"/>
            </a:pPr>
            <a:r>
              <a:rPr lang="en-US" dirty="0"/>
              <a:t>Were all the results presented?</a:t>
            </a:r>
          </a:p>
          <a:p>
            <a:pPr lvl="1">
              <a:buFont typeface="Courier New" panose="02070309020205020404" pitchFamily="49" charset="0"/>
              <a:buChar char="o"/>
            </a:pPr>
            <a:r>
              <a:rPr lang="en-US" dirty="0"/>
              <a:t>Were there positive and negative controls?</a:t>
            </a:r>
          </a:p>
          <a:p>
            <a:pPr lvl="1">
              <a:buFont typeface="Courier New" panose="02070309020205020404" pitchFamily="49" charset="0"/>
              <a:buChar char="o"/>
            </a:pPr>
            <a:r>
              <a:rPr lang="en-US" dirty="0"/>
              <a:t>Were reagents validated?</a:t>
            </a:r>
          </a:p>
          <a:p>
            <a:pPr lvl="1">
              <a:buFont typeface="Courier New" panose="02070309020205020404" pitchFamily="49" charset="0"/>
              <a:buChar char="o"/>
            </a:pPr>
            <a:r>
              <a:rPr lang="en-US" dirty="0"/>
              <a:t>Were statistical tests appropriate?</a:t>
            </a:r>
          </a:p>
          <a:p>
            <a:pPr marL="457200" lvl="1" indent="0">
              <a:buNone/>
            </a:pPr>
            <a:endParaRPr lang="en-US" dirty="0"/>
          </a:p>
          <a:p>
            <a:r>
              <a:rPr lang="en-US" dirty="0"/>
              <a:t>Although most data on irreproducibility comes from preclinical research, the same issues apply to </a:t>
            </a:r>
            <a:r>
              <a:rPr lang="en-US" b="1" dirty="0"/>
              <a:t>ALL </a:t>
            </a:r>
            <a:r>
              <a:rPr lang="en-US" dirty="0"/>
              <a:t>biological research</a:t>
            </a:r>
          </a:p>
          <a:p>
            <a:pPr marL="457200" lvl="1" indent="0">
              <a:buNone/>
            </a:pPr>
            <a:endParaRPr lang="en-US" dirty="0"/>
          </a:p>
          <a:p>
            <a:pPr lvl="1">
              <a:buFont typeface="Courier New" panose="02070309020205020404" pitchFamily="49" charset="0"/>
              <a:buChar char="o"/>
            </a:pPr>
            <a:endParaRPr lang="en-US" dirty="0"/>
          </a:p>
        </p:txBody>
      </p:sp>
    </p:spTree>
    <p:extLst>
      <p:ext uri="{BB962C8B-B14F-4D97-AF65-F5344CB8AC3E}">
        <p14:creationId xmlns:p14="http://schemas.microsoft.com/office/powerpoint/2010/main" val="5357162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 #1</a:t>
            </a:r>
          </a:p>
        </p:txBody>
      </p:sp>
      <p:pic>
        <p:nvPicPr>
          <p:cNvPr id="6" name="Content Placeholder 5"/>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745806" y="1981200"/>
            <a:ext cx="4045394" cy="3155408"/>
          </a:xfrm>
        </p:spPr>
      </p:pic>
    </p:spTree>
    <p:extLst>
      <p:ext uri="{BB962C8B-B14F-4D97-AF65-F5344CB8AC3E}">
        <p14:creationId xmlns:p14="http://schemas.microsoft.com/office/powerpoint/2010/main" val="24306748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 #1</a:t>
            </a:r>
          </a:p>
        </p:txBody>
      </p:sp>
      <p:sp>
        <p:nvSpPr>
          <p:cNvPr id="3" name="Content Placeholder 2"/>
          <p:cNvSpPr>
            <a:spLocks noGrp="1"/>
          </p:cNvSpPr>
          <p:nvPr>
            <p:ph idx="1"/>
          </p:nvPr>
        </p:nvSpPr>
        <p:spPr/>
        <p:txBody>
          <a:bodyPr/>
          <a:lstStyle/>
          <a:p>
            <a:r>
              <a:rPr lang="en-US" dirty="0"/>
              <a:t>Which of the following does NOT commonly underlie the reproducibility problem in science?</a:t>
            </a:r>
          </a:p>
          <a:p>
            <a:endParaRPr lang="en-US" dirty="0"/>
          </a:p>
          <a:p>
            <a:pPr lvl="1"/>
            <a:r>
              <a:rPr lang="en-US" dirty="0"/>
              <a:t>A. Biological variability</a:t>
            </a:r>
          </a:p>
          <a:p>
            <a:pPr lvl="1"/>
            <a:r>
              <a:rPr lang="en-US" dirty="0"/>
              <a:t>B. Flawed experimental design</a:t>
            </a:r>
          </a:p>
          <a:p>
            <a:pPr lvl="1"/>
            <a:r>
              <a:rPr lang="en-US" b="1" dirty="0"/>
              <a:t>C. Fraud and fabrication of results</a:t>
            </a:r>
          </a:p>
          <a:p>
            <a:pPr lvl="1"/>
            <a:r>
              <a:rPr lang="en-US" dirty="0"/>
              <a:t>D. Flawed analysis</a:t>
            </a:r>
          </a:p>
          <a:p>
            <a:pPr lvl="1"/>
            <a:endParaRPr lang="en-US" dirty="0"/>
          </a:p>
        </p:txBody>
      </p:sp>
    </p:spTree>
    <p:extLst>
      <p:ext uri="{BB962C8B-B14F-4D97-AF65-F5344CB8AC3E}">
        <p14:creationId xmlns:p14="http://schemas.microsoft.com/office/powerpoint/2010/main" val="30997601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48491" y="1371600"/>
            <a:ext cx="6400800" cy="688975"/>
          </a:xfrm>
        </p:spPr>
        <p:txBody>
          <a:bodyPr>
            <a:normAutofit fontScale="90000"/>
          </a:bodyPr>
          <a:lstStyle/>
          <a:p>
            <a:r>
              <a:rPr lang="en-US" dirty="0"/>
              <a:t>Best practices for designing pre-clinical experiments and planning for data collection</a:t>
            </a:r>
          </a:p>
        </p:txBody>
      </p:sp>
      <p:sp>
        <p:nvSpPr>
          <p:cNvPr id="3" name="Subtitle 2"/>
          <p:cNvSpPr>
            <a:spLocks noGrp="1"/>
          </p:cNvSpPr>
          <p:nvPr>
            <p:ph type="subTitle" idx="1"/>
          </p:nvPr>
        </p:nvSpPr>
        <p:spPr>
          <a:xfrm>
            <a:off x="1752600" y="3188970"/>
            <a:ext cx="6400800" cy="1428750"/>
          </a:xfrm>
        </p:spPr>
        <p:txBody>
          <a:bodyPr>
            <a:normAutofit/>
          </a:bodyPr>
          <a:lstStyle/>
          <a:p>
            <a:r>
              <a:rPr lang="en-US" dirty="0"/>
              <a:t>Katherine Button, PhD</a:t>
            </a:r>
          </a:p>
          <a:p>
            <a:r>
              <a:rPr lang="en-US" sz="1800" dirty="0"/>
              <a:t>Lecturer, Department of Psychology</a:t>
            </a:r>
          </a:p>
          <a:p>
            <a:r>
              <a:rPr lang="en-US" sz="1800" dirty="0"/>
              <a:t>University of Bath </a:t>
            </a:r>
          </a:p>
        </p:txBody>
      </p:sp>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48491" y="3188970"/>
            <a:ext cx="1086120" cy="1357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250318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5334000" cy="457200"/>
          </a:xfrm>
        </p:spPr>
        <p:txBody>
          <a:bodyPr>
            <a:normAutofit fontScale="90000"/>
          </a:bodyPr>
          <a:lstStyle/>
          <a:p>
            <a:r>
              <a:rPr lang="en-US" dirty="0"/>
              <a:t>Best practices for experiment planning</a:t>
            </a:r>
          </a:p>
        </p:txBody>
      </p:sp>
      <p:sp>
        <p:nvSpPr>
          <p:cNvPr id="3" name="Content Placeholder 2"/>
          <p:cNvSpPr>
            <a:spLocks noGrp="1"/>
          </p:cNvSpPr>
          <p:nvPr>
            <p:ph idx="1"/>
          </p:nvPr>
        </p:nvSpPr>
        <p:spPr/>
        <p:txBody>
          <a:bodyPr/>
          <a:lstStyle/>
          <a:p>
            <a:r>
              <a:rPr lang="en-US" dirty="0"/>
              <a:t>Minimizing unintended bias</a:t>
            </a:r>
          </a:p>
          <a:p>
            <a:r>
              <a:rPr lang="en-US" dirty="0"/>
              <a:t>Pre-determination of sample sizes (power analysis)</a:t>
            </a:r>
          </a:p>
          <a:p>
            <a:r>
              <a:rPr lang="en-US" dirty="0"/>
              <a:t>Distinguishing discovery experiments vs. hypothesis-testing </a:t>
            </a:r>
          </a:p>
          <a:p>
            <a:r>
              <a:rPr lang="en-US" dirty="0"/>
              <a:t>Pre-identification of stopping points</a:t>
            </a:r>
          </a:p>
          <a:p>
            <a:r>
              <a:rPr lang="en-US" dirty="0"/>
              <a:t>Pre-defined procedures for data handling</a:t>
            </a:r>
          </a:p>
          <a:p>
            <a:r>
              <a:rPr lang="en-US" dirty="0"/>
              <a:t>Transparent reporting </a:t>
            </a:r>
          </a:p>
          <a:p>
            <a:r>
              <a:rPr lang="en-US" dirty="0"/>
              <a:t>Pre-registration of study protocol and analysis plan</a:t>
            </a:r>
          </a:p>
        </p:txBody>
      </p:sp>
    </p:spTree>
    <p:extLst>
      <p:ext uri="{BB962C8B-B14F-4D97-AF65-F5344CB8AC3E}">
        <p14:creationId xmlns:p14="http://schemas.microsoft.com/office/powerpoint/2010/main" val="33739857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5334000" cy="457200"/>
          </a:xfrm>
        </p:spPr>
        <p:txBody>
          <a:bodyPr>
            <a:normAutofit fontScale="90000"/>
          </a:bodyPr>
          <a:lstStyle/>
          <a:p>
            <a:r>
              <a:rPr lang="en-US" dirty="0"/>
              <a:t>Best practice: minimizing unintended bias</a:t>
            </a:r>
          </a:p>
        </p:txBody>
      </p:sp>
      <p:sp>
        <p:nvSpPr>
          <p:cNvPr id="3" name="Content Placeholder 2"/>
          <p:cNvSpPr>
            <a:spLocks noGrp="1"/>
          </p:cNvSpPr>
          <p:nvPr>
            <p:ph idx="1"/>
          </p:nvPr>
        </p:nvSpPr>
        <p:spPr/>
        <p:txBody>
          <a:bodyPr>
            <a:normAutofit fontScale="92500" lnSpcReduction="10000"/>
          </a:bodyPr>
          <a:lstStyle/>
          <a:p>
            <a:r>
              <a:rPr lang="en-US" dirty="0"/>
              <a:t>“Bias is unintentional and unconscious. It is defined broadly as the systematic erroneous association of some characteristic with a group in a way that distorts a comparison with another group…The process of addressing bias involves </a:t>
            </a:r>
            <a:r>
              <a:rPr lang="en-US" b="1" dirty="0"/>
              <a:t>making everything equal during the design, conduct, and interpretation of a study, </a:t>
            </a:r>
            <a:r>
              <a:rPr lang="en-US" b="1" i="1" dirty="0"/>
              <a:t>and reporting those steps in an explicit and transparent way</a:t>
            </a:r>
            <a:r>
              <a:rPr lang="en-US" dirty="0"/>
              <a:t>.”</a:t>
            </a:r>
          </a:p>
          <a:p>
            <a:pPr marL="742950" lvl="2" indent="-342900">
              <a:buFont typeface="Courier New" panose="02070309020205020404" pitchFamily="49" charset="0"/>
              <a:buChar char="o"/>
            </a:pPr>
            <a:r>
              <a:rPr lang="en-US" sz="1600" dirty="0" err="1"/>
              <a:t>Ransohoff</a:t>
            </a:r>
            <a:r>
              <a:rPr lang="en-US" sz="1600" dirty="0"/>
              <a:t> &amp; </a:t>
            </a:r>
            <a:r>
              <a:rPr lang="en-US" sz="1600" dirty="0" err="1"/>
              <a:t>Gourlay</a:t>
            </a:r>
            <a:r>
              <a:rPr lang="en-US" sz="1600" dirty="0"/>
              <a:t>, (2010), </a:t>
            </a:r>
            <a:r>
              <a:rPr lang="en-US" sz="1600" i="1" dirty="0"/>
              <a:t>J </a:t>
            </a:r>
            <a:r>
              <a:rPr lang="en-US" sz="1600" i="1" dirty="0" err="1"/>
              <a:t>Clin</a:t>
            </a:r>
            <a:r>
              <a:rPr lang="en-US" sz="1600" i="1" dirty="0"/>
              <a:t> </a:t>
            </a:r>
            <a:r>
              <a:rPr lang="en-US" sz="1600" i="1" dirty="0" err="1"/>
              <a:t>Oncol</a:t>
            </a:r>
            <a:endParaRPr lang="en-US" sz="1600" i="1" dirty="0"/>
          </a:p>
          <a:p>
            <a:endParaRPr lang="en-US" dirty="0"/>
          </a:p>
          <a:p>
            <a:r>
              <a:rPr lang="en-US" dirty="0"/>
              <a:t>Best Practices:</a:t>
            </a:r>
          </a:p>
          <a:p>
            <a:pPr lvl="1">
              <a:buFont typeface="Courier New" panose="02070309020205020404" pitchFamily="49" charset="0"/>
              <a:buChar char="o"/>
            </a:pPr>
            <a:r>
              <a:rPr lang="en-US" dirty="0"/>
              <a:t>Random assignment to groups</a:t>
            </a:r>
          </a:p>
          <a:p>
            <a:pPr lvl="1">
              <a:buFont typeface="Courier New" panose="02070309020205020404" pitchFamily="49" charset="0"/>
              <a:buChar char="o"/>
            </a:pPr>
            <a:r>
              <a:rPr lang="en-US" dirty="0"/>
              <a:t>Blinding</a:t>
            </a:r>
          </a:p>
          <a:p>
            <a:pPr lvl="1">
              <a:buFont typeface="Courier New" panose="02070309020205020404" pitchFamily="49" charset="0"/>
              <a:buChar char="o"/>
            </a:pPr>
            <a:r>
              <a:rPr lang="en-US" dirty="0"/>
              <a:t>Outcome expectation</a:t>
            </a:r>
          </a:p>
          <a:p>
            <a:pPr lvl="2"/>
            <a:r>
              <a:rPr lang="en-US" dirty="0"/>
              <a:t>“testing” a hypothesis vs. “proving” a hypothesis</a:t>
            </a:r>
          </a:p>
          <a:p>
            <a:pPr lvl="1">
              <a:buFont typeface="Courier New" panose="02070309020205020404" pitchFamily="49" charset="0"/>
              <a:buChar char="o"/>
            </a:pPr>
            <a:r>
              <a:rPr lang="en-US" dirty="0"/>
              <a:t>Pre-registration of study protocol and analysis plan</a:t>
            </a:r>
          </a:p>
          <a:p>
            <a:pPr lvl="1">
              <a:buFont typeface="Courier New" panose="02070309020205020404" pitchFamily="49" charset="0"/>
              <a:buChar char="o"/>
            </a:pPr>
            <a:endParaRPr lang="en-US" i="1" dirty="0"/>
          </a:p>
          <a:p>
            <a:pPr lvl="1">
              <a:buFont typeface="Courier New" panose="02070309020205020404" pitchFamily="49" charset="0"/>
              <a:buChar char="o"/>
            </a:pPr>
            <a:endParaRPr lang="en-US" dirty="0"/>
          </a:p>
        </p:txBody>
      </p:sp>
    </p:spTree>
    <p:extLst>
      <p:ext uri="{BB962C8B-B14F-4D97-AF65-F5344CB8AC3E}">
        <p14:creationId xmlns:p14="http://schemas.microsoft.com/office/powerpoint/2010/main" val="19106641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5334000" cy="457200"/>
          </a:xfrm>
        </p:spPr>
        <p:txBody>
          <a:bodyPr>
            <a:normAutofit fontScale="90000"/>
          </a:bodyPr>
          <a:lstStyle/>
          <a:p>
            <a:r>
              <a:rPr lang="en-US" dirty="0"/>
              <a:t>Best practice: Pre-determination of sample size</a:t>
            </a:r>
          </a:p>
        </p:txBody>
      </p:sp>
      <p:sp>
        <p:nvSpPr>
          <p:cNvPr id="3" name="Content Placeholder 2"/>
          <p:cNvSpPr>
            <a:spLocks noGrp="1"/>
          </p:cNvSpPr>
          <p:nvPr>
            <p:ph idx="1"/>
          </p:nvPr>
        </p:nvSpPr>
        <p:spPr/>
        <p:txBody>
          <a:bodyPr/>
          <a:lstStyle/>
          <a:p>
            <a:r>
              <a:rPr lang="en-US" dirty="0"/>
              <a:t>Routinely done in clinical trials</a:t>
            </a:r>
          </a:p>
          <a:p>
            <a:pPr lvl="1">
              <a:buFont typeface="Courier New" panose="02070309020205020404" pitchFamily="49" charset="0"/>
              <a:buChar char="o"/>
            </a:pPr>
            <a:r>
              <a:rPr lang="en-US" dirty="0"/>
              <a:t>Needs to be more routinely implemented in pre-clinical studies</a:t>
            </a:r>
          </a:p>
          <a:p>
            <a:endParaRPr lang="en-US" dirty="0"/>
          </a:p>
          <a:p>
            <a:r>
              <a:rPr lang="en-US" dirty="0"/>
              <a:t>Requires consideration of:</a:t>
            </a:r>
          </a:p>
          <a:p>
            <a:pPr lvl="1">
              <a:buFont typeface="Courier New" panose="02070309020205020404" pitchFamily="49" charset="0"/>
              <a:buChar char="o"/>
            </a:pPr>
            <a:r>
              <a:rPr lang="en-US" dirty="0"/>
              <a:t>Endpoint sensitivity, and thus required </a:t>
            </a:r>
            <a:r>
              <a:rPr lang="en-US" i="1" dirty="0"/>
              <a:t>“N”</a:t>
            </a:r>
            <a:r>
              <a:rPr lang="en-US" dirty="0"/>
              <a:t> of subjects</a:t>
            </a:r>
          </a:p>
          <a:p>
            <a:pPr lvl="1">
              <a:buFont typeface="Courier New" panose="02070309020205020404" pitchFamily="49" charset="0"/>
              <a:buChar char="o"/>
            </a:pPr>
            <a:r>
              <a:rPr lang="en-US" dirty="0"/>
              <a:t>Expected data variability</a:t>
            </a:r>
          </a:p>
          <a:p>
            <a:pPr lvl="1">
              <a:buFont typeface="Courier New" panose="02070309020205020404" pitchFamily="49" charset="0"/>
              <a:buChar char="o"/>
            </a:pPr>
            <a:r>
              <a:rPr lang="en-US" dirty="0"/>
              <a:t>Possible effect size</a:t>
            </a:r>
          </a:p>
          <a:p>
            <a:pPr lvl="1">
              <a:buFont typeface="Courier New" panose="02070309020205020404" pitchFamily="49" charset="0"/>
              <a:buChar char="o"/>
            </a:pPr>
            <a:r>
              <a:rPr lang="en-US" dirty="0"/>
              <a:t>Desired level of confidence</a:t>
            </a:r>
          </a:p>
          <a:p>
            <a:pPr lvl="1"/>
            <a:endParaRPr lang="en-US" dirty="0"/>
          </a:p>
          <a:p>
            <a:pPr lvl="1"/>
            <a:endParaRPr lang="en-US" dirty="0"/>
          </a:p>
          <a:p>
            <a:pPr lvl="1"/>
            <a:endParaRPr lang="en-US" dirty="0"/>
          </a:p>
        </p:txBody>
      </p:sp>
    </p:spTree>
    <p:extLst>
      <p:ext uri="{BB962C8B-B14F-4D97-AF65-F5344CB8AC3E}">
        <p14:creationId xmlns:p14="http://schemas.microsoft.com/office/powerpoint/2010/main" val="4307228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5824" y="381000"/>
            <a:ext cx="5334000" cy="457200"/>
          </a:xfrm>
        </p:spPr>
        <p:txBody>
          <a:bodyPr>
            <a:normAutofit fontScale="90000"/>
          </a:bodyPr>
          <a:lstStyle/>
          <a:p>
            <a:r>
              <a:rPr lang="en-US" dirty="0"/>
              <a:t>Sample size calculations and the meaning of “n”</a:t>
            </a:r>
          </a:p>
        </p:txBody>
      </p:sp>
      <p:sp>
        <p:nvSpPr>
          <p:cNvPr id="3" name="Content Placeholder 2"/>
          <p:cNvSpPr>
            <a:spLocks noGrp="1"/>
          </p:cNvSpPr>
          <p:nvPr>
            <p:ph idx="1"/>
          </p:nvPr>
        </p:nvSpPr>
        <p:spPr/>
        <p:txBody>
          <a:bodyPr/>
          <a:lstStyle/>
          <a:p>
            <a:r>
              <a:rPr lang="en-US" dirty="0"/>
              <a:t>Understanding biological vs. technical replicates</a:t>
            </a:r>
          </a:p>
          <a:p>
            <a:r>
              <a:rPr lang="en-US" u="sng" dirty="0"/>
              <a:t>Technical Replicates:</a:t>
            </a:r>
          </a:p>
          <a:p>
            <a:pPr lvl="1">
              <a:buFont typeface="Courier New" panose="02070309020205020404" pitchFamily="49" charset="0"/>
              <a:buChar char="o"/>
            </a:pPr>
            <a:r>
              <a:rPr lang="en-US" dirty="0"/>
              <a:t>Repeating analyses on material from one subject</a:t>
            </a:r>
          </a:p>
          <a:p>
            <a:pPr lvl="2"/>
            <a:r>
              <a:rPr lang="en-US" dirty="0"/>
              <a:t>5 samples from a homogenate: n = 1</a:t>
            </a:r>
          </a:p>
          <a:p>
            <a:pPr lvl="2"/>
            <a:r>
              <a:rPr lang="en-US" dirty="0"/>
              <a:t>5 repeat assays: n = 1</a:t>
            </a:r>
          </a:p>
          <a:p>
            <a:pPr lvl="2"/>
            <a:r>
              <a:rPr lang="en-US" dirty="0"/>
              <a:t>5 lanes on a gel: n = 1</a:t>
            </a:r>
          </a:p>
          <a:p>
            <a:endParaRPr lang="en-US" u="sng" dirty="0"/>
          </a:p>
          <a:p>
            <a:r>
              <a:rPr lang="en-US" u="sng" dirty="0"/>
              <a:t>Biological Replicates:</a:t>
            </a:r>
          </a:p>
          <a:p>
            <a:pPr lvl="1">
              <a:buFont typeface="Courier New" panose="02070309020205020404" pitchFamily="49" charset="0"/>
              <a:buChar char="o"/>
            </a:pPr>
            <a:r>
              <a:rPr lang="en-US" dirty="0"/>
              <a:t>These are independent biological samples</a:t>
            </a:r>
          </a:p>
          <a:p>
            <a:pPr lvl="2"/>
            <a:r>
              <a:rPr lang="en-US" dirty="0"/>
              <a:t>One animal, n = 1</a:t>
            </a:r>
          </a:p>
          <a:p>
            <a:pPr lvl="2"/>
            <a:r>
              <a:rPr lang="en-US" dirty="0"/>
              <a:t>Individual cells in the same animal are NOT biologically independent</a:t>
            </a:r>
          </a:p>
          <a:p>
            <a:pPr lvl="2"/>
            <a:r>
              <a:rPr lang="en-US" dirty="0"/>
              <a:t>Experiments in culture?</a:t>
            </a:r>
          </a:p>
          <a:p>
            <a:pPr lvl="3">
              <a:buFont typeface="Courier New" panose="02070309020205020404" pitchFamily="49" charset="0"/>
              <a:buChar char="o"/>
            </a:pPr>
            <a:r>
              <a:rPr lang="en-US" dirty="0"/>
              <a:t>Different culture preparations?</a:t>
            </a:r>
          </a:p>
          <a:p>
            <a:pPr lvl="3">
              <a:buFont typeface="Courier New" panose="02070309020205020404" pitchFamily="49" charset="0"/>
              <a:buChar char="o"/>
            </a:pPr>
            <a:r>
              <a:rPr lang="en-US" dirty="0"/>
              <a:t>Different dishes?</a:t>
            </a:r>
          </a:p>
          <a:p>
            <a:pPr lvl="2">
              <a:buFont typeface="Courier New" panose="02070309020205020404" pitchFamily="49" charset="0"/>
              <a:buChar char="o"/>
            </a:pPr>
            <a:endParaRPr lang="en-US" dirty="0"/>
          </a:p>
        </p:txBody>
      </p:sp>
    </p:spTree>
    <p:extLst>
      <p:ext uri="{BB962C8B-B14F-4D97-AF65-F5344CB8AC3E}">
        <p14:creationId xmlns:p14="http://schemas.microsoft.com/office/powerpoint/2010/main" val="23822815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Speakers</a:t>
            </a:r>
          </a:p>
        </p:txBody>
      </p:sp>
      <p:sp>
        <p:nvSpPr>
          <p:cNvPr id="3" name="Content Placeholder 2"/>
          <p:cNvSpPr>
            <a:spLocks noGrp="1"/>
          </p:cNvSpPr>
          <p:nvPr>
            <p:ph idx="1"/>
          </p:nvPr>
        </p:nvSpPr>
        <p:spPr>
          <a:xfrm>
            <a:off x="1905000" y="1600200"/>
            <a:ext cx="4876800" cy="1428750"/>
          </a:xfrm>
        </p:spPr>
        <p:txBody>
          <a:bodyPr>
            <a:normAutofit/>
          </a:bodyPr>
          <a:lstStyle/>
          <a:p>
            <a:pPr marL="0" indent="0">
              <a:buNone/>
            </a:pPr>
            <a:r>
              <a:rPr lang="en-US" sz="1600" b="1" dirty="0"/>
              <a:t>Oswald Steward, PhD</a:t>
            </a:r>
          </a:p>
          <a:p>
            <a:pPr marL="0" indent="0">
              <a:buNone/>
            </a:pPr>
            <a:r>
              <a:rPr lang="en-US" sz="1600" dirty="0"/>
              <a:t>Professor, Neurobiology &amp; Behavior</a:t>
            </a:r>
          </a:p>
          <a:p>
            <a:pPr marL="0" indent="0">
              <a:buNone/>
            </a:pPr>
            <a:r>
              <a:rPr lang="en-US" sz="1600" dirty="0"/>
              <a:t>Senior Associate Dean for Research</a:t>
            </a:r>
          </a:p>
          <a:p>
            <a:pPr marL="0" indent="0">
              <a:buNone/>
            </a:pPr>
            <a:r>
              <a:rPr lang="en-US" sz="1600" dirty="0"/>
              <a:t>Director, Reeve-Irvine Research Center</a:t>
            </a:r>
          </a:p>
          <a:p>
            <a:pPr marL="0" indent="0">
              <a:buNone/>
            </a:pPr>
            <a:r>
              <a:rPr lang="en-US" sz="1600" dirty="0"/>
              <a:t>University of California – Irvine </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33400" y="1600200"/>
            <a:ext cx="1143000" cy="1428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61840" y="3366750"/>
            <a:ext cx="1086120" cy="1357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1828800" y="3366750"/>
            <a:ext cx="4876800" cy="830997"/>
          </a:xfrm>
          <a:prstGeom prst="rect">
            <a:avLst/>
          </a:prstGeom>
        </p:spPr>
        <p:txBody>
          <a:bodyPr wrap="square">
            <a:spAutoFit/>
          </a:bodyPr>
          <a:lstStyle/>
          <a:p>
            <a:r>
              <a:rPr lang="en-US" sz="1600" b="1" dirty="0"/>
              <a:t>Katherine Button, PhD</a:t>
            </a:r>
          </a:p>
          <a:p>
            <a:r>
              <a:rPr lang="en-US" sz="1600" dirty="0"/>
              <a:t>Lecturer, Department of Psychology</a:t>
            </a:r>
          </a:p>
          <a:p>
            <a:r>
              <a:rPr lang="en-US" sz="1600" dirty="0"/>
              <a:t>University of Bath</a:t>
            </a:r>
          </a:p>
        </p:txBody>
      </p:sp>
    </p:spTree>
    <p:extLst>
      <p:ext uri="{BB962C8B-B14F-4D97-AF65-F5344CB8AC3E}">
        <p14:creationId xmlns:p14="http://schemas.microsoft.com/office/powerpoint/2010/main" val="23692821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4" name="Title 1"/>
          <p:cNvSpPr>
            <a:spLocks noGrp="1"/>
          </p:cNvSpPr>
          <p:nvPr>
            <p:ph type="title"/>
          </p:nvPr>
        </p:nvSpPr>
        <p:spPr>
          <a:xfrm>
            <a:off x="415578" y="556940"/>
            <a:ext cx="5334000" cy="457200"/>
          </a:xfrm>
        </p:spPr>
        <p:txBody>
          <a:bodyPr anchor="ctr" anchorCtr="0">
            <a:normAutofit fontScale="90000"/>
          </a:bodyPr>
          <a:lstStyle/>
          <a:p>
            <a:r>
              <a:rPr lang="en-GB" altLang="en-US" dirty="0"/>
              <a:t>Statistical power and false negatives</a:t>
            </a:r>
          </a:p>
        </p:txBody>
      </p:sp>
      <p:grpSp>
        <p:nvGrpSpPr>
          <p:cNvPr id="2" name="Group 1"/>
          <p:cNvGrpSpPr/>
          <p:nvPr/>
        </p:nvGrpSpPr>
        <p:grpSpPr>
          <a:xfrm>
            <a:off x="3897164" y="1887071"/>
            <a:ext cx="4942036" cy="3121025"/>
            <a:chOff x="611560" y="2398290"/>
            <a:chExt cx="4942036" cy="3121025"/>
          </a:xfrm>
        </p:grpSpPr>
        <p:grpSp>
          <p:nvGrpSpPr>
            <p:cNvPr id="3" name="Group 2"/>
            <p:cNvGrpSpPr/>
            <p:nvPr/>
          </p:nvGrpSpPr>
          <p:grpSpPr>
            <a:xfrm>
              <a:off x="611560" y="2408933"/>
              <a:ext cx="4942036" cy="3108299"/>
              <a:chOff x="1142132" y="2330622"/>
              <a:chExt cx="5734051" cy="3630610"/>
            </a:xfrm>
          </p:grpSpPr>
          <p:pic>
            <p:nvPicPr>
              <p:cNvPr id="8196" name="Picture 60" descr="1-s2.0-S0950584905001333-gr1.g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42132" y="2330622"/>
                <a:ext cx="5734051" cy="3630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TextBox 65"/>
              <p:cNvSpPr txBox="1"/>
              <p:nvPr/>
            </p:nvSpPr>
            <p:spPr>
              <a:xfrm>
                <a:off x="4431432" y="4469978"/>
                <a:ext cx="1262062" cy="611141"/>
              </a:xfrm>
              <a:prstGeom prst="rect">
                <a:avLst/>
              </a:prstGeom>
              <a:solidFill>
                <a:schemeClr val="bg1">
                  <a:lumMod val="95000"/>
                </a:schemeClr>
              </a:solidFill>
            </p:spPr>
            <p:txBody>
              <a:bodyPr>
                <a:spAutoFit/>
              </a:bodyPr>
              <a:lstStyle/>
              <a:p>
                <a:pPr algn="ctr">
                  <a:defRPr/>
                </a:pPr>
                <a:r>
                  <a:rPr lang="en-GB" sz="1400" dirty="0">
                    <a:latin typeface="Arial" charset="0"/>
                    <a:cs typeface="Arial" charset="0"/>
                  </a:rPr>
                  <a:t>Alternative  Distribution </a:t>
                </a:r>
              </a:p>
            </p:txBody>
          </p:sp>
          <p:sp>
            <p:nvSpPr>
              <p:cNvPr id="69" name="TextBox 68"/>
              <p:cNvSpPr txBox="1"/>
              <p:nvPr/>
            </p:nvSpPr>
            <p:spPr>
              <a:xfrm>
                <a:off x="2340694" y="4439815"/>
                <a:ext cx="1398351" cy="611141"/>
              </a:xfrm>
              <a:prstGeom prst="rect">
                <a:avLst/>
              </a:prstGeom>
              <a:solidFill>
                <a:schemeClr val="bg1">
                  <a:lumMod val="95000"/>
                </a:schemeClr>
              </a:solidFill>
            </p:spPr>
            <p:txBody>
              <a:bodyPr wrap="square">
                <a:spAutoFit/>
              </a:bodyPr>
              <a:lstStyle/>
              <a:p>
                <a:pPr algn="ctr">
                  <a:defRPr/>
                </a:pPr>
                <a:r>
                  <a:rPr lang="en-GB" sz="1400" dirty="0">
                    <a:latin typeface="Arial" charset="0"/>
                    <a:cs typeface="Arial" charset="0"/>
                  </a:rPr>
                  <a:t>Null  Distribution </a:t>
                </a:r>
              </a:p>
            </p:txBody>
          </p:sp>
        </p:grpSp>
        <p:cxnSp>
          <p:nvCxnSpPr>
            <p:cNvPr id="68" name="Straight Connector 67"/>
            <p:cNvCxnSpPr/>
            <p:nvPr/>
          </p:nvCxnSpPr>
          <p:spPr>
            <a:xfrm flipH="1">
              <a:off x="3275856" y="2398290"/>
              <a:ext cx="12700" cy="3121025"/>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grpSp>
      <p:sp>
        <p:nvSpPr>
          <p:cNvPr id="14" name="Content Placeholder 4"/>
          <p:cNvSpPr>
            <a:spLocks noGrp="1"/>
          </p:cNvSpPr>
          <p:nvPr>
            <p:ph sz="half" idx="1"/>
          </p:nvPr>
        </p:nvSpPr>
        <p:spPr>
          <a:xfrm>
            <a:off x="79204" y="1752601"/>
            <a:ext cx="3806996" cy="4190999"/>
          </a:xfrm>
        </p:spPr>
        <p:txBody>
          <a:bodyPr>
            <a:normAutofit/>
          </a:bodyPr>
          <a:lstStyle/>
          <a:p>
            <a:pPr>
              <a:defRPr/>
            </a:pPr>
            <a:r>
              <a:rPr lang="en-GB" b="1" u="sng" dirty="0"/>
              <a:t>Statistical power</a:t>
            </a:r>
            <a:r>
              <a:rPr lang="en-GB" u="sng" dirty="0"/>
              <a:t>:</a:t>
            </a:r>
            <a:r>
              <a:rPr lang="en-GB" dirty="0"/>
              <a:t> probability that a test will correctly reject the null hypothesis when the null hypothesis is </a:t>
            </a:r>
            <a:r>
              <a:rPr lang="en-GB" i="1" dirty="0"/>
              <a:t>false</a:t>
            </a:r>
          </a:p>
          <a:p>
            <a:pPr>
              <a:defRPr/>
            </a:pPr>
            <a:endParaRPr lang="en-GB" i="1" dirty="0"/>
          </a:p>
          <a:p>
            <a:pPr lvl="1">
              <a:buFont typeface="Courier New" panose="02070309020205020404" pitchFamily="49" charset="0"/>
              <a:buChar char="o"/>
              <a:defRPr/>
            </a:pPr>
            <a:r>
              <a:rPr lang="en-GB" dirty="0"/>
              <a:t>Alpha significance criterion (</a:t>
            </a:r>
            <a:r>
              <a:rPr lang="en-GB" i="1" dirty="0"/>
              <a:t>α = 0.05</a:t>
            </a:r>
            <a:r>
              <a:rPr lang="en-GB" dirty="0"/>
              <a:t>) = type I error, or false positive</a:t>
            </a:r>
            <a:endParaRPr lang="en-GB" altLang="en-US" dirty="0"/>
          </a:p>
          <a:p>
            <a:pPr>
              <a:buNone/>
              <a:defRPr/>
            </a:pPr>
            <a:r>
              <a:rPr lang="en-GB" altLang="en-US" dirty="0"/>
              <a:t>	</a:t>
            </a:r>
          </a:p>
          <a:p>
            <a:pPr>
              <a:buFont typeface="Arial" charset="0"/>
              <a:buNone/>
              <a:defRPr/>
            </a:pPr>
            <a:endParaRPr lang="en-GB" u="sng" dirty="0"/>
          </a:p>
          <a:p>
            <a:pPr>
              <a:defRPr/>
            </a:pPr>
            <a:endParaRPr lang="en-GB" sz="1800" dirty="0"/>
          </a:p>
          <a:p>
            <a:pPr>
              <a:buFont typeface="Arial" charset="0"/>
              <a:buNone/>
              <a:defRPr/>
            </a:pPr>
            <a:endParaRPr lang="en-GB" sz="1800" dirty="0"/>
          </a:p>
        </p:txBody>
      </p:sp>
    </p:spTree>
    <p:extLst>
      <p:ext uri="{BB962C8B-B14F-4D97-AF65-F5344CB8AC3E}">
        <p14:creationId xmlns:p14="http://schemas.microsoft.com/office/powerpoint/2010/main" val="29499101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4" name="Title 1"/>
          <p:cNvSpPr>
            <a:spLocks noGrp="1"/>
          </p:cNvSpPr>
          <p:nvPr>
            <p:ph type="title"/>
          </p:nvPr>
        </p:nvSpPr>
        <p:spPr>
          <a:xfrm>
            <a:off x="415578" y="556940"/>
            <a:ext cx="5334000" cy="457200"/>
          </a:xfrm>
        </p:spPr>
        <p:txBody>
          <a:bodyPr anchor="ctr" anchorCtr="0">
            <a:normAutofit fontScale="90000"/>
          </a:bodyPr>
          <a:lstStyle/>
          <a:p>
            <a:r>
              <a:rPr lang="en-GB" altLang="en-US" dirty="0"/>
              <a:t>Statistical power and false negatives</a:t>
            </a:r>
          </a:p>
        </p:txBody>
      </p:sp>
      <p:grpSp>
        <p:nvGrpSpPr>
          <p:cNvPr id="2" name="Group 1"/>
          <p:cNvGrpSpPr/>
          <p:nvPr/>
        </p:nvGrpSpPr>
        <p:grpSpPr>
          <a:xfrm>
            <a:off x="3897164" y="1887071"/>
            <a:ext cx="4942036" cy="3632290"/>
            <a:chOff x="611560" y="2398290"/>
            <a:chExt cx="4942036" cy="3632290"/>
          </a:xfrm>
        </p:grpSpPr>
        <p:grpSp>
          <p:nvGrpSpPr>
            <p:cNvPr id="3" name="Group 2"/>
            <p:cNvGrpSpPr/>
            <p:nvPr/>
          </p:nvGrpSpPr>
          <p:grpSpPr>
            <a:xfrm>
              <a:off x="611560" y="2408933"/>
              <a:ext cx="4942036" cy="3108299"/>
              <a:chOff x="1142132" y="2330622"/>
              <a:chExt cx="5734051" cy="3630610"/>
            </a:xfrm>
          </p:grpSpPr>
          <p:pic>
            <p:nvPicPr>
              <p:cNvPr id="8196" name="Picture 60" descr="1-s2.0-S0950584905001333-gr1.g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42132" y="2330622"/>
                <a:ext cx="5734051" cy="3630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TextBox 65"/>
              <p:cNvSpPr txBox="1"/>
              <p:nvPr/>
            </p:nvSpPr>
            <p:spPr>
              <a:xfrm>
                <a:off x="4431432" y="4469978"/>
                <a:ext cx="1262062" cy="611141"/>
              </a:xfrm>
              <a:prstGeom prst="rect">
                <a:avLst/>
              </a:prstGeom>
              <a:solidFill>
                <a:schemeClr val="bg1">
                  <a:lumMod val="95000"/>
                </a:schemeClr>
              </a:solidFill>
            </p:spPr>
            <p:txBody>
              <a:bodyPr>
                <a:spAutoFit/>
              </a:bodyPr>
              <a:lstStyle/>
              <a:p>
                <a:pPr algn="ctr">
                  <a:defRPr/>
                </a:pPr>
                <a:r>
                  <a:rPr lang="en-GB" sz="1400" dirty="0">
                    <a:latin typeface="Arial" charset="0"/>
                    <a:cs typeface="Arial" charset="0"/>
                  </a:rPr>
                  <a:t>Alternative  Distribution </a:t>
                </a:r>
              </a:p>
            </p:txBody>
          </p:sp>
          <p:sp>
            <p:nvSpPr>
              <p:cNvPr id="69" name="TextBox 68"/>
              <p:cNvSpPr txBox="1"/>
              <p:nvPr/>
            </p:nvSpPr>
            <p:spPr>
              <a:xfrm>
                <a:off x="2340694" y="4439815"/>
                <a:ext cx="1398351" cy="611141"/>
              </a:xfrm>
              <a:prstGeom prst="rect">
                <a:avLst/>
              </a:prstGeom>
              <a:solidFill>
                <a:schemeClr val="bg1">
                  <a:lumMod val="95000"/>
                </a:schemeClr>
              </a:solidFill>
            </p:spPr>
            <p:txBody>
              <a:bodyPr wrap="square">
                <a:spAutoFit/>
              </a:bodyPr>
              <a:lstStyle/>
              <a:p>
                <a:pPr algn="ctr">
                  <a:defRPr/>
                </a:pPr>
                <a:r>
                  <a:rPr lang="en-GB" sz="1400" dirty="0">
                    <a:latin typeface="Arial" charset="0"/>
                    <a:cs typeface="Arial" charset="0"/>
                  </a:rPr>
                  <a:t>Null  Distribution </a:t>
                </a:r>
              </a:p>
            </p:txBody>
          </p:sp>
        </p:grpSp>
        <p:sp>
          <p:nvSpPr>
            <p:cNvPr id="63" name="TextBox 62"/>
            <p:cNvSpPr txBox="1">
              <a:spLocks noChangeArrowheads="1"/>
            </p:cNvSpPr>
            <p:nvPr/>
          </p:nvSpPr>
          <p:spPr bwMode="auto">
            <a:xfrm>
              <a:off x="3288556" y="5661248"/>
              <a:ext cx="2074813" cy="369332"/>
            </a:xfrm>
            <a:prstGeom prst="rect">
              <a:avLst/>
            </a:prstGeom>
            <a:solidFill>
              <a:srgbClr val="FFC000"/>
            </a:solidFill>
            <a:ln>
              <a:noFill/>
            </a:ln>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GB" altLang="en-US" dirty="0"/>
                <a:t>False Positives (</a:t>
              </a:r>
              <a:r>
                <a:rPr lang="en-GB" dirty="0"/>
                <a:t>α</a:t>
              </a:r>
              <a:r>
                <a:rPr lang="en-GB" i="1" dirty="0"/>
                <a:t>)</a:t>
              </a:r>
              <a:endParaRPr lang="en-GB" altLang="en-US" dirty="0"/>
            </a:p>
          </p:txBody>
        </p:sp>
        <p:cxnSp>
          <p:nvCxnSpPr>
            <p:cNvPr id="68" name="Straight Connector 67"/>
            <p:cNvCxnSpPr/>
            <p:nvPr/>
          </p:nvCxnSpPr>
          <p:spPr>
            <a:xfrm flipH="1">
              <a:off x="3275856" y="2398290"/>
              <a:ext cx="12700" cy="3121025"/>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grpSp>
      <p:sp>
        <p:nvSpPr>
          <p:cNvPr id="14" name="Content Placeholder 4"/>
          <p:cNvSpPr>
            <a:spLocks noGrp="1"/>
          </p:cNvSpPr>
          <p:nvPr>
            <p:ph sz="half" idx="1"/>
          </p:nvPr>
        </p:nvSpPr>
        <p:spPr>
          <a:xfrm>
            <a:off x="79204" y="1752601"/>
            <a:ext cx="3806996" cy="4190999"/>
          </a:xfrm>
        </p:spPr>
        <p:txBody>
          <a:bodyPr>
            <a:normAutofit/>
          </a:bodyPr>
          <a:lstStyle/>
          <a:p>
            <a:pPr>
              <a:defRPr/>
            </a:pPr>
            <a:r>
              <a:rPr lang="en-GB" b="1" u="sng" dirty="0"/>
              <a:t>Statistical power</a:t>
            </a:r>
            <a:r>
              <a:rPr lang="en-GB" u="sng" dirty="0"/>
              <a:t>:</a:t>
            </a:r>
            <a:r>
              <a:rPr lang="en-GB" dirty="0"/>
              <a:t> probability that a test will correctly reject the null hypothesis when the null hypothesis is </a:t>
            </a:r>
            <a:r>
              <a:rPr lang="en-GB" i="1" dirty="0"/>
              <a:t>false</a:t>
            </a:r>
          </a:p>
          <a:p>
            <a:pPr>
              <a:defRPr/>
            </a:pPr>
            <a:endParaRPr lang="en-GB" i="1" dirty="0"/>
          </a:p>
          <a:p>
            <a:pPr lvl="1">
              <a:buFont typeface="Courier New" panose="02070309020205020404" pitchFamily="49" charset="0"/>
              <a:buChar char="o"/>
              <a:defRPr/>
            </a:pPr>
            <a:r>
              <a:rPr lang="en-GB" dirty="0"/>
              <a:t>Alpha significance criterion (</a:t>
            </a:r>
            <a:r>
              <a:rPr lang="en-GB" i="1" dirty="0"/>
              <a:t>α = 0.05</a:t>
            </a:r>
            <a:r>
              <a:rPr lang="en-GB" dirty="0"/>
              <a:t>) = type I error, or false positive</a:t>
            </a:r>
            <a:endParaRPr lang="en-GB" altLang="en-US" dirty="0"/>
          </a:p>
          <a:p>
            <a:pPr>
              <a:buNone/>
              <a:defRPr/>
            </a:pPr>
            <a:r>
              <a:rPr lang="en-GB" altLang="en-US" dirty="0"/>
              <a:t>	</a:t>
            </a:r>
          </a:p>
          <a:p>
            <a:pPr>
              <a:buFont typeface="Arial" charset="0"/>
              <a:buNone/>
              <a:defRPr/>
            </a:pPr>
            <a:endParaRPr lang="en-GB" u="sng" dirty="0"/>
          </a:p>
          <a:p>
            <a:pPr>
              <a:defRPr/>
            </a:pPr>
            <a:endParaRPr lang="en-GB" sz="1800" dirty="0"/>
          </a:p>
          <a:p>
            <a:pPr>
              <a:buFont typeface="Arial" charset="0"/>
              <a:buNone/>
              <a:defRPr/>
            </a:pPr>
            <a:endParaRPr lang="en-GB" sz="1800" dirty="0"/>
          </a:p>
        </p:txBody>
      </p:sp>
      <p:sp>
        <p:nvSpPr>
          <p:cNvPr id="5" name="Freeform 4"/>
          <p:cNvSpPr/>
          <p:nvPr/>
        </p:nvSpPr>
        <p:spPr>
          <a:xfrm>
            <a:off x="6542113" y="4155888"/>
            <a:ext cx="741282" cy="463820"/>
          </a:xfrm>
          <a:custGeom>
            <a:avLst/>
            <a:gdLst>
              <a:gd name="connsiteX0" fmla="*/ 65421 w 741282"/>
              <a:gd name="connsiteY0" fmla="*/ 58303 h 463820"/>
              <a:gd name="connsiteX1" fmla="*/ 121080 w 741282"/>
              <a:gd name="connsiteY1" fmla="*/ 66255 h 463820"/>
              <a:gd name="connsiteX2" fmla="*/ 121080 w 741282"/>
              <a:gd name="connsiteY2" fmla="*/ 113962 h 463820"/>
              <a:gd name="connsiteX3" fmla="*/ 81324 w 741282"/>
              <a:gd name="connsiteY3" fmla="*/ 169622 h 463820"/>
              <a:gd name="connsiteX4" fmla="*/ 57470 w 741282"/>
              <a:gd name="connsiteY4" fmla="*/ 193475 h 463820"/>
              <a:gd name="connsiteX5" fmla="*/ 17713 w 741282"/>
              <a:gd name="connsiteY5" fmla="*/ 233232 h 463820"/>
              <a:gd name="connsiteX6" fmla="*/ 25664 w 741282"/>
              <a:gd name="connsiteY6" fmla="*/ 265037 h 463820"/>
              <a:gd name="connsiteX7" fmla="*/ 73372 w 741282"/>
              <a:gd name="connsiteY7" fmla="*/ 257086 h 463820"/>
              <a:gd name="connsiteX8" fmla="*/ 105177 w 741282"/>
              <a:gd name="connsiteY8" fmla="*/ 249135 h 463820"/>
              <a:gd name="connsiteX9" fmla="*/ 129031 w 741282"/>
              <a:gd name="connsiteY9" fmla="*/ 241183 h 463820"/>
              <a:gd name="connsiteX10" fmla="*/ 176739 w 741282"/>
              <a:gd name="connsiteY10" fmla="*/ 233232 h 463820"/>
              <a:gd name="connsiteX11" fmla="*/ 200593 w 741282"/>
              <a:gd name="connsiteY11" fmla="*/ 241183 h 463820"/>
              <a:gd name="connsiteX12" fmla="*/ 184690 w 741282"/>
              <a:gd name="connsiteY12" fmla="*/ 272989 h 463820"/>
              <a:gd name="connsiteX13" fmla="*/ 129031 w 741282"/>
              <a:gd name="connsiteY13" fmla="*/ 328648 h 463820"/>
              <a:gd name="connsiteX14" fmla="*/ 136983 w 741282"/>
              <a:gd name="connsiteY14" fmla="*/ 352502 h 463820"/>
              <a:gd name="connsiteX15" fmla="*/ 176739 w 741282"/>
              <a:gd name="connsiteY15" fmla="*/ 344550 h 463820"/>
              <a:gd name="connsiteX16" fmla="*/ 232398 w 741282"/>
              <a:gd name="connsiteY16" fmla="*/ 320696 h 463820"/>
              <a:gd name="connsiteX17" fmla="*/ 256252 w 741282"/>
              <a:gd name="connsiteY17" fmla="*/ 312745 h 463820"/>
              <a:gd name="connsiteX18" fmla="*/ 184690 w 741282"/>
              <a:gd name="connsiteY18" fmla="*/ 368404 h 463820"/>
              <a:gd name="connsiteX19" fmla="*/ 136983 w 741282"/>
              <a:gd name="connsiteY19" fmla="*/ 400209 h 463820"/>
              <a:gd name="connsiteX20" fmla="*/ 113129 w 741282"/>
              <a:gd name="connsiteY20" fmla="*/ 416112 h 463820"/>
              <a:gd name="connsiteX21" fmla="*/ 152885 w 741282"/>
              <a:gd name="connsiteY21" fmla="*/ 400209 h 463820"/>
              <a:gd name="connsiteX22" fmla="*/ 176739 w 741282"/>
              <a:gd name="connsiteY22" fmla="*/ 384307 h 463820"/>
              <a:gd name="connsiteX23" fmla="*/ 224447 w 741282"/>
              <a:gd name="connsiteY23" fmla="*/ 368404 h 463820"/>
              <a:gd name="connsiteX24" fmla="*/ 264204 w 741282"/>
              <a:gd name="connsiteY24" fmla="*/ 376355 h 463820"/>
              <a:gd name="connsiteX25" fmla="*/ 280106 w 741282"/>
              <a:gd name="connsiteY25" fmla="*/ 424063 h 463820"/>
              <a:gd name="connsiteX26" fmla="*/ 311911 w 741282"/>
              <a:gd name="connsiteY26" fmla="*/ 439966 h 463820"/>
              <a:gd name="connsiteX27" fmla="*/ 558402 w 741282"/>
              <a:gd name="connsiteY27" fmla="*/ 432015 h 463820"/>
              <a:gd name="connsiteX28" fmla="*/ 717428 w 741282"/>
              <a:gd name="connsiteY28" fmla="*/ 439966 h 463820"/>
              <a:gd name="connsiteX29" fmla="*/ 741282 w 741282"/>
              <a:gd name="connsiteY29" fmla="*/ 455869 h 463820"/>
              <a:gd name="connsiteX30" fmla="*/ 717428 w 741282"/>
              <a:gd name="connsiteY30" fmla="*/ 447917 h 463820"/>
              <a:gd name="connsiteX31" fmla="*/ 693574 w 741282"/>
              <a:gd name="connsiteY31" fmla="*/ 432015 h 463820"/>
              <a:gd name="connsiteX32" fmla="*/ 629964 w 741282"/>
              <a:gd name="connsiteY32" fmla="*/ 408161 h 463820"/>
              <a:gd name="connsiteX33" fmla="*/ 582256 w 741282"/>
              <a:gd name="connsiteY33" fmla="*/ 384307 h 463820"/>
              <a:gd name="connsiteX34" fmla="*/ 534548 w 741282"/>
              <a:gd name="connsiteY34" fmla="*/ 360453 h 463820"/>
              <a:gd name="connsiteX35" fmla="*/ 510694 w 741282"/>
              <a:gd name="connsiteY35" fmla="*/ 344550 h 463820"/>
              <a:gd name="connsiteX36" fmla="*/ 478889 w 741282"/>
              <a:gd name="connsiteY36" fmla="*/ 336599 h 463820"/>
              <a:gd name="connsiteX37" fmla="*/ 431181 w 741282"/>
              <a:gd name="connsiteY37" fmla="*/ 320696 h 463820"/>
              <a:gd name="connsiteX38" fmla="*/ 407327 w 741282"/>
              <a:gd name="connsiteY38" fmla="*/ 312745 h 463820"/>
              <a:gd name="connsiteX39" fmla="*/ 359619 w 741282"/>
              <a:gd name="connsiteY39" fmla="*/ 296842 h 463820"/>
              <a:gd name="connsiteX40" fmla="*/ 288057 w 741282"/>
              <a:gd name="connsiteY40" fmla="*/ 257086 h 463820"/>
              <a:gd name="connsiteX41" fmla="*/ 248301 w 741282"/>
              <a:gd name="connsiteY41" fmla="*/ 225281 h 463820"/>
              <a:gd name="connsiteX42" fmla="*/ 192642 w 741282"/>
              <a:gd name="connsiteY42" fmla="*/ 185524 h 463820"/>
              <a:gd name="connsiteX43" fmla="*/ 168788 w 741282"/>
              <a:gd name="connsiteY43" fmla="*/ 177573 h 463820"/>
              <a:gd name="connsiteX44" fmla="*/ 136983 w 741282"/>
              <a:gd name="connsiteY44" fmla="*/ 129865 h 463820"/>
              <a:gd name="connsiteX45" fmla="*/ 121080 w 741282"/>
              <a:gd name="connsiteY45" fmla="*/ 106011 h 463820"/>
              <a:gd name="connsiteX46" fmla="*/ 113129 w 741282"/>
              <a:gd name="connsiteY46" fmla="*/ 82157 h 463820"/>
              <a:gd name="connsiteX47" fmla="*/ 73372 w 741282"/>
              <a:gd name="connsiteY47" fmla="*/ 34449 h 463820"/>
              <a:gd name="connsiteX48" fmla="*/ 49518 w 741282"/>
              <a:gd name="connsiteY48" fmla="*/ 26498 h 463820"/>
              <a:gd name="connsiteX49" fmla="*/ 25664 w 741282"/>
              <a:gd name="connsiteY49" fmla="*/ 10595 h 463820"/>
              <a:gd name="connsiteX50" fmla="*/ 1810 w 741282"/>
              <a:gd name="connsiteY50" fmla="*/ 2644 h 463820"/>
              <a:gd name="connsiteX51" fmla="*/ 9762 w 741282"/>
              <a:gd name="connsiteY51" fmla="*/ 58303 h 463820"/>
              <a:gd name="connsiteX52" fmla="*/ 33616 w 741282"/>
              <a:gd name="connsiteY52" fmla="*/ 113962 h 463820"/>
              <a:gd name="connsiteX53" fmla="*/ 49518 w 741282"/>
              <a:gd name="connsiteY53" fmla="*/ 161670 h 463820"/>
              <a:gd name="connsiteX54" fmla="*/ 57470 w 741282"/>
              <a:gd name="connsiteY54" fmla="*/ 185524 h 463820"/>
              <a:gd name="connsiteX55" fmla="*/ 57470 w 741282"/>
              <a:gd name="connsiteY55" fmla="*/ 447917 h 463820"/>
              <a:gd name="connsiteX56" fmla="*/ 89275 w 741282"/>
              <a:gd name="connsiteY56" fmla="*/ 455869 h 463820"/>
              <a:gd name="connsiteX57" fmla="*/ 160837 w 741282"/>
              <a:gd name="connsiteY57" fmla="*/ 463820 h 463820"/>
              <a:gd name="connsiteX58" fmla="*/ 303960 w 741282"/>
              <a:gd name="connsiteY58" fmla="*/ 455869 h 463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741282" h="463820">
                <a:moveTo>
                  <a:pt x="65421" y="58303"/>
                </a:moveTo>
                <a:cubicBezTo>
                  <a:pt x="83974" y="60954"/>
                  <a:pt x="104317" y="57873"/>
                  <a:pt x="121080" y="66255"/>
                </a:cubicBezTo>
                <a:cubicBezTo>
                  <a:pt x="138042" y="74736"/>
                  <a:pt x="125321" y="105481"/>
                  <a:pt x="121080" y="113962"/>
                </a:cubicBezTo>
                <a:cubicBezTo>
                  <a:pt x="116048" y="124026"/>
                  <a:pt x="85641" y="164585"/>
                  <a:pt x="81324" y="169622"/>
                </a:cubicBezTo>
                <a:cubicBezTo>
                  <a:pt x="74006" y="178160"/>
                  <a:pt x="64669" y="184837"/>
                  <a:pt x="57470" y="193475"/>
                </a:cubicBezTo>
                <a:cubicBezTo>
                  <a:pt x="24337" y="233233"/>
                  <a:pt x="61447" y="204075"/>
                  <a:pt x="17713" y="233232"/>
                </a:cubicBezTo>
                <a:cubicBezTo>
                  <a:pt x="20363" y="243834"/>
                  <a:pt x="15620" y="260732"/>
                  <a:pt x="25664" y="265037"/>
                </a:cubicBezTo>
                <a:cubicBezTo>
                  <a:pt x="40482" y="271388"/>
                  <a:pt x="57563" y="260248"/>
                  <a:pt x="73372" y="257086"/>
                </a:cubicBezTo>
                <a:cubicBezTo>
                  <a:pt x="84088" y="254943"/>
                  <a:pt x="94670" y="252137"/>
                  <a:pt x="105177" y="249135"/>
                </a:cubicBezTo>
                <a:cubicBezTo>
                  <a:pt x="113236" y="246832"/>
                  <a:pt x="120849" y="243001"/>
                  <a:pt x="129031" y="241183"/>
                </a:cubicBezTo>
                <a:cubicBezTo>
                  <a:pt x="144769" y="237686"/>
                  <a:pt x="160836" y="235882"/>
                  <a:pt x="176739" y="233232"/>
                </a:cubicBezTo>
                <a:cubicBezTo>
                  <a:pt x="184690" y="235882"/>
                  <a:pt x="198949" y="232964"/>
                  <a:pt x="200593" y="241183"/>
                </a:cubicBezTo>
                <a:cubicBezTo>
                  <a:pt x="202918" y="252806"/>
                  <a:pt x="191265" y="263126"/>
                  <a:pt x="184690" y="272989"/>
                </a:cubicBezTo>
                <a:cubicBezTo>
                  <a:pt x="158248" y="312652"/>
                  <a:pt x="160624" y="307586"/>
                  <a:pt x="129031" y="328648"/>
                </a:cubicBezTo>
                <a:cubicBezTo>
                  <a:pt x="131682" y="336599"/>
                  <a:pt x="129032" y="349852"/>
                  <a:pt x="136983" y="352502"/>
                </a:cubicBezTo>
                <a:cubicBezTo>
                  <a:pt x="149804" y="356775"/>
                  <a:pt x="163628" y="347828"/>
                  <a:pt x="176739" y="344550"/>
                </a:cubicBezTo>
                <a:cubicBezTo>
                  <a:pt x="206581" y="337089"/>
                  <a:pt x="200531" y="334353"/>
                  <a:pt x="232398" y="320696"/>
                </a:cubicBezTo>
                <a:cubicBezTo>
                  <a:pt x="240102" y="317394"/>
                  <a:pt x="248301" y="315395"/>
                  <a:pt x="256252" y="312745"/>
                </a:cubicBezTo>
                <a:cubicBezTo>
                  <a:pt x="232398" y="331298"/>
                  <a:pt x="209834" y="351641"/>
                  <a:pt x="184690" y="368404"/>
                </a:cubicBezTo>
                <a:lnTo>
                  <a:pt x="136983" y="400209"/>
                </a:lnTo>
                <a:cubicBezTo>
                  <a:pt x="129032" y="405510"/>
                  <a:pt x="104256" y="419661"/>
                  <a:pt x="113129" y="416112"/>
                </a:cubicBezTo>
                <a:cubicBezTo>
                  <a:pt x="126381" y="410811"/>
                  <a:pt x="140119" y="406592"/>
                  <a:pt x="152885" y="400209"/>
                </a:cubicBezTo>
                <a:cubicBezTo>
                  <a:pt x="161432" y="395935"/>
                  <a:pt x="168006" y="388188"/>
                  <a:pt x="176739" y="384307"/>
                </a:cubicBezTo>
                <a:cubicBezTo>
                  <a:pt x="192057" y="377499"/>
                  <a:pt x="224447" y="368404"/>
                  <a:pt x="224447" y="368404"/>
                </a:cubicBezTo>
                <a:cubicBezTo>
                  <a:pt x="237699" y="371054"/>
                  <a:pt x="254648" y="366799"/>
                  <a:pt x="264204" y="376355"/>
                </a:cubicBezTo>
                <a:cubicBezTo>
                  <a:pt x="276057" y="388208"/>
                  <a:pt x="265113" y="416566"/>
                  <a:pt x="280106" y="424063"/>
                </a:cubicBezTo>
                <a:lnTo>
                  <a:pt x="311911" y="439966"/>
                </a:lnTo>
                <a:cubicBezTo>
                  <a:pt x="394075" y="437316"/>
                  <a:pt x="476196" y="432015"/>
                  <a:pt x="558402" y="432015"/>
                </a:cubicBezTo>
                <a:cubicBezTo>
                  <a:pt x="611477" y="432015"/>
                  <a:pt x="664799" y="433101"/>
                  <a:pt x="717428" y="439966"/>
                </a:cubicBezTo>
                <a:cubicBezTo>
                  <a:pt x="726904" y="441202"/>
                  <a:pt x="741282" y="446313"/>
                  <a:pt x="741282" y="455869"/>
                </a:cubicBezTo>
                <a:cubicBezTo>
                  <a:pt x="741282" y="464251"/>
                  <a:pt x="724925" y="451665"/>
                  <a:pt x="717428" y="447917"/>
                </a:cubicBezTo>
                <a:cubicBezTo>
                  <a:pt x="708881" y="443643"/>
                  <a:pt x="701871" y="436756"/>
                  <a:pt x="693574" y="432015"/>
                </a:cubicBezTo>
                <a:cubicBezTo>
                  <a:pt x="661232" y="413534"/>
                  <a:pt x="664752" y="416858"/>
                  <a:pt x="629964" y="408161"/>
                </a:cubicBezTo>
                <a:cubicBezTo>
                  <a:pt x="561601" y="362585"/>
                  <a:pt x="648096" y="417227"/>
                  <a:pt x="582256" y="384307"/>
                </a:cubicBezTo>
                <a:cubicBezTo>
                  <a:pt x="520601" y="353479"/>
                  <a:pt x="594505" y="380438"/>
                  <a:pt x="534548" y="360453"/>
                </a:cubicBezTo>
                <a:cubicBezTo>
                  <a:pt x="526597" y="355152"/>
                  <a:pt x="519478" y="348314"/>
                  <a:pt x="510694" y="344550"/>
                </a:cubicBezTo>
                <a:cubicBezTo>
                  <a:pt x="500650" y="340245"/>
                  <a:pt x="489356" y="339739"/>
                  <a:pt x="478889" y="336599"/>
                </a:cubicBezTo>
                <a:cubicBezTo>
                  <a:pt x="462833" y="331782"/>
                  <a:pt x="447084" y="325997"/>
                  <a:pt x="431181" y="320696"/>
                </a:cubicBezTo>
                <a:lnTo>
                  <a:pt x="407327" y="312745"/>
                </a:lnTo>
                <a:cubicBezTo>
                  <a:pt x="407322" y="312743"/>
                  <a:pt x="359623" y="296845"/>
                  <a:pt x="359619" y="296842"/>
                </a:cubicBezTo>
                <a:cubicBezTo>
                  <a:pt x="304937" y="260388"/>
                  <a:pt x="330043" y="271081"/>
                  <a:pt x="288057" y="257086"/>
                </a:cubicBezTo>
                <a:cubicBezTo>
                  <a:pt x="261250" y="216874"/>
                  <a:pt x="286708" y="244484"/>
                  <a:pt x="248301" y="225281"/>
                </a:cubicBezTo>
                <a:cubicBezTo>
                  <a:pt x="223691" y="212976"/>
                  <a:pt x="217850" y="199929"/>
                  <a:pt x="192642" y="185524"/>
                </a:cubicBezTo>
                <a:cubicBezTo>
                  <a:pt x="185365" y="181366"/>
                  <a:pt x="176739" y="180223"/>
                  <a:pt x="168788" y="177573"/>
                </a:cubicBezTo>
                <a:lnTo>
                  <a:pt x="136983" y="129865"/>
                </a:lnTo>
                <a:lnTo>
                  <a:pt x="121080" y="106011"/>
                </a:lnTo>
                <a:cubicBezTo>
                  <a:pt x="118430" y="98060"/>
                  <a:pt x="116877" y="89654"/>
                  <a:pt x="113129" y="82157"/>
                </a:cubicBezTo>
                <a:cubicBezTo>
                  <a:pt x="105795" y="67490"/>
                  <a:pt x="86560" y="43241"/>
                  <a:pt x="73372" y="34449"/>
                </a:cubicBezTo>
                <a:cubicBezTo>
                  <a:pt x="66398" y="29800"/>
                  <a:pt x="57469" y="29148"/>
                  <a:pt x="49518" y="26498"/>
                </a:cubicBezTo>
                <a:cubicBezTo>
                  <a:pt x="41567" y="21197"/>
                  <a:pt x="34211" y="14869"/>
                  <a:pt x="25664" y="10595"/>
                </a:cubicBezTo>
                <a:cubicBezTo>
                  <a:pt x="18167" y="6847"/>
                  <a:pt x="4460" y="-5307"/>
                  <a:pt x="1810" y="2644"/>
                </a:cubicBezTo>
                <a:cubicBezTo>
                  <a:pt x="-4116" y="20424"/>
                  <a:pt x="6086" y="39926"/>
                  <a:pt x="9762" y="58303"/>
                </a:cubicBezTo>
                <a:cubicBezTo>
                  <a:pt x="14882" y="83903"/>
                  <a:pt x="23269" y="88093"/>
                  <a:pt x="33616" y="113962"/>
                </a:cubicBezTo>
                <a:cubicBezTo>
                  <a:pt x="39842" y="129526"/>
                  <a:pt x="44217" y="145767"/>
                  <a:pt x="49518" y="161670"/>
                </a:cubicBezTo>
                <a:lnTo>
                  <a:pt x="57470" y="185524"/>
                </a:lnTo>
                <a:cubicBezTo>
                  <a:pt x="45548" y="280889"/>
                  <a:pt x="35455" y="333443"/>
                  <a:pt x="57470" y="447917"/>
                </a:cubicBezTo>
                <a:cubicBezTo>
                  <a:pt x="59534" y="458648"/>
                  <a:pt x="78474" y="454207"/>
                  <a:pt x="89275" y="455869"/>
                </a:cubicBezTo>
                <a:cubicBezTo>
                  <a:pt x="112997" y="459519"/>
                  <a:pt x="136983" y="461170"/>
                  <a:pt x="160837" y="463820"/>
                </a:cubicBezTo>
                <a:cubicBezTo>
                  <a:pt x="277417" y="454853"/>
                  <a:pt x="229647" y="455869"/>
                  <a:pt x="303960" y="455869"/>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9673419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4" name="Title 1"/>
          <p:cNvSpPr>
            <a:spLocks noGrp="1"/>
          </p:cNvSpPr>
          <p:nvPr>
            <p:ph type="title"/>
          </p:nvPr>
        </p:nvSpPr>
        <p:spPr>
          <a:xfrm>
            <a:off x="415578" y="556940"/>
            <a:ext cx="5334000" cy="457200"/>
          </a:xfrm>
        </p:spPr>
        <p:txBody>
          <a:bodyPr anchor="ctr" anchorCtr="0">
            <a:normAutofit fontScale="90000"/>
          </a:bodyPr>
          <a:lstStyle/>
          <a:p>
            <a:r>
              <a:rPr lang="en-GB" altLang="en-US" dirty="0"/>
              <a:t>Statistical power and false negatives</a:t>
            </a:r>
          </a:p>
        </p:txBody>
      </p:sp>
      <p:grpSp>
        <p:nvGrpSpPr>
          <p:cNvPr id="2" name="Group 1"/>
          <p:cNvGrpSpPr/>
          <p:nvPr/>
        </p:nvGrpSpPr>
        <p:grpSpPr>
          <a:xfrm>
            <a:off x="3897164" y="1887071"/>
            <a:ext cx="4942036" cy="3121025"/>
            <a:chOff x="611560" y="2398290"/>
            <a:chExt cx="4942036" cy="3121025"/>
          </a:xfrm>
        </p:grpSpPr>
        <p:grpSp>
          <p:nvGrpSpPr>
            <p:cNvPr id="3" name="Group 2"/>
            <p:cNvGrpSpPr/>
            <p:nvPr/>
          </p:nvGrpSpPr>
          <p:grpSpPr>
            <a:xfrm>
              <a:off x="611560" y="2408933"/>
              <a:ext cx="4942036" cy="3108299"/>
              <a:chOff x="1142132" y="2330623"/>
              <a:chExt cx="5734050" cy="3630612"/>
            </a:xfrm>
          </p:grpSpPr>
          <p:pic>
            <p:nvPicPr>
              <p:cNvPr id="8196" name="Picture 60" descr="1-s2.0-S0950584905001333-gr1.g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42132" y="2330623"/>
                <a:ext cx="5734050" cy="3630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TextBox 65"/>
              <p:cNvSpPr txBox="1"/>
              <p:nvPr/>
            </p:nvSpPr>
            <p:spPr>
              <a:xfrm>
                <a:off x="4431432" y="4469978"/>
                <a:ext cx="1262062" cy="611141"/>
              </a:xfrm>
              <a:prstGeom prst="rect">
                <a:avLst/>
              </a:prstGeom>
              <a:solidFill>
                <a:schemeClr val="bg1">
                  <a:lumMod val="95000"/>
                </a:schemeClr>
              </a:solidFill>
            </p:spPr>
            <p:txBody>
              <a:bodyPr>
                <a:spAutoFit/>
              </a:bodyPr>
              <a:lstStyle/>
              <a:p>
                <a:pPr algn="ctr">
                  <a:defRPr/>
                </a:pPr>
                <a:r>
                  <a:rPr lang="en-GB" sz="1400" dirty="0">
                    <a:latin typeface="Arial" charset="0"/>
                    <a:cs typeface="Arial" charset="0"/>
                  </a:rPr>
                  <a:t>Alternative  Distribution </a:t>
                </a:r>
              </a:p>
            </p:txBody>
          </p:sp>
          <p:sp>
            <p:nvSpPr>
              <p:cNvPr id="69" name="TextBox 68"/>
              <p:cNvSpPr txBox="1"/>
              <p:nvPr/>
            </p:nvSpPr>
            <p:spPr>
              <a:xfrm>
                <a:off x="2340694" y="4439815"/>
                <a:ext cx="1398351" cy="611141"/>
              </a:xfrm>
              <a:prstGeom prst="rect">
                <a:avLst/>
              </a:prstGeom>
              <a:solidFill>
                <a:schemeClr val="bg1">
                  <a:lumMod val="95000"/>
                </a:schemeClr>
              </a:solidFill>
            </p:spPr>
            <p:txBody>
              <a:bodyPr wrap="square">
                <a:spAutoFit/>
              </a:bodyPr>
              <a:lstStyle/>
              <a:p>
                <a:pPr algn="ctr">
                  <a:defRPr/>
                </a:pPr>
                <a:r>
                  <a:rPr lang="en-GB" sz="1400" dirty="0">
                    <a:latin typeface="Arial" charset="0"/>
                    <a:cs typeface="Arial" charset="0"/>
                  </a:rPr>
                  <a:t>Null  Distribution </a:t>
                </a:r>
              </a:p>
            </p:txBody>
          </p:sp>
        </p:grpSp>
        <p:sp>
          <p:nvSpPr>
            <p:cNvPr id="64" name="TextBox 63"/>
            <p:cNvSpPr txBox="1">
              <a:spLocks noChangeArrowheads="1"/>
            </p:cNvSpPr>
            <p:nvPr/>
          </p:nvSpPr>
          <p:spPr bwMode="auto">
            <a:xfrm>
              <a:off x="4534266" y="2852936"/>
              <a:ext cx="987425" cy="368300"/>
            </a:xfrm>
            <a:prstGeom prst="rect">
              <a:avLst/>
            </a:prstGeom>
            <a:solidFill>
              <a:schemeClr val="accent2"/>
            </a:solidFill>
            <a:ln>
              <a:noFill/>
            </a:ln>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GB" altLang="en-US" dirty="0">
                  <a:solidFill>
                    <a:schemeClr val="bg1"/>
                  </a:solidFill>
                </a:rPr>
                <a:t>Power</a:t>
              </a:r>
            </a:p>
          </p:txBody>
        </p:sp>
        <p:cxnSp>
          <p:nvCxnSpPr>
            <p:cNvPr id="68" name="Straight Connector 67"/>
            <p:cNvCxnSpPr/>
            <p:nvPr/>
          </p:nvCxnSpPr>
          <p:spPr>
            <a:xfrm flipH="1">
              <a:off x="3275856" y="2398290"/>
              <a:ext cx="12700" cy="3121025"/>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grpSp>
      <p:sp>
        <p:nvSpPr>
          <p:cNvPr id="14" name="Content Placeholder 4"/>
          <p:cNvSpPr>
            <a:spLocks noGrp="1"/>
          </p:cNvSpPr>
          <p:nvPr>
            <p:ph sz="half" idx="1"/>
          </p:nvPr>
        </p:nvSpPr>
        <p:spPr>
          <a:xfrm>
            <a:off x="79204" y="1752601"/>
            <a:ext cx="3806996" cy="4190999"/>
          </a:xfrm>
        </p:spPr>
        <p:txBody>
          <a:bodyPr>
            <a:normAutofit/>
          </a:bodyPr>
          <a:lstStyle/>
          <a:p>
            <a:pPr>
              <a:defRPr/>
            </a:pPr>
            <a:r>
              <a:rPr lang="en-GB" b="1" u="sng" dirty="0"/>
              <a:t>Statistical power</a:t>
            </a:r>
            <a:r>
              <a:rPr lang="en-GB" u="sng" dirty="0"/>
              <a:t>:</a:t>
            </a:r>
            <a:r>
              <a:rPr lang="en-GB" dirty="0"/>
              <a:t> probability that a test will correctly reject the null hypothesis when the null hypothesis is </a:t>
            </a:r>
            <a:r>
              <a:rPr lang="en-GB" i="1" dirty="0"/>
              <a:t>false</a:t>
            </a:r>
          </a:p>
          <a:p>
            <a:pPr>
              <a:defRPr/>
            </a:pPr>
            <a:endParaRPr lang="en-GB" i="1" dirty="0"/>
          </a:p>
          <a:p>
            <a:pPr lvl="1">
              <a:buFont typeface="Courier New" panose="02070309020205020404" pitchFamily="49" charset="0"/>
              <a:buChar char="o"/>
              <a:defRPr/>
            </a:pPr>
            <a:r>
              <a:rPr lang="en-GB" altLang="en-US" dirty="0"/>
              <a:t>Power = (1 – </a:t>
            </a:r>
            <a:r>
              <a:rPr lang="en-GB" altLang="en-US" i="1" dirty="0"/>
              <a:t>β</a:t>
            </a:r>
            <a:r>
              <a:rPr lang="en-GB" altLang="en-US" dirty="0"/>
              <a:t>)</a:t>
            </a:r>
          </a:p>
          <a:p>
            <a:pPr lvl="1">
              <a:buFont typeface="Courier New" panose="02070309020205020404" pitchFamily="49" charset="0"/>
              <a:buChar char="o"/>
              <a:defRPr/>
            </a:pPr>
            <a:endParaRPr lang="en-GB" altLang="en-US" dirty="0"/>
          </a:p>
          <a:p>
            <a:pPr>
              <a:buNone/>
              <a:defRPr/>
            </a:pPr>
            <a:r>
              <a:rPr lang="en-GB" altLang="en-US" dirty="0"/>
              <a:t>	</a:t>
            </a:r>
          </a:p>
          <a:p>
            <a:pPr>
              <a:buFont typeface="Arial" charset="0"/>
              <a:buNone/>
              <a:defRPr/>
            </a:pPr>
            <a:endParaRPr lang="en-GB" u="sng" dirty="0"/>
          </a:p>
          <a:p>
            <a:pPr>
              <a:defRPr/>
            </a:pPr>
            <a:endParaRPr lang="en-GB" sz="1800" dirty="0"/>
          </a:p>
          <a:p>
            <a:pPr>
              <a:buFont typeface="Arial" charset="0"/>
              <a:buNone/>
              <a:defRPr/>
            </a:pPr>
            <a:endParaRPr lang="en-GB" sz="1800" dirty="0"/>
          </a:p>
        </p:txBody>
      </p:sp>
      <p:sp>
        <p:nvSpPr>
          <p:cNvPr id="4" name="Freeform 3"/>
          <p:cNvSpPr/>
          <p:nvPr/>
        </p:nvSpPr>
        <p:spPr>
          <a:xfrm>
            <a:off x="6575729" y="2369489"/>
            <a:ext cx="1876508" cy="2178267"/>
          </a:xfrm>
          <a:custGeom>
            <a:avLst/>
            <a:gdLst>
              <a:gd name="connsiteX0" fmla="*/ 389614 w 1876508"/>
              <a:gd name="connsiteY0" fmla="*/ 0 h 2178267"/>
              <a:gd name="connsiteX1" fmla="*/ 469127 w 1876508"/>
              <a:gd name="connsiteY1" fmla="*/ 39756 h 2178267"/>
              <a:gd name="connsiteX2" fmla="*/ 540688 w 1876508"/>
              <a:gd name="connsiteY2" fmla="*/ 71561 h 2178267"/>
              <a:gd name="connsiteX3" fmla="*/ 612250 w 1876508"/>
              <a:gd name="connsiteY3" fmla="*/ 127221 h 2178267"/>
              <a:gd name="connsiteX4" fmla="*/ 628153 w 1876508"/>
              <a:gd name="connsiteY4" fmla="*/ 151074 h 2178267"/>
              <a:gd name="connsiteX5" fmla="*/ 652007 w 1876508"/>
              <a:gd name="connsiteY5" fmla="*/ 159026 h 2178267"/>
              <a:gd name="connsiteX6" fmla="*/ 588396 w 1876508"/>
              <a:gd name="connsiteY6" fmla="*/ 166977 h 2178267"/>
              <a:gd name="connsiteX7" fmla="*/ 453224 w 1876508"/>
              <a:gd name="connsiteY7" fmla="*/ 182880 h 2178267"/>
              <a:gd name="connsiteX8" fmla="*/ 349857 w 1876508"/>
              <a:gd name="connsiteY8" fmla="*/ 198782 h 2178267"/>
              <a:gd name="connsiteX9" fmla="*/ 294198 w 1876508"/>
              <a:gd name="connsiteY9" fmla="*/ 214685 h 2178267"/>
              <a:gd name="connsiteX10" fmla="*/ 262393 w 1876508"/>
              <a:gd name="connsiteY10" fmla="*/ 238539 h 2178267"/>
              <a:gd name="connsiteX11" fmla="*/ 238539 w 1876508"/>
              <a:gd name="connsiteY11" fmla="*/ 246490 h 2178267"/>
              <a:gd name="connsiteX12" fmla="*/ 214685 w 1876508"/>
              <a:gd name="connsiteY12" fmla="*/ 270344 h 2178267"/>
              <a:gd name="connsiteX13" fmla="*/ 166977 w 1876508"/>
              <a:gd name="connsiteY13" fmla="*/ 310101 h 2178267"/>
              <a:gd name="connsiteX14" fmla="*/ 357808 w 1876508"/>
              <a:gd name="connsiteY14" fmla="*/ 310101 h 2178267"/>
              <a:gd name="connsiteX15" fmla="*/ 461175 w 1876508"/>
              <a:gd name="connsiteY15" fmla="*/ 294198 h 2178267"/>
              <a:gd name="connsiteX16" fmla="*/ 485029 w 1876508"/>
              <a:gd name="connsiteY16" fmla="*/ 286247 h 2178267"/>
              <a:gd name="connsiteX17" fmla="*/ 556591 w 1876508"/>
              <a:gd name="connsiteY17" fmla="*/ 278295 h 2178267"/>
              <a:gd name="connsiteX18" fmla="*/ 739471 w 1876508"/>
              <a:gd name="connsiteY18" fmla="*/ 286247 h 2178267"/>
              <a:gd name="connsiteX19" fmla="*/ 787179 w 1876508"/>
              <a:gd name="connsiteY19" fmla="*/ 302149 h 2178267"/>
              <a:gd name="connsiteX20" fmla="*/ 850789 w 1876508"/>
              <a:gd name="connsiteY20" fmla="*/ 310101 h 2178267"/>
              <a:gd name="connsiteX21" fmla="*/ 834887 w 1876508"/>
              <a:gd name="connsiteY21" fmla="*/ 349857 h 2178267"/>
              <a:gd name="connsiteX22" fmla="*/ 795130 w 1876508"/>
              <a:gd name="connsiteY22" fmla="*/ 381662 h 2178267"/>
              <a:gd name="connsiteX23" fmla="*/ 739471 w 1876508"/>
              <a:gd name="connsiteY23" fmla="*/ 405516 h 2178267"/>
              <a:gd name="connsiteX24" fmla="*/ 659958 w 1876508"/>
              <a:gd name="connsiteY24" fmla="*/ 421419 h 2178267"/>
              <a:gd name="connsiteX25" fmla="*/ 564542 w 1876508"/>
              <a:gd name="connsiteY25" fmla="*/ 445273 h 2178267"/>
              <a:gd name="connsiteX26" fmla="*/ 492981 w 1876508"/>
              <a:gd name="connsiteY26" fmla="*/ 461175 h 2178267"/>
              <a:gd name="connsiteX27" fmla="*/ 469127 w 1876508"/>
              <a:gd name="connsiteY27" fmla="*/ 469127 h 2178267"/>
              <a:gd name="connsiteX28" fmla="*/ 365760 w 1876508"/>
              <a:gd name="connsiteY28" fmla="*/ 477078 h 2178267"/>
              <a:gd name="connsiteX29" fmla="*/ 294198 w 1876508"/>
              <a:gd name="connsiteY29" fmla="*/ 500932 h 2178267"/>
              <a:gd name="connsiteX30" fmla="*/ 254441 w 1876508"/>
              <a:gd name="connsiteY30" fmla="*/ 516834 h 2178267"/>
              <a:gd name="connsiteX31" fmla="*/ 206734 w 1876508"/>
              <a:gd name="connsiteY31" fmla="*/ 532737 h 2178267"/>
              <a:gd name="connsiteX32" fmla="*/ 182880 w 1876508"/>
              <a:gd name="connsiteY32" fmla="*/ 548640 h 2178267"/>
              <a:gd name="connsiteX33" fmla="*/ 151074 w 1876508"/>
              <a:gd name="connsiteY33" fmla="*/ 572494 h 2178267"/>
              <a:gd name="connsiteX34" fmla="*/ 127221 w 1876508"/>
              <a:gd name="connsiteY34" fmla="*/ 580445 h 2178267"/>
              <a:gd name="connsiteX35" fmla="*/ 111318 w 1876508"/>
              <a:gd name="connsiteY35" fmla="*/ 604299 h 2178267"/>
              <a:gd name="connsiteX36" fmla="*/ 79513 w 1876508"/>
              <a:gd name="connsiteY36" fmla="*/ 636104 h 2178267"/>
              <a:gd name="connsiteX37" fmla="*/ 87464 w 1876508"/>
              <a:gd name="connsiteY37" fmla="*/ 675861 h 2178267"/>
              <a:gd name="connsiteX38" fmla="*/ 111318 w 1876508"/>
              <a:gd name="connsiteY38" fmla="*/ 683812 h 2178267"/>
              <a:gd name="connsiteX39" fmla="*/ 246490 w 1876508"/>
              <a:gd name="connsiteY39" fmla="*/ 667909 h 2178267"/>
              <a:gd name="connsiteX40" fmla="*/ 357808 w 1876508"/>
              <a:gd name="connsiteY40" fmla="*/ 620201 h 2178267"/>
              <a:gd name="connsiteX41" fmla="*/ 405516 w 1876508"/>
              <a:gd name="connsiteY41" fmla="*/ 604299 h 2178267"/>
              <a:gd name="connsiteX42" fmla="*/ 469127 w 1876508"/>
              <a:gd name="connsiteY42" fmla="*/ 596348 h 2178267"/>
              <a:gd name="connsiteX43" fmla="*/ 508883 w 1876508"/>
              <a:gd name="connsiteY43" fmla="*/ 588396 h 2178267"/>
              <a:gd name="connsiteX44" fmla="*/ 811033 w 1876508"/>
              <a:gd name="connsiteY44" fmla="*/ 596348 h 2178267"/>
              <a:gd name="connsiteX45" fmla="*/ 858741 w 1876508"/>
              <a:gd name="connsiteY45" fmla="*/ 612250 h 2178267"/>
              <a:gd name="connsiteX46" fmla="*/ 882594 w 1876508"/>
              <a:gd name="connsiteY46" fmla="*/ 620201 h 2178267"/>
              <a:gd name="connsiteX47" fmla="*/ 866692 w 1876508"/>
              <a:gd name="connsiteY47" fmla="*/ 747422 h 2178267"/>
              <a:gd name="connsiteX48" fmla="*/ 803081 w 1876508"/>
              <a:gd name="connsiteY48" fmla="*/ 803081 h 2178267"/>
              <a:gd name="connsiteX49" fmla="*/ 755374 w 1876508"/>
              <a:gd name="connsiteY49" fmla="*/ 826935 h 2178267"/>
              <a:gd name="connsiteX50" fmla="*/ 707666 w 1876508"/>
              <a:gd name="connsiteY50" fmla="*/ 842838 h 2178267"/>
              <a:gd name="connsiteX51" fmla="*/ 524786 w 1876508"/>
              <a:gd name="connsiteY51" fmla="*/ 882594 h 2178267"/>
              <a:gd name="connsiteX52" fmla="*/ 349857 w 1876508"/>
              <a:gd name="connsiteY52" fmla="*/ 874643 h 2178267"/>
              <a:gd name="connsiteX53" fmla="*/ 278295 w 1876508"/>
              <a:gd name="connsiteY53" fmla="*/ 858741 h 2178267"/>
              <a:gd name="connsiteX54" fmla="*/ 254441 w 1876508"/>
              <a:gd name="connsiteY54" fmla="*/ 850789 h 2178267"/>
              <a:gd name="connsiteX55" fmla="*/ 190831 w 1876508"/>
              <a:gd name="connsiteY55" fmla="*/ 842838 h 2178267"/>
              <a:gd name="connsiteX56" fmla="*/ 127221 w 1876508"/>
              <a:gd name="connsiteY56" fmla="*/ 858741 h 2178267"/>
              <a:gd name="connsiteX57" fmla="*/ 95415 w 1876508"/>
              <a:gd name="connsiteY57" fmla="*/ 874643 h 2178267"/>
              <a:gd name="connsiteX58" fmla="*/ 71561 w 1876508"/>
              <a:gd name="connsiteY58" fmla="*/ 882594 h 2178267"/>
              <a:gd name="connsiteX59" fmla="*/ 79513 w 1876508"/>
              <a:gd name="connsiteY59" fmla="*/ 930302 h 2178267"/>
              <a:gd name="connsiteX60" fmla="*/ 151074 w 1876508"/>
              <a:gd name="connsiteY60" fmla="*/ 962108 h 2178267"/>
              <a:gd name="connsiteX61" fmla="*/ 174928 w 1876508"/>
              <a:gd name="connsiteY61" fmla="*/ 970059 h 2178267"/>
              <a:gd name="connsiteX62" fmla="*/ 262393 w 1876508"/>
              <a:gd name="connsiteY62" fmla="*/ 985961 h 2178267"/>
              <a:gd name="connsiteX63" fmla="*/ 492981 w 1876508"/>
              <a:gd name="connsiteY63" fmla="*/ 978010 h 2178267"/>
              <a:gd name="connsiteX64" fmla="*/ 516834 w 1876508"/>
              <a:gd name="connsiteY64" fmla="*/ 970059 h 2178267"/>
              <a:gd name="connsiteX65" fmla="*/ 556591 w 1876508"/>
              <a:gd name="connsiteY65" fmla="*/ 962108 h 2178267"/>
              <a:gd name="connsiteX66" fmla="*/ 580445 w 1876508"/>
              <a:gd name="connsiteY66" fmla="*/ 946205 h 2178267"/>
              <a:gd name="connsiteX67" fmla="*/ 628153 w 1876508"/>
              <a:gd name="connsiteY67" fmla="*/ 938254 h 2178267"/>
              <a:gd name="connsiteX68" fmla="*/ 652007 w 1876508"/>
              <a:gd name="connsiteY68" fmla="*/ 930302 h 2178267"/>
              <a:gd name="connsiteX69" fmla="*/ 970059 w 1876508"/>
              <a:gd name="connsiteY69" fmla="*/ 938254 h 2178267"/>
              <a:gd name="connsiteX70" fmla="*/ 993913 w 1876508"/>
              <a:gd name="connsiteY70" fmla="*/ 946205 h 2178267"/>
              <a:gd name="connsiteX71" fmla="*/ 1033669 w 1876508"/>
              <a:gd name="connsiteY71" fmla="*/ 954156 h 2178267"/>
              <a:gd name="connsiteX72" fmla="*/ 1073426 w 1876508"/>
              <a:gd name="connsiteY72" fmla="*/ 993913 h 2178267"/>
              <a:gd name="connsiteX73" fmla="*/ 1065474 w 1876508"/>
              <a:gd name="connsiteY73" fmla="*/ 1033669 h 2178267"/>
              <a:gd name="connsiteX74" fmla="*/ 1041621 w 1876508"/>
              <a:gd name="connsiteY74" fmla="*/ 1065474 h 2178267"/>
              <a:gd name="connsiteX75" fmla="*/ 970059 w 1876508"/>
              <a:gd name="connsiteY75" fmla="*/ 1121134 h 2178267"/>
              <a:gd name="connsiteX76" fmla="*/ 890546 w 1876508"/>
              <a:gd name="connsiteY76" fmla="*/ 1152939 h 2178267"/>
              <a:gd name="connsiteX77" fmla="*/ 866692 w 1876508"/>
              <a:gd name="connsiteY77" fmla="*/ 1160890 h 2178267"/>
              <a:gd name="connsiteX78" fmla="*/ 644055 w 1876508"/>
              <a:gd name="connsiteY78" fmla="*/ 1152939 h 2178267"/>
              <a:gd name="connsiteX79" fmla="*/ 620201 w 1876508"/>
              <a:gd name="connsiteY79" fmla="*/ 1144988 h 2178267"/>
              <a:gd name="connsiteX80" fmla="*/ 572494 w 1876508"/>
              <a:gd name="connsiteY80" fmla="*/ 1137036 h 2178267"/>
              <a:gd name="connsiteX81" fmla="*/ 540688 w 1876508"/>
              <a:gd name="connsiteY81" fmla="*/ 1129085 h 2178267"/>
              <a:gd name="connsiteX82" fmla="*/ 516834 w 1876508"/>
              <a:gd name="connsiteY82" fmla="*/ 1121134 h 2178267"/>
              <a:gd name="connsiteX83" fmla="*/ 461175 w 1876508"/>
              <a:gd name="connsiteY83" fmla="*/ 1113182 h 2178267"/>
              <a:gd name="connsiteX84" fmla="*/ 437321 w 1876508"/>
              <a:gd name="connsiteY84" fmla="*/ 1105231 h 2178267"/>
              <a:gd name="connsiteX85" fmla="*/ 397565 w 1876508"/>
              <a:gd name="connsiteY85" fmla="*/ 1097280 h 2178267"/>
              <a:gd name="connsiteX86" fmla="*/ 365760 w 1876508"/>
              <a:gd name="connsiteY86" fmla="*/ 1089328 h 2178267"/>
              <a:gd name="connsiteX87" fmla="*/ 262393 w 1876508"/>
              <a:gd name="connsiteY87" fmla="*/ 1097280 h 2178267"/>
              <a:gd name="connsiteX88" fmla="*/ 238539 w 1876508"/>
              <a:gd name="connsiteY88" fmla="*/ 1121134 h 2178267"/>
              <a:gd name="connsiteX89" fmla="*/ 230588 w 1876508"/>
              <a:gd name="connsiteY89" fmla="*/ 1144988 h 2178267"/>
              <a:gd name="connsiteX90" fmla="*/ 198782 w 1876508"/>
              <a:gd name="connsiteY90" fmla="*/ 1200647 h 2178267"/>
              <a:gd name="connsiteX91" fmla="*/ 326003 w 1876508"/>
              <a:gd name="connsiteY91" fmla="*/ 1184744 h 2178267"/>
              <a:gd name="connsiteX92" fmla="*/ 405516 w 1876508"/>
              <a:gd name="connsiteY92" fmla="*/ 1168841 h 2178267"/>
              <a:gd name="connsiteX93" fmla="*/ 492981 w 1876508"/>
              <a:gd name="connsiteY93" fmla="*/ 1144988 h 2178267"/>
              <a:gd name="connsiteX94" fmla="*/ 516834 w 1876508"/>
              <a:gd name="connsiteY94" fmla="*/ 1137036 h 2178267"/>
              <a:gd name="connsiteX95" fmla="*/ 612250 w 1876508"/>
              <a:gd name="connsiteY95" fmla="*/ 1121134 h 2178267"/>
              <a:gd name="connsiteX96" fmla="*/ 652007 w 1876508"/>
              <a:gd name="connsiteY96" fmla="*/ 1113182 h 2178267"/>
              <a:gd name="connsiteX97" fmla="*/ 675861 w 1876508"/>
              <a:gd name="connsiteY97" fmla="*/ 1105231 h 2178267"/>
              <a:gd name="connsiteX98" fmla="*/ 707666 w 1876508"/>
              <a:gd name="connsiteY98" fmla="*/ 1097280 h 2178267"/>
              <a:gd name="connsiteX99" fmla="*/ 906448 w 1876508"/>
              <a:gd name="connsiteY99" fmla="*/ 1113182 h 2178267"/>
              <a:gd name="connsiteX100" fmla="*/ 970059 w 1876508"/>
              <a:gd name="connsiteY100" fmla="*/ 1129085 h 2178267"/>
              <a:gd name="connsiteX101" fmla="*/ 1041621 w 1876508"/>
              <a:gd name="connsiteY101" fmla="*/ 1144988 h 2178267"/>
              <a:gd name="connsiteX102" fmla="*/ 1105231 w 1876508"/>
              <a:gd name="connsiteY102" fmla="*/ 1168841 h 2178267"/>
              <a:gd name="connsiteX103" fmla="*/ 1129085 w 1876508"/>
              <a:gd name="connsiteY103" fmla="*/ 1184744 h 2178267"/>
              <a:gd name="connsiteX104" fmla="*/ 1152939 w 1876508"/>
              <a:gd name="connsiteY104" fmla="*/ 1192695 h 2178267"/>
              <a:gd name="connsiteX105" fmla="*/ 1152939 w 1876508"/>
              <a:gd name="connsiteY105" fmla="*/ 1184744 h 2178267"/>
              <a:gd name="connsiteX106" fmla="*/ 1184744 w 1876508"/>
              <a:gd name="connsiteY106" fmla="*/ 1176793 h 2178267"/>
              <a:gd name="connsiteX107" fmla="*/ 1256306 w 1876508"/>
              <a:gd name="connsiteY107" fmla="*/ 1184744 h 2178267"/>
              <a:gd name="connsiteX108" fmla="*/ 1280160 w 1876508"/>
              <a:gd name="connsiteY108" fmla="*/ 1192695 h 2178267"/>
              <a:gd name="connsiteX109" fmla="*/ 1343770 w 1876508"/>
              <a:gd name="connsiteY109" fmla="*/ 1232452 h 2178267"/>
              <a:gd name="connsiteX110" fmla="*/ 1375575 w 1876508"/>
              <a:gd name="connsiteY110" fmla="*/ 1264257 h 2178267"/>
              <a:gd name="connsiteX111" fmla="*/ 1383527 w 1876508"/>
              <a:gd name="connsiteY111" fmla="*/ 1288111 h 2178267"/>
              <a:gd name="connsiteX112" fmla="*/ 1383527 w 1876508"/>
              <a:gd name="connsiteY112" fmla="*/ 1423283 h 2178267"/>
              <a:gd name="connsiteX113" fmla="*/ 1327868 w 1876508"/>
              <a:gd name="connsiteY113" fmla="*/ 1470991 h 2178267"/>
              <a:gd name="connsiteX114" fmla="*/ 1288111 w 1876508"/>
              <a:gd name="connsiteY114" fmla="*/ 1494845 h 2178267"/>
              <a:gd name="connsiteX115" fmla="*/ 1240403 w 1876508"/>
              <a:gd name="connsiteY115" fmla="*/ 1510748 h 2178267"/>
              <a:gd name="connsiteX116" fmla="*/ 1216549 w 1876508"/>
              <a:gd name="connsiteY116" fmla="*/ 1518699 h 2178267"/>
              <a:gd name="connsiteX117" fmla="*/ 1144988 w 1876508"/>
              <a:gd name="connsiteY117" fmla="*/ 1526650 h 2178267"/>
              <a:gd name="connsiteX118" fmla="*/ 1057523 w 1876508"/>
              <a:gd name="connsiteY118" fmla="*/ 1542553 h 2178267"/>
              <a:gd name="connsiteX119" fmla="*/ 850789 w 1876508"/>
              <a:gd name="connsiteY119" fmla="*/ 1558455 h 2178267"/>
              <a:gd name="connsiteX120" fmla="*/ 667909 w 1876508"/>
              <a:gd name="connsiteY120" fmla="*/ 1566407 h 2178267"/>
              <a:gd name="connsiteX121" fmla="*/ 620201 w 1876508"/>
              <a:gd name="connsiteY121" fmla="*/ 1574358 h 2178267"/>
              <a:gd name="connsiteX122" fmla="*/ 556591 w 1876508"/>
              <a:gd name="connsiteY122" fmla="*/ 1582309 h 2178267"/>
              <a:gd name="connsiteX123" fmla="*/ 405516 w 1876508"/>
              <a:gd name="connsiteY123" fmla="*/ 1598212 h 2178267"/>
              <a:gd name="connsiteX124" fmla="*/ 326003 w 1876508"/>
              <a:gd name="connsiteY124" fmla="*/ 1630017 h 2178267"/>
              <a:gd name="connsiteX125" fmla="*/ 262393 w 1876508"/>
              <a:gd name="connsiteY125" fmla="*/ 1677725 h 2178267"/>
              <a:gd name="connsiteX126" fmla="*/ 222636 w 1876508"/>
              <a:gd name="connsiteY126" fmla="*/ 1709530 h 2178267"/>
              <a:gd name="connsiteX127" fmla="*/ 166977 w 1876508"/>
              <a:gd name="connsiteY127" fmla="*/ 1741335 h 2178267"/>
              <a:gd name="connsiteX128" fmla="*/ 143123 w 1876508"/>
              <a:gd name="connsiteY128" fmla="*/ 1765189 h 2178267"/>
              <a:gd name="connsiteX129" fmla="*/ 103367 w 1876508"/>
              <a:gd name="connsiteY129" fmla="*/ 1789043 h 2178267"/>
              <a:gd name="connsiteX130" fmla="*/ 31805 w 1876508"/>
              <a:gd name="connsiteY130" fmla="*/ 1852654 h 2178267"/>
              <a:gd name="connsiteX131" fmla="*/ 15902 w 1876508"/>
              <a:gd name="connsiteY131" fmla="*/ 1884459 h 2178267"/>
              <a:gd name="connsiteX132" fmla="*/ 0 w 1876508"/>
              <a:gd name="connsiteY132" fmla="*/ 1908313 h 2178267"/>
              <a:gd name="connsiteX133" fmla="*/ 7951 w 1876508"/>
              <a:gd name="connsiteY133" fmla="*/ 1963972 h 2178267"/>
              <a:gd name="connsiteX134" fmla="*/ 31805 w 1876508"/>
              <a:gd name="connsiteY134" fmla="*/ 1971923 h 2178267"/>
              <a:gd name="connsiteX135" fmla="*/ 87464 w 1876508"/>
              <a:gd name="connsiteY135" fmla="*/ 2003728 h 2178267"/>
              <a:gd name="connsiteX136" fmla="*/ 135172 w 1876508"/>
              <a:gd name="connsiteY136" fmla="*/ 2011680 h 2178267"/>
              <a:gd name="connsiteX137" fmla="*/ 206734 w 1876508"/>
              <a:gd name="connsiteY137" fmla="*/ 2027582 h 2178267"/>
              <a:gd name="connsiteX138" fmla="*/ 349857 w 1876508"/>
              <a:gd name="connsiteY138" fmla="*/ 2043485 h 2178267"/>
              <a:gd name="connsiteX139" fmla="*/ 723568 w 1876508"/>
              <a:gd name="connsiteY139" fmla="*/ 2035534 h 2178267"/>
              <a:gd name="connsiteX140" fmla="*/ 826935 w 1876508"/>
              <a:gd name="connsiteY140" fmla="*/ 2011680 h 2178267"/>
              <a:gd name="connsiteX141" fmla="*/ 922351 w 1876508"/>
              <a:gd name="connsiteY141" fmla="*/ 2003728 h 2178267"/>
              <a:gd name="connsiteX142" fmla="*/ 1113182 w 1876508"/>
              <a:gd name="connsiteY142" fmla="*/ 1979874 h 2178267"/>
              <a:gd name="connsiteX143" fmla="*/ 1272208 w 1876508"/>
              <a:gd name="connsiteY143" fmla="*/ 1956021 h 2178267"/>
              <a:gd name="connsiteX144" fmla="*/ 1383527 w 1876508"/>
              <a:gd name="connsiteY144" fmla="*/ 1940118 h 2178267"/>
              <a:gd name="connsiteX145" fmla="*/ 1558455 w 1876508"/>
              <a:gd name="connsiteY145" fmla="*/ 1948069 h 2178267"/>
              <a:gd name="connsiteX146" fmla="*/ 1518699 w 1876508"/>
              <a:gd name="connsiteY146" fmla="*/ 1979874 h 2178267"/>
              <a:gd name="connsiteX147" fmla="*/ 1486894 w 1876508"/>
              <a:gd name="connsiteY147" fmla="*/ 1995777 h 2178267"/>
              <a:gd name="connsiteX148" fmla="*/ 1439186 w 1876508"/>
              <a:gd name="connsiteY148" fmla="*/ 2011680 h 2178267"/>
              <a:gd name="connsiteX149" fmla="*/ 1343770 w 1876508"/>
              <a:gd name="connsiteY149" fmla="*/ 2043485 h 2178267"/>
              <a:gd name="connsiteX150" fmla="*/ 1248354 w 1876508"/>
              <a:gd name="connsiteY150" fmla="*/ 2059388 h 2178267"/>
              <a:gd name="connsiteX151" fmla="*/ 532737 w 1876508"/>
              <a:gd name="connsiteY151" fmla="*/ 2051436 h 2178267"/>
              <a:gd name="connsiteX152" fmla="*/ 508883 w 1876508"/>
              <a:gd name="connsiteY152" fmla="*/ 2043485 h 2178267"/>
              <a:gd name="connsiteX153" fmla="*/ 477078 w 1876508"/>
              <a:gd name="connsiteY153" fmla="*/ 2035534 h 2178267"/>
              <a:gd name="connsiteX154" fmla="*/ 453224 w 1876508"/>
              <a:gd name="connsiteY154" fmla="*/ 2019631 h 2178267"/>
              <a:gd name="connsiteX155" fmla="*/ 508883 w 1876508"/>
              <a:gd name="connsiteY155" fmla="*/ 1987826 h 2178267"/>
              <a:gd name="connsiteX156" fmla="*/ 612250 w 1876508"/>
              <a:gd name="connsiteY156" fmla="*/ 1979874 h 2178267"/>
              <a:gd name="connsiteX157" fmla="*/ 1097280 w 1876508"/>
              <a:gd name="connsiteY157" fmla="*/ 1995777 h 2178267"/>
              <a:gd name="connsiteX158" fmla="*/ 1256306 w 1876508"/>
              <a:gd name="connsiteY158" fmla="*/ 2011680 h 2178267"/>
              <a:gd name="connsiteX159" fmla="*/ 1335819 w 1876508"/>
              <a:gd name="connsiteY159" fmla="*/ 2027582 h 2178267"/>
              <a:gd name="connsiteX160" fmla="*/ 1391478 w 1876508"/>
              <a:gd name="connsiteY160" fmla="*/ 2043485 h 2178267"/>
              <a:gd name="connsiteX161" fmla="*/ 1455088 w 1876508"/>
              <a:gd name="connsiteY161" fmla="*/ 2051436 h 2178267"/>
              <a:gd name="connsiteX162" fmla="*/ 1534601 w 1876508"/>
              <a:gd name="connsiteY162" fmla="*/ 2075290 h 2178267"/>
              <a:gd name="connsiteX163" fmla="*/ 1574358 w 1876508"/>
              <a:gd name="connsiteY163" fmla="*/ 2083241 h 2178267"/>
              <a:gd name="connsiteX164" fmla="*/ 1637968 w 1876508"/>
              <a:gd name="connsiteY164" fmla="*/ 2107095 h 2178267"/>
              <a:gd name="connsiteX165" fmla="*/ 1693628 w 1876508"/>
              <a:gd name="connsiteY165" fmla="*/ 2146852 h 2178267"/>
              <a:gd name="connsiteX166" fmla="*/ 1717481 w 1876508"/>
              <a:gd name="connsiteY166" fmla="*/ 2154803 h 2178267"/>
              <a:gd name="connsiteX167" fmla="*/ 1876508 w 1876508"/>
              <a:gd name="connsiteY167" fmla="*/ 2170706 h 2178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Lst>
            <a:rect l="l" t="t" r="r" b="b"/>
            <a:pathLst>
              <a:path w="1876508" h="2178267">
                <a:moveTo>
                  <a:pt x="389614" y="0"/>
                </a:moveTo>
                <a:cubicBezTo>
                  <a:pt x="416118" y="13252"/>
                  <a:pt x="441614" y="28750"/>
                  <a:pt x="469127" y="39756"/>
                </a:cubicBezTo>
                <a:cubicBezTo>
                  <a:pt x="519888" y="60061"/>
                  <a:pt x="496117" y="49276"/>
                  <a:pt x="540688" y="71561"/>
                </a:cubicBezTo>
                <a:cubicBezTo>
                  <a:pt x="594323" y="125196"/>
                  <a:pt x="567061" y="112157"/>
                  <a:pt x="612250" y="127221"/>
                </a:cubicBezTo>
                <a:cubicBezTo>
                  <a:pt x="617551" y="135172"/>
                  <a:pt x="620691" y="145104"/>
                  <a:pt x="628153" y="151074"/>
                </a:cubicBezTo>
                <a:cubicBezTo>
                  <a:pt x="634698" y="156310"/>
                  <a:pt x="659789" y="155913"/>
                  <a:pt x="652007" y="159026"/>
                </a:cubicBezTo>
                <a:cubicBezTo>
                  <a:pt x="632167" y="166962"/>
                  <a:pt x="609516" y="163728"/>
                  <a:pt x="588396" y="166977"/>
                </a:cubicBezTo>
                <a:cubicBezTo>
                  <a:pt x="470828" y="185064"/>
                  <a:pt x="671960" y="164650"/>
                  <a:pt x="453224" y="182880"/>
                </a:cubicBezTo>
                <a:cubicBezTo>
                  <a:pt x="397879" y="201328"/>
                  <a:pt x="457482" y="183407"/>
                  <a:pt x="349857" y="198782"/>
                </a:cubicBezTo>
                <a:cubicBezTo>
                  <a:pt x="332391" y="201277"/>
                  <a:pt x="311185" y="209023"/>
                  <a:pt x="294198" y="214685"/>
                </a:cubicBezTo>
                <a:cubicBezTo>
                  <a:pt x="283596" y="222636"/>
                  <a:pt x="273899" y="231964"/>
                  <a:pt x="262393" y="238539"/>
                </a:cubicBezTo>
                <a:cubicBezTo>
                  <a:pt x="255116" y="242697"/>
                  <a:pt x="245513" y="241841"/>
                  <a:pt x="238539" y="246490"/>
                </a:cubicBezTo>
                <a:cubicBezTo>
                  <a:pt x="229183" y="252727"/>
                  <a:pt x="223324" y="263145"/>
                  <a:pt x="214685" y="270344"/>
                </a:cubicBezTo>
                <a:cubicBezTo>
                  <a:pt x="148265" y="325695"/>
                  <a:pt x="236667" y="240411"/>
                  <a:pt x="166977" y="310101"/>
                </a:cubicBezTo>
                <a:cubicBezTo>
                  <a:pt x="247673" y="330274"/>
                  <a:pt x="200494" y="321754"/>
                  <a:pt x="357808" y="310101"/>
                </a:cubicBezTo>
                <a:cubicBezTo>
                  <a:pt x="367313" y="309397"/>
                  <a:pt x="448413" y="297034"/>
                  <a:pt x="461175" y="294198"/>
                </a:cubicBezTo>
                <a:cubicBezTo>
                  <a:pt x="469357" y="292380"/>
                  <a:pt x="476762" y="287625"/>
                  <a:pt x="485029" y="286247"/>
                </a:cubicBezTo>
                <a:cubicBezTo>
                  <a:pt x="508703" y="282301"/>
                  <a:pt x="532737" y="280946"/>
                  <a:pt x="556591" y="278295"/>
                </a:cubicBezTo>
                <a:cubicBezTo>
                  <a:pt x="617551" y="280946"/>
                  <a:pt x="678777" y="279968"/>
                  <a:pt x="739471" y="286247"/>
                </a:cubicBezTo>
                <a:cubicBezTo>
                  <a:pt x="756145" y="287972"/>
                  <a:pt x="770546" y="300070"/>
                  <a:pt x="787179" y="302149"/>
                </a:cubicBezTo>
                <a:lnTo>
                  <a:pt x="850789" y="310101"/>
                </a:lnTo>
                <a:cubicBezTo>
                  <a:pt x="845488" y="323353"/>
                  <a:pt x="843650" y="338591"/>
                  <a:pt x="834887" y="349857"/>
                </a:cubicBezTo>
                <a:cubicBezTo>
                  <a:pt x="824468" y="363253"/>
                  <a:pt x="809251" y="372248"/>
                  <a:pt x="795130" y="381662"/>
                </a:cubicBezTo>
                <a:cubicBezTo>
                  <a:pt x="782532" y="390061"/>
                  <a:pt x="755688" y="401774"/>
                  <a:pt x="739471" y="405516"/>
                </a:cubicBezTo>
                <a:cubicBezTo>
                  <a:pt x="713134" y="411594"/>
                  <a:pt x="685054" y="411381"/>
                  <a:pt x="659958" y="421419"/>
                </a:cubicBezTo>
                <a:cubicBezTo>
                  <a:pt x="597378" y="446450"/>
                  <a:pt x="641450" y="432455"/>
                  <a:pt x="564542" y="445273"/>
                </a:cubicBezTo>
                <a:cubicBezTo>
                  <a:pt x="544869" y="448552"/>
                  <a:pt x="512993" y="455457"/>
                  <a:pt x="492981" y="461175"/>
                </a:cubicBezTo>
                <a:cubicBezTo>
                  <a:pt x="484922" y="463478"/>
                  <a:pt x="477444" y="468087"/>
                  <a:pt x="469127" y="469127"/>
                </a:cubicBezTo>
                <a:cubicBezTo>
                  <a:pt x="434836" y="473413"/>
                  <a:pt x="400216" y="474428"/>
                  <a:pt x="365760" y="477078"/>
                </a:cubicBezTo>
                <a:cubicBezTo>
                  <a:pt x="299337" y="510290"/>
                  <a:pt x="371264" y="477813"/>
                  <a:pt x="294198" y="500932"/>
                </a:cubicBezTo>
                <a:cubicBezTo>
                  <a:pt x="280527" y="505033"/>
                  <a:pt x="267855" y="511956"/>
                  <a:pt x="254441" y="516834"/>
                </a:cubicBezTo>
                <a:cubicBezTo>
                  <a:pt x="238688" y="522562"/>
                  <a:pt x="206734" y="532737"/>
                  <a:pt x="206734" y="532737"/>
                </a:cubicBezTo>
                <a:cubicBezTo>
                  <a:pt x="198783" y="538038"/>
                  <a:pt x="190656" y="543085"/>
                  <a:pt x="182880" y="548640"/>
                </a:cubicBezTo>
                <a:cubicBezTo>
                  <a:pt x="172096" y="556343"/>
                  <a:pt x="162580" y="565919"/>
                  <a:pt x="151074" y="572494"/>
                </a:cubicBezTo>
                <a:cubicBezTo>
                  <a:pt x="143797" y="576652"/>
                  <a:pt x="135172" y="577795"/>
                  <a:pt x="127221" y="580445"/>
                </a:cubicBezTo>
                <a:cubicBezTo>
                  <a:pt x="121920" y="588396"/>
                  <a:pt x="118780" y="598329"/>
                  <a:pt x="111318" y="604299"/>
                </a:cubicBezTo>
                <a:cubicBezTo>
                  <a:pt x="72767" y="635140"/>
                  <a:pt x="96860" y="584059"/>
                  <a:pt x="79513" y="636104"/>
                </a:cubicBezTo>
                <a:cubicBezTo>
                  <a:pt x="82163" y="649356"/>
                  <a:pt x="79967" y="664616"/>
                  <a:pt x="87464" y="675861"/>
                </a:cubicBezTo>
                <a:cubicBezTo>
                  <a:pt x="92113" y="682835"/>
                  <a:pt x="102947" y="684231"/>
                  <a:pt x="111318" y="683812"/>
                </a:cubicBezTo>
                <a:cubicBezTo>
                  <a:pt x="156629" y="681546"/>
                  <a:pt x="201433" y="673210"/>
                  <a:pt x="246490" y="667909"/>
                </a:cubicBezTo>
                <a:cubicBezTo>
                  <a:pt x="325932" y="622514"/>
                  <a:pt x="275255" y="645602"/>
                  <a:pt x="357808" y="620201"/>
                </a:cubicBezTo>
                <a:cubicBezTo>
                  <a:pt x="373830" y="615271"/>
                  <a:pt x="389125" y="607811"/>
                  <a:pt x="405516" y="604299"/>
                </a:cubicBezTo>
                <a:cubicBezTo>
                  <a:pt x="426410" y="599822"/>
                  <a:pt x="448007" y="599597"/>
                  <a:pt x="469127" y="596348"/>
                </a:cubicBezTo>
                <a:cubicBezTo>
                  <a:pt x="482484" y="594293"/>
                  <a:pt x="495631" y="591047"/>
                  <a:pt x="508883" y="588396"/>
                </a:cubicBezTo>
                <a:cubicBezTo>
                  <a:pt x="609600" y="591047"/>
                  <a:pt x="710515" y="589494"/>
                  <a:pt x="811033" y="596348"/>
                </a:cubicBezTo>
                <a:cubicBezTo>
                  <a:pt x="827757" y="597488"/>
                  <a:pt x="842838" y="606949"/>
                  <a:pt x="858741" y="612250"/>
                </a:cubicBezTo>
                <a:lnTo>
                  <a:pt x="882594" y="620201"/>
                </a:lnTo>
                <a:cubicBezTo>
                  <a:pt x="881077" y="639923"/>
                  <a:pt x="883854" y="713098"/>
                  <a:pt x="866692" y="747422"/>
                </a:cubicBezTo>
                <a:cubicBezTo>
                  <a:pt x="852115" y="776577"/>
                  <a:pt x="834886" y="787178"/>
                  <a:pt x="803081" y="803081"/>
                </a:cubicBezTo>
                <a:cubicBezTo>
                  <a:pt x="787179" y="811032"/>
                  <a:pt x="771786" y="820097"/>
                  <a:pt x="755374" y="826935"/>
                </a:cubicBezTo>
                <a:cubicBezTo>
                  <a:pt x="739901" y="833382"/>
                  <a:pt x="723838" y="838427"/>
                  <a:pt x="707666" y="842838"/>
                </a:cubicBezTo>
                <a:cubicBezTo>
                  <a:pt x="587710" y="875553"/>
                  <a:pt x="612807" y="870020"/>
                  <a:pt x="524786" y="882594"/>
                </a:cubicBezTo>
                <a:cubicBezTo>
                  <a:pt x="466476" y="879944"/>
                  <a:pt x="408067" y="878955"/>
                  <a:pt x="349857" y="874643"/>
                </a:cubicBezTo>
                <a:cubicBezTo>
                  <a:pt x="338793" y="873823"/>
                  <a:pt x="291346" y="862470"/>
                  <a:pt x="278295" y="858741"/>
                </a:cubicBezTo>
                <a:cubicBezTo>
                  <a:pt x="270236" y="856438"/>
                  <a:pt x="262687" y="852288"/>
                  <a:pt x="254441" y="850789"/>
                </a:cubicBezTo>
                <a:cubicBezTo>
                  <a:pt x="233417" y="846966"/>
                  <a:pt x="212034" y="845488"/>
                  <a:pt x="190831" y="842838"/>
                </a:cubicBezTo>
                <a:cubicBezTo>
                  <a:pt x="169628" y="848139"/>
                  <a:pt x="147955" y="851830"/>
                  <a:pt x="127221" y="858741"/>
                </a:cubicBezTo>
                <a:cubicBezTo>
                  <a:pt x="115976" y="862489"/>
                  <a:pt x="106310" y="869974"/>
                  <a:pt x="95415" y="874643"/>
                </a:cubicBezTo>
                <a:cubicBezTo>
                  <a:pt x="87711" y="877944"/>
                  <a:pt x="79512" y="879944"/>
                  <a:pt x="71561" y="882594"/>
                </a:cubicBezTo>
                <a:cubicBezTo>
                  <a:pt x="74212" y="898497"/>
                  <a:pt x="71683" y="916209"/>
                  <a:pt x="79513" y="930302"/>
                </a:cubicBezTo>
                <a:cubicBezTo>
                  <a:pt x="94929" y="958050"/>
                  <a:pt x="126063" y="955855"/>
                  <a:pt x="151074" y="962108"/>
                </a:cubicBezTo>
                <a:cubicBezTo>
                  <a:pt x="159205" y="964141"/>
                  <a:pt x="166797" y="968026"/>
                  <a:pt x="174928" y="970059"/>
                </a:cubicBezTo>
                <a:cubicBezTo>
                  <a:pt x="197154" y="975615"/>
                  <a:pt x="241126" y="982417"/>
                  <a:pt x="262393" y="985961"/>
                </a:cubicBezTo>
                <a:cubicBezTo>
                  <a:pt x="339256" y="983311"/>
                  <a:pt x="416222" y="982807"/>
                  <a:pt x="492981" y="978010"/>
                </a:cubicBezTo>
                <a:cubicBezTo>
                  <a:pt x="501346" y="977487"/>
                  <a:pt x="508703" y="972092"/>
                  <a:pt x="516834" y="970059"/>
                </a:cubicBezTo>
                <a:cubicBezTo>
                  <a:pt x="529945" y="966781"/>
                  <a:pt x="543339" y="964758"/>
                  <a:pt x="556591" y="962108"/>
                </a:cubicBezTo>
                <a:cubicBezTo>
                  <a:pt x="564542" y="956807"/>
                  <a:pt x="571379" y="949227"/>
                  <a:pt x="580445" y="946205"/>
                </a:cubicBezTo>
                <a:cubicBezTo>
                  <a:pt x="595740" y="941107"/>
                  <a:pt x="612415" y="941751"/>
                  <a:pt x="628153" y="938254"/>
                </a:cubicBezTo>
                <a:cubicBezTo>
                  <a:pt x="636335" y="936436"/>
                  <a:pt x="644056" y="932953"/>
                  <a:pt x="652007" y="930302"/>
                </a:cubicBezTo>
                <a:cubicBezTo>
                  <a:pt x="758024" y="932953"/>
                  <a:pt x="864123" y="933327"/>
                  <a:pt x="970059" y="938254"/>
                </a:cubicBezTo>
                <a:cubicBezTo>
                  <a:pt x="978431" y="938643"/>
                  <a:pt x="985782" y="944172"/>
                  <a:pt x="993913" y="946205"/>
                </a:cubicBezTo>
                <a:cubicBezTo>
                  <a:pt x="1007024" y="949483"/>
                  <a:pt x="1020417" y="951506"/>
                  <a:pt x="1033669" y="954156"/>
                </a:cubicBezTo>
                <a:cubicBezTo>
                  <a:pt x="1046680" y="962830"/>
                  <a:pt x="1071017" y="974638"/>
                  <a:pt x="1073426" y="993913"/>
                </a:cubicBezTo>
                <a:cubicBezTo>
                  <a:pt x="1075102" y="1007323"/>
                  <a:pt x="1070963" y="1021319"/>
                  <a:pt x="1065474" y="1033669"/>
                </a:cubicBezTo>
                <a:cubicBezTo>
                  <a:pt x="1060092" y="1045779"/>
                  <a:pt x="1050245" y="1055412"/>
                  <a:pt x="1041621" y="1065474"/>
                </a:cubicBezTo>
                <a:cubicBezTo>
                  <a:pt x="1021989" y="1088378"/>
                  <a:pt x="996976" y="1107676"/>
                  <a:pt x="970059" y="1121134"/>
                </a:cubicBezTo>
                <a:cubicBezTo>
                  <a:pt x="923262" y="1144532"/>
                  <a:pt x="949496" y="1133289"/>
                  <a:pt x="890546" y="1152939"/>
                </a:cubicBezTo>
                <a:lnTo>
                  <a:pt x="866692" y="1160890"/>
                </a:lnTo>
                <a:cubicBezTo>
                  <a:pt x="792480" y="1158240"/>
                  <a:pt x="718161" y="1157720"/>
                  <a:pt x="644055" y="1152939"/>
                </a:cubicBezTo>
                <a:cubicBezTo>
                  <a:pt x="635691" y="1152399"/>
                  <a:pt x="628383" y="1146806"/>
                  <a:pt x="620201" y="1144988"/>
                </a:cubicBezTo>
                <a:cubicBezTo>
                  <a:pt x="604463" y="1141491"/>
                  <a:pt x="588303" y="1140198"/>
                  <a:pt x="572494" y="1137036"/>
                </a:cubicBezTo>
                <a:cubicBezTo>
                  <a:pt x="561778" y="1134893"/>
                  <a:pt x="551196" y="1132087"/>
                  <a:pt x="540688" y="1129085"/>
                </a:cubicBezTo>
                <a:cubicBezTo>
                  <a:pt x="532629" y="1126783"/>
                  <a:pt x="525053" y="1122778"/>
                  <a:pt x="516834" y="1121134"/>
                </a:cubicBezTo>
                <a:cubicBezTo>
                  <a:pt x="498457" y="1117458"/>
                  <a:pt x="479728" y="1115833"/>
                  <a:pt x="461175" y="1113182"/>
                </a:cubicBezTo>
                <a:cubicBezTo>
                  <a:pt x="453224" y="1110532"/>
                  <a:pt x="445452" y="1107264"/>
                  <a:pt x="437321" y="1105231"/>
                </a:cubicBezTo>
                <a:cubicBezTo>
                  <a:pt x="424210" y="1101953"/>
                  <a:pt x="410758" y="1100212"/>
                  <a:pt x="397565" y="1097280"/>
                </a:cubicBezTo>
                <a:cubicBezTo>
                  <a:pt x="386897" y="1094909"/>
                  <a:pt x="376362" y="1091979"/>
                  <a:pt x="365760" y="1089328"/>
                </a:cubicBezTo>
                <a:cubicBezTo>
                  <a:pt x="331304" y="1091979"/>
                  <a:pt x="295919" y="1088898"/>
                  <a:pt x="262393" y="1097280"/>
                </a:cubicBezTo>
                <a:cubicBezTo>
                  <a:pt x="251484" y="1100007"/>
                  <a:pt x="244776" y="1111778"/>
                  <a:pt x="238539" y="1121134"/>
                </a:cubicBezTo>
                <a:cubicBezTo>
                  <a:pt x="233890" y="1128108"/>
                  <a:pt x="233890" y="1137284"/>
                  <a:pt x="230588" y="1144988"/>
                </a:cubicBezTo>
                <a:cubicBezTo>
                  <a:pt x="218483" y="1173233"/>
                  <a:pt x="214752" y="1176692"/>
                  <a:pt x="198782" y="1200647"/>
                </a:cubicBezTo>
                <a:cubicBezTo>
                  <a:pt x="266320" y="1217530"/>
                  <a:pt x="208207" y="1208304"/>
                  <a:pt x="326003" y="1184744"/>
                </a:cubicBezTo>
                <a:lnTo>
                  <a:pt x="405516" y="1168841"/>
                </a:lnTo>
                <a:cubicBezTo>
                  <a:pt x="450982" y="1138532"/>
                  <a:pt x="411320" y="1159836"/>
                  <a:pt x="492981" y="1144988"/>
                </a:cubicBezTo>
                <a:cubicBezTo>
                  <a:pt x="501227" y="1143489"/>
                  <a:pt x="508703" y="1139069"/>
                  <a:pt x="516834" y="1137036"/>
                </a:cubicBezTo>
                <a:cubicBezTo>
                  <a:pt x="554306" y="1127668"/>
                  <a:pt x="571866" y="1127865"/>
                  <a:pt x="612250" y="1121134"/>
                </a:cubicBezTo>
                <a:cubicBezTo>
                  <a:pt x="625581" y="1118912"/>
                  <a:pt x="638896" y="1116460"/>
                  <a:pt x="652007" y="1113182"/>
                </a:cubicBezTo>
                <a:cubicBezTo>
                  <a:pt x="660138" y="1111149"/>
                  <a:pt x="667802" y="1107533"/>
                  <a:pt x="675861" y="1105231"/>
                </a:cubicBezTo>
                <a:cubicBezTo>
                  <a:pt x="686368" y="1102229"/>
                  <a:pt x="697064" y="1099930"/>
                  <a:pt x="707666" y="1097280"/>
                </a:cubicBezTo>
                <a:lnTo>
                  <a:pt x="906448" y="1113182"/>
                </a:lnTo>
                <a:cubicBezTo>
                  <a:pt x="943749" y="1116912"/>
                  <a:pt x="940004" y="1120498"/>
                  <a:pt x="970059" y="1129085"/>
                </a:cubicBezTo>
                <a:cubicBezTo>
                  <a:pt x="996256" y="1136570"/>
                  <a:pt x="1014299" y="1139523"/>
                  <a:pt x="1041621" y="1144988"/>
                </a:cubicBezTo>
                <a:cubicBezTo>
                  <a:pt x="1097562" y="1182282"/>
                  <a:pt x="1026626" y="1139364"/>
                  <a:pt x="1105231" y="1168841"/>
                </a:cubicBezTo>
                <a:cubicBezTo>
                  <a:pt x="1114179" y="1172196"/>
                  <a:pt x="1120538" y="1180470"/>
                  <a:pt x="1129085" y="1184744"/>
                </a:cubicBezTo>
                <a:cubicBezTo>
                  <a:pt x="1136582" y="1188492"/>
                  <a:pt x="1144988" y="1190045"/>
                  <a:pt x="1152939" y="1192695"/>
                </a:cubicBezTo>
                <a:cubicBezTo>
                  <a:pt x="1173644" y="1254811"/>
                  <a:pt x="1150800" y="1188309"/>
                  <a:pt x="1152939" y="1184744"/>
                </a:cubicBezTo>
                <a:cubicBezTo>
                  <a:pt x="1158561" y="1175373"/>
                  <a:pt x="1174142" y="1179443"/>
                  <a:pt x="1184744" y="1176793"/>
                </a:cubicBezTo>
                <a:cubicBezTo>
                  <a:pt x="1208598" y="1179443"/>
                  <a:pt x="1232632" y="1180798"/>
                  <a:pt x="1256306" y="1184744"/>
                </a:cubicBezTo>
                <a:cubicBezTo>
                  <a:pt x="1264573" y="1186122"/>
                  <a:pt x="1272456" y="1189393"/>
                  <a:pt x="1280160" y="1192695"/>
                </a:cubicBezTo>
                <a:cubicBezTo>
                  <a:pt x="1306492" y="1203980"/>
                  <a:pt x="1321854" y="1213275"/>
                  <a:pt x="1343770" y="1232452"/>
                </a:cubicBezTo>
                <a:cubicBezTo>
                  <a:pt x="1355053" y="1242325"/>
                  <a:pt x="1364973" y="1253655"/>
                  <a:pt x="1375575" y="1264257"/>
                </a:cubicBezTo>
                <a:cubicBezTo>
                  <a:pt x="1378226" y="1272208"/>
                  <a:pt x="1381224" y="1280052"/>
                  <a:pt x="1383527" y="1288111"/>
                </a:cubicBezTo>
                <a:cubicBezTo>
                  <a:pt x="1397775" y="1337978"/>
                  <a:pt x="1398906" y="1357920"/>
                  <a:pt x="1383527" y="1423283"/>
                </a:cubicBezTo>
                <a:cubicBezTo>
                  <a:pt x="1376274" y="1454108"/>
                  <a:pt x="1350316" y="1458520"/>
                  <a:pt x="1327868" y="1470991"/>
                </a:cubicBezTo>
                <a:cubicBezTo>
                  <a:pt x="1314358" y="1478497"/>
                  <a:pt x="1302180" y="1488450"/>
                  <a:pt x="1288111" y="1494845"/>
                </a:cubicBezTo>
                <a:cubicBezTo>
                  <a:pt x="1272851" y="1501782"/>
                  <a:pt x="1256306" y="1505447"/>
                  <a:pt x="1240403" y="1510748"/>
                </a:cubicBezTo>
                <a:cubicBezTo>
                  <a:pt x="1232452" y="1513398"/>
                  <a:pt x="1224879" y="1517773"/>
                  <a:pt x="1216549" y="1518699"/>
                </a:cubicBezTo>
                <a:cubicBezTo>
                  <a:pt x="1192695" y="1521349"/>
                  <a:pt x="1168747" y="1523256"/>
                  <a:pt x="1144988" y="1526650"/>
                </a:cubicBezTo>
                <a:cubicBezTo>
                  <a:pt x="1100760" y="1532968"/>
                  <a:pt x="1105036" y="1538099"/>
                  <a:pt x="1057523" y="1542553"/>
                </a:cubicBezTo>
                <a:cubicBezTo>
                  <a:pt x="988710" y="1549004"/>
                  <a:pt x="919839" y="1555453"/>
                  <a:pt x="850789" y="1558455"/>
                </a:cubicBezTo>
                <a:lnTo>
                  <a:pt x="667909" y="1566407"/>
                </a:lnTo>
                <a:cubicBezTo>
                  <a:pt x="652006" y="1569057"/>
                  <a:pt x="636161" y="1572078"/>
                  <a:pt x="620201" y="1574358"/>
                </a:cubicBezTo>
                <a:cubicBezTo>
                  <a:pt x="599047" y="1577380"/>
                  <a:pt x="577813" y="1579812"/>
                  <a:pt x="556591" y="1582309"/>
                </a:cubicBezTo>
                <a:cubicBezTo>
                  <a:pt x="494816" y="1589577"/>
                  <a:pt x="468668" y="1591897"/>
                  <a:pt x="405516" y="1598212"/>
                </a:cubicBezTo>
                <a:cubicBezTo>
                  <a:pt x="379651" y="1606833"/>
                  <a:pt x="349404" y="1614416"/>
                  <a:pt x="326003" y="1630017"/>
                </a:cubicBezTo>
                <a:cubicBezTo>
                  <a:pt x="303950" y="1644719"/>
                  <a:pt x="283401" y="1661565"/>
                  <a:pt x="262393" y="1677725"/>
                </a:cubicBezTo>
                <a:cubicBezTo>
                  <a:pt x="248941" y="1688072"/>
                  <a:pt x="236757" y="1700116"/>
                  <a:pt x="222636" y="1709530"/>
                </a:cubicBezTo>
                <a:cubicBezTo>
                  <a:pt x="188920" y="1732008"/>
                  <a:pt x="207330" y="1721159"/>
                  <a:pt x="166977" y="1741335"/>
                </a:cubicBezTo>
                <a:cubicBezTo>
                  <a:pt x="159026" y="1749286"/>
                  <a:pt x="152119" y="1758442"/>
                  <a:pt x="143123" y="1765189"/>
                </a:cubicBezTo>
                <a:cubicBezTo>
                  <a:pt x="130760" y="1774462"/>
                  <a:pt x="116028" y="1780180"/>
                  <a:pt x="103367" y="1789043"/>
                </a:cubicBezTo>
                <a:cubicBezTo>
                  <a:pt x="86122" y="1801115"/>
                  <a:pt x="45379" y="1834555"/>
                  <a:pt x="31805" y="1852654"/>
                </a:cubicBezTo>
                <a:cubicBezTo>
                  <a:pt x="24693" y="1862136"/>
                  <a:pt x="21783" y="1874168"/>
                  <a:pt x="15902" y="1884459"/>
                </a:cubicBezTo>
                <a:cubicBezTo>
                  <a:pt x="11161" y="1892756"/>
                  <a:pt x="5301" y="1900362"/>
                  <a:pt x="0" y="1908313"/>
                </a:cubicBezTo>
                <a:cubicBezTo>
                  <a:pt x="2650" y="1926866"/>
                  <a:pt x="-430" y="1947209"/>
                  <a:pt x="7951" y="1963972"/>
                </a:cubicBezTo>
                <a:cubicBezTo>
                  <a:pt x="11699" y="1971469"/>
                  <a:pt x="24308" y="1968175"/>
                  <a:pt x="31805" y="1971923"/>
                </a:cubicBezTo>
                <a:cubicBezTo>
                  <a:pt x="61089" y="1986565"/>
                  <a:pt x="52609" y="1993271"/>
                  <a:pt x="87464" y="2003728"/>
                </a:cubicBezTo>
                <a:cubicBezTo>
                  <a:pt x="102906" y="2008361"/>
                  <a:pt x="119363" y="2008518"/>
                  <a:pt x="135172" y="2011680"/>
                </a:cubicBezTo>
                <a:cubicBezTo>
                  <a:pt x="159133" y="2016472"/>
                  <a:pt x="182670" y="2023335"/>
                  <a:pt x="206734" y="2027582"/>
                </a:cubicBezTo>
                <a:cubicBezTo>
                  <a:pt x="236187" y="2032780"/>
                  <a:pt x="324607" y="2040960"/>
                  <a:pt x="349857" y="2043485"/>
                </a:cubicBezTo>
                <a:cubicBezTo>
                  <a:pt x="474427" y="2040835"/>
                  <a:pt x="599245" y="2043822"/>
                  <a:pt x="723568" y="2035534"/>
                </a:cubicBezTo>
                <a:cubicBezTo>
                  <a:pt x="758851" y="2033182"/>
                  <a:pt x="792018" y="2017267"/>
                  <a:pt x="826935" y="2011680"/>
                </a:cubicBezTo>
                <a:cubicBezTo>
                  <a:pt x="858450" y="2006638"/>
                  <a:pt x="890663" y="2007531"/>
                  <a:pt x="922351" y="2003728"/>
                </a:cubicBezTo>
                <a:cubicBezTo>
                  <a:pt x="1208595" y="1969379"/>
                  <a:pt x="861725" y="2002736"/>
                  <a:pt x="1113182" y="1979874"/>
                </a:cubicBezTo>
                <a:cubicBezTo>
                  <a:pt x="1239885" y="1951719"/>
                  <a:pt x="1128585" y="1973256"/>
                  <a:pt x="1272208" y="1956021"/>
                </a:cubicBezTo>
                <a:cubicBezTo>
                  <a:pt x="1309424" y="1951555"/>
                  <a:pt x="1383527" y="1940118"/>
                  <a:pt x="1383527" y="1940118"/>
                </a:cubicBezTo>
                <a:cubicBezTo>
                  <a:pt x="1441836" y="1942768"/>
                  <a:pt x="1502457" y="1931599"/>
                  <a:pt x="1558455" y="1948069"/>
                </a:cubicBezTo>
                <a:cubicBezTo>
                  <a:pt x="1574736" y="1952858"/>
                  <a:pt x="1532820" y="1970460"/>
                  <a:pt x="1518699" y="1979874"/>
                </a:cubicBezTo>
                <a:cubicBezTo>
                  <a:pt x="1508837" y="1986449"/>
                  <a:pt x="1497899" y="1991375"/>
                  <a:pt x="1486894" y="1995777"/>
                </a:cubicBezTo>
                <a:cubicBezTo>
                  <a:pt x="1471330" y="2002003"/>
                  <a:pt x="1454940" y="2005951"/>
                  <a:pt x="1439186" y="2011680"/>
                </a:cubicBezTo>
                <a:cubicBezTo>
                  <a:pt x="1393027" y="2028465"/>
                  <a:pt x="1397588" y="2032155"/>
                  <a:pt x="1343770" y="2043485"/>
                </a:cubicBezTo>
                <a:cubicBezTo>
                  <a:pt x="1312218" y="2050128"/>
                  <a:pt x="1248354" y="2059388"/>
                  <a:pt x="1248354" y="2059388"/>
                </a:cubicBezTo>
                <a:lnTo>
                  <a:pt x="532737" y="2051436"/>
                </a:lnTo>
                <a:cubicBezTo>
                  <a:pt x="524358" y="2051256"/>
                  <a:pt x="516942" y="2045787"/>
                  <a:pt x="508883" y="2043485"/>
                </a:cubicBezTo>
                <a:cubicBezTo>
                  <a:pt x="498376" y="2040483"/>
                  <a:pt x="487680" y="2038184"/>
                  <a:pt x="477078" y="2035534"/>
                </a:cubicBezTo>
                <a:cubicBezTo>
                  <a:pt x="469127" y="2030233"/>
                  <a:pt x="453224" y="2029187"/>
                  <a:pt x="453224" y="2019631"/>
                </a:cubicBezTo>
                <a:cubicBezTo>
                  <a:pt x="453224" y="1997582"/>
                  <a:pt x="496860" y="1989241"/>
                  <a:pt x="508883" y="1987826"/>
                </a:cubicBezTo>
                <a:cubicBezTo>
                  <a:pt x="543204" y="1983788"/>
                  <a:pt x="577794" y="1982525"/>
                  <a:pt x="612250" y="1979874"/>
                </a:cubicBezTo>
                <a:cubicBezTo>
                  <a:pt x="963116" y="1986892"/>
                  <a:pt x="894590" y="1976162"/>
                  <a:pt x="1097280" y="1995777"/>
                </a:cubicBezTo>
                <a:cubicBezTo>
                  <a:pt x="1150305" y="2000908"/>
                  <a:pt x="1204067" y="2001233"/>
                  <a:pt x="1256306" y="2011680"/>
                </a:cubicBezTo>
                <a:cubicBezTo>
                  <a:pt x="1282810" y="2016981"/>
                  <a:pt x="1309508" y="2021391"/>
                  <a:pt x="1335819" y="2027582"/>
                </a:cubicBezTo>
                <a:cubicBezTo>
                  <a:pt x="1354602" y="2032001"/>
                  <a:pt x="1372557" y="2039701"/>
                  <a:pt x="1391478" y="2043485"/>
                </a:cubicBezTo>
                <a:cubicBezTo>
                  <a:pt x="1412431" y="2047676"/>
                  <a:pt x="1433885" y="2048786"/>
                  <a:pt x="1455088" y="2051436"/>
                </a:cubicBezTo>
                <a:cubicBezTo>
                  <a:pt x="1494732" y="2064651"/>
                  <a:pt x="1498549" y="2067279"/>
                  <a:pt x="1534601" y="2075290"/>
                </a:cubicBezTo>
                <a:cubicBezTo>
                  <a:pt x="1547794" y="2078222"/>
                  <a:pt x="1561247" y="2079963"/>
                  <a:pt x="1574358" y="2083241"/>
                </a:cubicBezTo>
                <a:cubicBezTo>
                  <a:pt x="1587338" y="2086486"/>
                  <a:pt x="1632005" y="2103782"/>
                  <a:pt x="1637968" y="2107095"/>
                </a:cubicBezTo>
                <a:cubicBezTo>
                  <a:pt x="1670375" y="2125099"/>
                  <a:pt x="1663827" y="2131951"/>
                  <a:pt x="1693628" y="2146852"/>
                </a:cubicBezTo>
                <a:cubicBezTo>
                  <a:pt x="1701124" y="2150600"/>
                  <a:pt x="1709530" y="2152153"/>
                  <a:pt x="1717481" y="2154803"/>
                </a:cubicBezTo>
                <a:cubicBezTo>
                  <a:pt x="1778825" y="2195700"/>
                  <a:pt x="1731779" y="2170706"/>
                  <a:pt x="1876508" y="2170706"/>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2040458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4" name="Title 1"/>
          <p:cNvSpPr>
            <a:spLocks noGrp="1"/>
          </p:cNvSpPr>
          <p:nvPr>
            <p:ph type="title"/>
          </p:nvPr>
        </p:nvSpPr>
        <p:spPr>
          <a:xfrm>
            <a:off x="415578" y="556940"/>
            <a:ext cx="5334000" cy="457200"/>
          </a:xfrm>
        </p:spPr>
        <p:txBody>
          <a:bodyPr anchor="ctr" anchorCtr="0">
            <a:normAutofit fontScale="90000"/>
          </a:bodyPr>
          <a:lstStyle/>
          <a:p>
            <a:r>
              <a:rPr lang="en-GB" altLang="en-US" dirty="0"/>
              <a:t>Statistical power and false negatives</a:t>
            </a:r>
          </a:p>
        </p:txBody>
      </p:sp>
      <p:grpSp>
        <p:nvGrpSpPr>
          <p:cNvPr id="2" name="Group 1"/>
          <p:cNvGrpSpPr/>
          <p:nvPr/>
        </p:nvGrpSpPr>
        <p:grpSpPr>
          <a:xfrm>
            <a:off x="3897164" y="1887071"/>
            <a:ext cx="4942036" cy="3632290"/>
            <a:chOff x="611560" y="2398290"/>
            <a:chExt cx="4942036" cy="3632290"/>
          </a:xfrm>
        </p:grpSpPr>
        <p:grpSp>
          <p:nvGrpSpPr>
            <p:cNvPr id="3" name="Group 2"/>
            <p:cNvGrpSpPr/>
            <p:nvPr/>
          </p:nvGrpSpPr>
          <p:grpSpPr>
            <a:xfrm>
              <a:off x="611560" y="2408933"/>
              <a:ext cx="4942036" cy="3108299"/>
              <a:chOff x="1142132" y="2330623"/>
              <a:chExt cx="5734050" cy="3630612"/>
            </a:xfrm>
          </p:grpSpPr>
          <p:pic>
            <p:nvPicPr>
              <p:cNvPr id="8196" name="Picture 60" descr="1-s2.0-S0950584905001333-gr1.g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42132" y="2330623"/>
                <a:ext cx="5734050" cy="3630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TextBox 65"/>
              <p:cNvSpPr txBox="1"/>
              <p:nvPr/>
            </p:nvSpPr>
            <p:spPr>
              <a:xfrm>
                <a:off x="4431432" y="4469978"/>
                <a:ext cx="1262062" cy="611141"/>
              </a:xfrm>
              <a:prstGeom prst="rect">
                <a:avLst/>
              </a:prstGeom>
              <a:solidFill>
                <a:schemeClr val="bg1">
                  <a:lumMod val="95000"/>
                </a:schemeClr>
              </a:solidFill>
            </p:spPr>
            <p:txBody>
              <a:bodyPr>
                <a:spAutoFit/>
              </a:bodyPr>
              <a:lstStyle/>
              <a:p>
                <a:pPr algn="ctr">
                  <a:defRPr/>
                </a:pPr>
                <a:r>
                  <a:rPr lang="en-GB" sz="1400" dirty="0">
                    <a:latin typeface="Arial" charset="0"/>
                    <a:cs typeface="Arial" charset="0"/>
                  </a:rPr>
                  <a:t>Alternative  Distribution </a:t>
                </a:r>
              </a:p>
            </p:txBody>
          </p:sp>
          <p:sp>
            <p:nvSpPr>
              <p:cNvPr id="69" name="TextBox 68"/>
              <p:cNvSpPr txBox="1"/>
              <p:nvPr/>
            </p:nvSpPr>
            <p:spPr>
              <a:xfrm>
                <a:off x="2340694" y="4439815"/>
                <a:ext cx="1398351" cy="611141"/>
              </a:xfrm>
              <a:prstGeom prst="rect">
                <a:avLst/>
              </a:prstGeom>
              <a:solidFill>
                <a:schemeClr val="bg1">
                  <a:lumMod val="95000"/>
                </a:schemeClr>
              </a:solidFill>
            </p:spPr>
            <p:txBody>
              <a:bodyPr wrap="square">
                <a:spAutoFit/>
              </a:bodyPr>
              <a:lstStyle/>
              <a:p>
                <a:pPr algn="ctr">
                  <a:defRPr/>
                </a:pPr>
                <a:r>
                  <a:rPr lang="en-GB" sz="1400" dirty="0">
                    <a:latin typeface="Arial" charset="0"/>
                    <a:cs typeface="Arial" charset="0"/>
                  </a:rPr>
                  <a:t>Null  Distribution </a:t>
                </a:r>
              </a:p>
            </p:txBody>
          </p:sp>
        </p:grpSp>
        <p:sp>
          <p:nvSpPr>
            <p:cNvPr id="62" name="TextBox 61"/>
            <p:cNvSpPr txBox="1">
              <a:spLocks noChangeArrowheads="1"/>
            </p:cNvSpPr>
            <p:nvPr/>
          </p:nvSpPr>
          <p:spPr bwMode="auto">
            <a:xfrm>
              <a:off x="611560" y="5661248"/>
              <a:ext cx="2376264" cy="369332"/>
            </a:xfrm>
            <a:prstGeom prst="rect">
              <a:avLst/>
            </a:prstGeom>
            <a:solidFill>
              <a:schemeClr val="accent2"/>
            </a:solidFill>
            <a:ln>
              <a:noFill/>
            </a:ln>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GB" altLang="en-US" dirty="0">
                  <a:solidFill>
                    <a:schemeClr val="bg1"/>
                  </a:solidFill>
                </a:rPr>
                <a:t>False Negatives (β)</a:t>
              </a:r>
            </a:p>
          </p:txBody>
        </p:sp>
        <p:sp>
          <p:nvSpPr>
            <p:cNvPr id="64" name="TextBox 63"/>
            <p:cNvSpPr txBox="1">
              <a:spLocks noChangeArrowheads="1"/>
            </p:cNvSpPr>
            <p:nvPr/>
          </p:nvSpPr>
          <p:spPr bwMode="auto">
            <a:xfrm>
              <a:off x="4534266" y="2852936"/>
              <a:ext cx="987425" cy="368300"/>
            </a:xfrm>
            <a:prstGeom prst="rect">
              <a:avLst/>
            </a:prstGeom>
            <a:solidFill>
              <a:schemeClr val="accent2"/>
            </a:solidFill>
            <a:ln>
              <a:noFill/>
            </a:ln>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GB" altLang="en-US" dirty="0">
                  <a:solidFill>
                    <a:schemeClr val="bg1"/>
                  </a:solidFill>
                </a:rPr>
                <a:t>Power</a:t>
              </a:r>
            </a:p>
          </p:txBody>
        </p:sp>
        <p:cxnSp>
          <p:nvCxnSpPr>
            <p:cNvPr id="68" name="Straight Connector 67"/>
            <p:cNvCxnSpPr/>
            <p:nvPr/>
          </p:nvCxnSpPr>
          <p:spPr>
            <a:xfrm flipH="1">
              <a:off x="3275856" y="2398290"/>
              <a:ext cx="12700" cy="3121025"/>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grpSp>
      <p:sp>
        <p:nvSpPr>
          <p:cNvPr id="14" name="Content Placeholder 4"/>
          <p:cNvSpPr>
            <a:spLocks noGrp="1"/>
          </p:cNvSpPr>
          <p:nvPr>
            <p:ph sz="half" idx="1"/>
          </p:nvPr>
        </p:nvSpPr>
        <p:spPr>
          <a:xfrm>
            <a:off x="79204" y="1752601"/>
            <a:ext cx="3806996" cy="4190999"/>
          </a:xfrm>
        </p:spPr>
        <p:txBody>
          <a:bodyPr>
            <a:normAutofit/>
          </a:bodyPr>
          <a:lstStyle/>
          <a:p>
            <a:pPr>
              <a:defRPr/>
            </a:pPr>
            <a:r>
              <a:rPr lang="en-GB" b="1" u="sng" dirty="0"/>
              <a:t>Statistical power</a:t>
            </a:r>
            <a:r>
              <a:rPr lang="en-GB" u="sng" dirty="0"/>
              <a:t>:</a:t>
            </a:r>
            <a:r>
              <a:rPr lang="en-GB" dirty="0"/>
              <a:t> probability that a test will correctly reject the null hypothesis when the null hypothesis is </a:t>
            </a:r>
            <a:r>
              <a:rPr lang="en-GB" i="1" dirty="0"/>
              <a:t>false</a:t>
            </a:r>
          </a:p>
          <a:p>
            <a:pPr>
              <a:defRPr/>
            </a:pPr>
            <a:endParaRPr lang="en-GB" i="1" dirty="0"/>
          </a:p>
          <a:p>
            <a:pPr lvl="1">
              <a:buFont typeface="Courier New" panose="02070309020205020404" pitchFamily="49" charset="0"/>
              <a:buChar char="o"/>
              <a:defRPr/>
            </a:pPr>
            <a:r>
              <a:rPr lang="en-GB" altLang="en-US" dirty="0"/>
              <a:t>Power = (1 – </a:t>
            </a:r>
            <a:r>
              <a:rPr lang="en-GB" altLang="en-US" i="1" dirty="0"/>
              <a:t>β</a:t>
            </a:r>
            <a:r>
              <a:rPr lang="en-GB" altLang="en-US" dirty="0"/>
              <a:t>)</a:t>
            </a:r>
          </a:p>
          <a:p>
            <a:pPr lvl="1">
              <a:buFont typeface="Courier New" panose="02070309020205020404" pitchFamily="49" charset="0"/>
              <a:buChar char="o"/>
              <a:defRPr/>
            </a:pPr>
            <a:r>
              <a:rPr lang="en-GB" altLang="en-US" dirty="0"/>
              <a:t>i.e., avoiding a type II error, or false negative (</a:t>
            </a:r>
            <a:r>
              <a:rPr lang="en-GB" altLang="en-US" i="1" dirty="0"/>
              <a:t>β</a:t>
            </a:r>
            <a:r>
              <a:rPr lang="en-GB" altLang="en-US" dirty="0"/>
              <a:t>)</a:t>
            </a:r>
          </a:p>
          <a:p>
            <a:pPr lvl="1">
              <a:buFont typeface="Courier New" panose="02070309020205020404" pitchFamily="49" charset="0"/>
              <a:buChar char="o"/>
              <a:defRPr/>
            </a:pPr>
            <a:endParaRPr lang="en-GB" altLang="en-US" dirty="0"/>
          </a:p>
          <a:p>
            <a:pPr>
              <a:buNone/>
              <a:defRPr/>
            </a:pPr>
            <a:r>
              <a:rPr lang="en-GB" altLang="en-US" dirty="0"/>
              <a:t>	</a:t>
            </a:r>
          </a:p>
          <a:p>
            <a:pPr>
              <a:buFont typeface="Arial" charset="0"/>
              <a:buNone/>
              <a:defRPr/>
            </a:pPr>
            <a:endParaRPr lang="en-GB" u="sng" dirty="0"/>
          </a:p>
          <a:p>
            <a:pPr>
              <a:defRPr/>
            </a:pPr>
            <a:endParaRPr lang="en-GB" sz="1800" dirty="0"/>
          </a:p>
          <a:p>
            <a:pPr>
              <a:buFont typeface="Arial" charset="0"/>
              <a:buNone/>
              <a:defRPr/>
            </a:pPr>
            <a:endParaRPr lang="en-GB" sz="1800" dirty="0"/>
          </a:p>
        </p:txBody>
      </p:sp>
      <p:sp>
        <p:nvSpPr>
          <p:cNvPr id="7" name="Freeform 6"/>
          <p:cNvSpPr/>
          <p:nvPr/>
        </p:nvSpPr>
        <p:spPr>
          <a:xfrm>
            <a:off x="5502303" y="3283889"/>
            <a:ext cx="1106777" cy="1335887"/>
          </a:xfrm>
          <a:custGeom>
            <a:avLst/>
            <a:gdLst>
              <a:gd name="connsiteX0" fmla="*/ 1017767 w 1106777"/>
              <a:gd name="connsiteY0" fmla="*/ 0 h 1335887"/>
              <a:gd name="connsiteX1" fmla="*/ 970059 w 1106777"/>
              <a:gd name="connsiteY1" fmla="*/ 79513 h 1335887"/>
              <a:gd name="connsiteX2" fmla="*/ 954156 w 1106777"/>
              <a:gd name="connsiteY2" fmla="*/ 127221 h 1335887"/>
              <a:gd name="connsiteX3" fmla="*/ 930302 w 1106777"/>
              <a:gd name="connsiteY3" fmla="*/ 143123 h 1335887"/>
              <a:gd name="connsiteX4" fmla="*/ 993913 w 1106777"/>
              <a:gd name="connsiteY4" fmla="*/ 127221 h 1335887"/>
              <a:gd name="connsiteX5" fmla="*/ 1105231 w 1106777"/>
              <a:gd name="connsiteY5" fmla="*/ 127221 h 1335887"/>
              <a:gd name="connsiteX6" fmla="*/ 1081377 w 1106777"/>
              <a:gd name="connsiteY6" fmla="*/ 135172 h 1335887"/>
              <a:gd name="connsiteX7" fmla="*/ 1017767 w 1106777"/>
              <a:gd name="connsiteY7" fmla="*/ 166977 h 1335887"/>
              <a:gd name="connsiteX8" fmla="*/ 985961 w 1106777"/>
              <a:gd name="connsiteY8" fmla="*/ 190831 h 1335887"/>
              <a:gd name="connsiteX9" fmla="*/ 962107 w 1106777"/>
              <a:gd name="connsiteY9" fmla="*/ 198782 h 1335887"/>
              <a:gd name="connsiteX10" fmla="*/ 914400 w 1106777"/>
              <a:gd name="connsiteY10" fmla="*/ 246490 h 1335887"/>
              <a:gd name="connsiteX11" fmla="*/ 866692 w 1106777"/>
              <a:gd name="connsiteY11" fmla="*/ 278295 h 1335887"/>
              <a:gd name="connsiteX12" fmla="*/ 890546 w 1106777"/>
              <a:gd name="connsiteY12" fmla="*/ 286247 h 1335887"/>
              <a:gd name="connsiteX13" fmla="*/ 954156 w 1106777"/>
              <a:gd name="connsiteY13" fmla="*/ 270344 h 1335887"/>
              <a:gd name="connsiteX14" fmla="*/ 1097280 w 1106777"/>
              <a:gd name="connsiteY14" fmla="*/ 278295 h 1335887"/>
              <a:gd name="connsiteX15" fmla="*/ 1073426 w 1106777"/>
              <a:gd name="connsiteY15" fmla="*/ 302149 h 1335887"/>
              <a:gd name="connsiteX16" fmla="*/ 1057523 w 1106777"/>
              <a:gd name="connsiteY16" fmla="*/ 326003 h 1335887"/>
              <a:gd name="connsiteX17" fmla="*/ 985961 w 1106777"/>
              <a:gd name="connsiteY17" fmla="*/ 365760 h 1335887"/>
              <a:gd name="connsiteX18" fmla="*/ 922351 w 1106777"/>
              <a:gd name="connsiteY18" fmla="*/ 421419 h 1335887"/>
              <a:gd name="connsiteX19" fmla="*/ 890546 w 1106777"/>
              <a:gd name="connsiteY19" fmla="*/ 445273 h 1335887"/>
              <a:gd name="connsiteX20" fmla="*/ 874643 w 1106777"/>
              <a:gd name="connsiteY20" fmla="*/ 469127 h 1335887"/>
              <a:gd name="connsiteX21" fmla="*/ 850789 w 1106777"/>
              <a:gd name="connsiteY21" fmla="*/ 485029 h 1335887"/>
              <a:gd name="connsiteX22" fmla="*/ 818984 w 1106777"/>
              <a:gd name="connsiteY22" fmla="*/ 516834 h 1335887"/>
              <a:gd name="connsiteX23" fmla="*/ 763325 w 1106777"/>
              <a:gd name="connsiteY23" fmla="*/ 556591 h 1335887"/>
              <a:gd name="connsiteX24" fmla="*/ 739471 w 1106777"/>
              <a:gd name="connsiteY24" fmla="*/ 564542 h 1335887"/>
              <a:gd name="connsiteX25" fmla="*/ 771276 w 1106777"/>
              <a:gd name="connsiteY25" fmla="*/ 572494 h 1335887"/>
              <a:gd name="connsiteX26" fmla="*/ 795130 w 1106777"/>
              <a:gd name="connsiteY26" fmla="*/ 556591 h 1335887"/>
              <a:gd name="connsiteX27" fmla="*/ 834887 w 1106777"/>
              <a:gd name="connsiteY27" fmla="*/ 548640 h 1335887"/>
              <a:gd name="connsiteX28" fmla="*/ 874643 w 1106777"/>
              <a:gd name="connsiteY28" fmla="*/ 532737 h 1335887"/>
              <a:gd name="connsiteX29" fmla="*/ 985961 w 1106777"/>
              <a:gd name="connsiteY29" fmla="*/ 516834 h 1335887"/>
              <a:gd name="connsiteX30" fmla="*/ 1057523 w 1106777"/>
              <a:gd name="connsiteY30" fmla="*/ 524786 h 1335887"/>
              <a:gd name="connsiteX31" fmla="*/ 1033669 w 1106777"/>
              <a:gd name="connsiteY31" fmla="*/ 540688 h 1335887"/>
              <a:gd name="connsiteX32" fmla="*/ 1001864 w 1106777"/>
              <a:gd name="connsiteY32" fmla="*/ 556591 h 1335887"/>
              <a:gd name="connsiteX33" fmla="*/ 978010 w 1106777"/>
              <a:gd name="connsiteY33" fmla="*/ 572494 h 1335887"/>
              <a:gd name="connsiteX34" fmla="*/ 946205 w 1106777"/>
              <a:gd name="connsiteY34" fmla="*/ 580445 h 1335887"/>
              <a:gd name="connsiteX35" fmla="*/ 874643 w 1106777"/>
              <a:gd name="connsiteY35" fmla="*/ 628153 h 1335887"/>
              <a:gd name="connsiteX36" fmla="*/ 834887 w 1106777"/>
              <a:gd name="connsiteY36" fmla="*/ 675861 h 1335887"/>
              <a:gd name="connsiteX37" fmla="*/ 803081 w 1106777"/>
              <a:gd name="connsiteY37" fmla="*/ 699714 h 1335887"/>
              <a:gd name="connsiteX38" fmla="*/ 755374 w 1106777"/>
              <a:gd name="connsiteY38" fmla="*/ 731520 h 1335887"/>
              <a:gd name="connsiteX39" fmla="*/ 731520 w 1106777"/>
              <a:gd name="connsiteY39" fmla="*/ 755374 h 1335887"/>
              <a:gd name="connsiteX40" fmla="*/ 707666 w 1106777"/>
              <a:gd name="connsiteY40" fmla="*/ 763325 h 1335887"/>
              <a:gd name="connsiteX41" fmla="*/ 874643 w 1106777"/>
              <a:gd name="connsiteY41" fmla="*/ 755374 h 1335887"/>
              <a:gd name="connsiteX42" fmla="*/ 1065474 w 1106777"/>
              <a:gd name="connsiteY42" fmla="*/ 755374 h 1335887"/>
              <a:gd name="connsiteX43" fmla="*/ 1033669 w 1106777"/>
              <a:gd name="connsiteY43" fmla="*/ 779228 h 1335887"/>
              <a:gd name="connsiteX44" fmla="*/ 1009815 w 1106777"/>
              <a:gd name="connsiteY44" fmla="*/ 787179 h 1335887"/>
              <a:gd name="connsiteX45" fmla="*/ 930302 w 1106777"/>
              <a:gd name="connsiteY45" fmla="*/ 826935 h 1335887"/>
              <a:gd name="connsiteX46" fmla="*/ 842838 w 1106777"/>
              <a:gd name="connsiteY46" fmla="*/ 874643 h 1335887"/>
              <a:gd name="connsiteX47" fmla="*/ 739471 w 1106777"/>
              <a:gd name="connsiteY47" fmla="*/ 930302 h 1335887"/>
              <a:gd name="connsiteX48" fmla="*/ 699714 w 1106777"/>
              <a:gd name="connsiteY48" fmla="*/ 946205 h 1335887"/>
              <a:gd name="connsiteX49" fmla="*/ 636104 w 1106777"/>
              <a:gd name="connsiteY49" fmla="*/ 970059 h 1335887"/>
              <a:gd name="connsiteX50" fmla="*/ 588396 w 1106777"/>
              <a:gd name="connsiteY50" fmla="*/ 985961 h 1335887"/>
              <a:gd name="connsiteX51" fmla="*/ 683812 w 1106777"/>
              <a:gd name="connsiteY51" fmla="*/ 978010 h 1335887"/>
              <a:gd name="connsiteX52" fmla="*/ 747422 w 1106777"/>
              <a:gd name="connsiteY52" fmla="*/ 962108 h 1335887"/>
              <a:gd name="connsiteX53" fmla="*/ 834887 w 1106777"/>
              <a:gd name="connsiteY53" fmla="*/ 946205 h 1335887"/>
              <a:gd name="connsiteX54" fmla="*/ 1025718 w 1106777"/>
              <a:gd name="connsiteY54" fmla="*/ 954156 h 1335887"/>
              <a:gd name="connsiteX55" fmla="*/ 1049572 w 1106777"/>
              <a:gd name="connsiteY55" fmla="*/ 962108 h 1335887"/>
              <a:gd name="connsiteX56" fmla="*/ 1009815 w 1106777"/>
              <a:gd name="connsiteY56" fmla="*/ 985961 h 1335887"/>
              <a:gd name="connsiteX57" fmla="*/ 985961 w 1106777"/>
              <a:gd name="connsiteY57" fmla="*/ 1001864 h 1335887"/>
              <a:gd name="connsiteX58" fmla="*/ 922351 w 1106777"/>
              <a:gd name="connsiteY58" fmla="*/ 1025718 h 1335887"/>
              <a:gd name="connsiteX59" fmla="*/ 890546 w 1106777"/>
              <a:gd name="connsiteY59" fmla="*/ 1033669 h 1335887"/>
              <a:gd name="connsiteX60" fmla="*/ 858740 w 1106777"/>
              <a:gd name="connsiteY60" fmla="*/ 1049572 h 1335887"/>
              <a:gd name="connsiteX61" fmla="*/ 811033 w 1106777"/>
              <a:gd name="connsiteY61" fmla="*/ 1065474 h 1335887"/>
              <a:gd name="connsiteX62" fmla="*/ 779227 w 1106777"/>
              <a:gd name="connsiteY62" fmla="*/ 1081377 h 1335887"/>
              <a:gd name="connsiteX63" fmla="*/ 739471 w 1106777"/>
              <a:gd name="connsiteY63" fmla="*/ 1089328 h 1335887"/>
              <a:gd name="connsiteX64" fmla="*/ 492980 w 1106777"/>
              <a:gd name="connsiteY64" fmla="*/ 1113182 h 1335887"/>
              <a:gd name="connsiteX65" fmla="*/ 421419 w 1106777"/>
              <a:gd name="connsiteY65" fmla="*/ 1129085 h 1335887"/>
              <a:gd name="connsiteX66" fmla="*/ 381662 w 1106777"/>
              <a:gd name="connsiteY66" fmla="*/ 1144988 h 1335887"/>
              <a:gd name="connsiteX67" fmla="*/ 620201 w 1106777"/>
              <a:gd name="connsiteY67" fmla="*/ 1137036 h 1335887"/>
              <a:gd name="connsiteX68" fmla="*/ 978010 w 1106777"/>
              <a:gd name="connsiteY68" fmla="*/ 1137036 h 1335887"/>
              <a:gd name="connsiteX69" fmla="*/ 1025718 w 1106777"/>
              <a:gd name="connsiteY69" fmla="*/ 1152939 h 1335887"/>
              <a:gd name="connsiteX70" fmla="*/ 1041620 w 1106777"/>
              <a:gd name="connsiteY70" fmla="*/ 1176793 h 1335887"/>
              <a:gd name="connsiteX71" fmla="*/ 1009815 w 1106777"/>
              <a:gd name="connsiteY71" fmla="*/ 1192695 h 1335887"/>
              <a:gd name="connsiteX72" fmla="*/ 922351 w 1106777"/>
              <a:gd name="connsiteY72" fmla="*/ 1232452 h 1335887"/>
              <a:gd name="connsiteX73" fmla="*/ 858740 w 1106777"/>
              <a:gd name="connsiteY73" fmla="*/ 1248354 h 1335887"/>
              <a:gd name="connsiteX74" fmla="*/ 763325 w 1106777"/>
              <a:gd name="connsiteY74" fmla="*/ 1240403 h 1335887"/>
              <a:gd name="connsiteX75" fmla="*/ 715617 w 1106777"/>
              <a:gd name="connsiteY75" fmla="*/ 1232452 h 1335887"/>
              <a:gd name="connsiteX76" fmla="*/ 572494 w 1106777"/>
              <a:gd name="connsiteY76" fmla="*/ 1240403 h 1335887"/>
              <a:gd name="connsiteX77" fmla="*/ 540688 w 1106777"/>
              <a:gd name="connsiteY77" fmla="*/ 1248354 h 1335887"/>
              <a:gd name="connsiteX78" fmla="*/ 516834 w 1106777"/>
              <a:gd name="connsiteY78" fmla="*/ 1256306 h 1335887"/>
              <a:gd name="connsiteX79" fmla="*/ 445273 w 1106777"/>
              <a:gd name="connsiteY79" fmla="*/ 1272208 h 1335887"/>
              <a:gd name="connsiteX80" fmla="*/ 421419 w 1106777"/>
              <a:gd name="connsiteY80" fmla="*/ 1280160 h 1335887"/>
              <a:gd name="connsiteX81" fmla="*/ 397565 w 1106777"/>
              <a:gd name="connsiteY81" fmla="*/ 1296062 h 1335887"/>
              <a:gd name="connsiteX82" fmla="*/ 127220 w 1106777"/>
              <a:gd name="connsiteY82" fmla="*/ 1319916 h 1335887"/>
              <a:gd name="connsiteX83" fmla="*/ 0 w 1106777"/>
              <a:gd name="connsiteY83" fmla="*/ 1327868 h 1335887"/>
              <a:gd name="connsiteX84" fmla="*/ 23854 w 1106777"/>
              <a:gd name="connsiteY84" fmla="*/ 1304014 h 1335887"/>
              <a:gd name="connsiteX85" fmla="*/ 119269 w 1106777"/>
              <a:gd name="connsiteY85" fmla="*/ 1240403 h 1335887"/>
              <a:gd name="connsiteX86" fmla="*/ 190831 w 1106777"/>
              <a:gd name="connsiteY86" fmla="*/ 1216549 h 1335887"/>
              <a:gd name="connsiteX87" fmla="*/ 230587 w 1106777"/>
              <a:gd name="connsiteY87" fmla="*/ 1200647 h 1335887"/>
              <a:gd name="connsiteX88" fmla="*/ 262393 w 1106777"/>
              <a:gd name="connsiteY88" fmla="*/ 1184744 h 1335887"/>
              <a:gd name="connsiteX89" fmla="*/ 318052 w 1106777"/>
              <a:gd name="connsiteY89" fmla="*/ 1176793 h 1335887"/>
              <a:gd name="connsiteX90" fmla="*/ 492980 w 1106777"/>
              <a:gd name="connsiteY90" fmla="*/ 1184744 h 1335887"/>
              <a:gd name="connsiteX91" fmla="*/ 516834 w 1106777"/>
              <a:gd name="connsiteY91" fmla="*/ 1192695 h 1335887"/>
              <a:gd name="connsiteX92" fmla="*/ 652007 w 1106777"/>
              <a:gd name="connsiteY92" fmla="*/ 1208598 h 1335887"/>
              <a:gd name="connsiteX93" fmla="*/ 755374 w 1106777"/>
              <a:gd name="connsiteY93" fmla="*/ 1224501 h 1335887"/>
              <a:gd name="connsiteX94" fmla="*/ 795130 w 1106777"/>
              <a:gd name="connsiteY94" fmla="*/ 1232452 h 1335887"/>
              <a:gd name="connsiteX95" fmla="*/ 818984 w 1106777"/>
              <a:gd name="connsiteY95" fmla="*/ 1248354 h 1335887"/>
              <a:gd name="connsiteX96" fmla="*/ 866692 w 1106777"/>
              <a:gd name="connsiteY96" fmla="*/ 1264257 h 1335887"/>
              <a:gd name="connsiteX97" fmla="*/ 890546 w 1106777"/>
              <a:gd name="connsiteY97" fmla="*/ 1280160 h 1335887"/>
              <a:gd name="connsiteX98" fmla="*/ 930302 w 1106777"/>
              <a:gd name="connsiteY98" fmla="*/ 1288111 h 1335887"/>
              <a:gd name="connsiteX99" fmla="*/ 1033669 w 1106777"/>
              <a:gd name="connsiteY99" fmla="*/ 1296062 h 1335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1106777" h="1335887">
                <a:moveTo>
                  <a:pt x="1017767" y="0"/>
                </a:moveTo>
                <a:cubicBezTo>
                  <a:pt x="999095" y="28007"/>
                  <a:pt x="982285" y="48947"/>
                  <a:pt x="970059" y="79513"/>
                </a:cubicBezTo>
                <a:cubicBezTo>
                  <a:pt x="963833" y="95077"/>
                  <a:pt x="968104" y="117923"/>
                  <a:pt x="954156" y="127221"/>
                </a:cubicBezTo>
                <a:cubicBezTo>
                  <a:pt x="946205" y="132522"/>
                  <a:pt x="921755" y="138850"/>
                  <a:pt x="930302" y="143123"/>
                </a:cubicBezTo>
                <a:cubicBezTo>
                  <a:pt x="937978" y="146961"/>
                  <a:pt x="982230" y="131115"/>
                  <a:pt x="993913" y="127221"/>
                </a:cubicBezTo>
                <a:cubicBezTo>
                  <a:pt x="1036629" y="98743"/>
                  <a:pt x="1026329" y="97632"/>
                  <a:pt x="1105231" y="127221"/>
                </a:cubicBezTo>
                <a:cubicBezTo>
                  <a:pt x="1113079" y="130164"/>
                  <a:pt x="1088874" y="131424"/>
                  <a:pt x="1081377" y="135172"/>
                </a:cubicBezTo>
                <a:cubicBezTo>
                  <a:pt x="1006265" y="172727"/>
                  <a:pt x="1071557" y="149047"/>
                  <a:pt x="1017767" y="166977"/>
                </a:cubicBezTo>
                <a:cubicBezTo>
                  <a:pt x="1007165" y="174928"/>
                  <a:pt x="997467" y="184256"/>
                  <a:pt x="985961" y="190831"/>
                </a:cubicBezTo>
                <a:cubicBezTo>
                  <a:pt x="978684" y="194989"/>
                  <a:pt x="968723" y="193636"/>
                  <a:pt x="962107" y="198782"/>
                </a:cubicBezTo>
                <a:cubicBezTo>
                  <a:pt x="944355" y="212589"/>
                  <a:pt x="933112" y="234015"/>
                  <a:pt x="914400" y="246490"/>
                </a:cubicBezTo>
                <a:lnTo>
                  <a:pt x="866692" y="278295"/>
                </a:lnTo>
                <a:cubicBezTo>
                  <a:pt x="874643" y="280946"/>
                  <a:pt x="882164" y="286247"/>
                  <a:pt x="890546" y="286247"/>
                </a:cubicBezTo>
                <a:cubicBezTo>
                  <a:pt x="909732" y="286247"/>
                  <a:pt x="935335" y="276617"/>
                  <a:pt x="954156" y="270344"/>
                </a:cubicBezTo>
                <a:cubicBezTo>
                  <a:pt x="1001864" y="272994"/>
                  <a:pt x="1051112" y="265984"/>
                  <a:pt x="1097280" y="278295"/>
                </a:cubicBezTo>
                <a:cubicBezTo>
                  <a:pt x="1108145" y="281192"/>
                  <a:pt x="1080625" y="293510"/>
                  <a:pt x="1073426" y="302149"/>
                </a:cubicBezTo>
                <a:cubicBezTo>
                  <a:pt x="1067308" y="309490"/>
                  <a:pt x="1064779" y="319784"/>
                  <a:pt x="1057523" y="326003"/>
                </a:cubicBezTo>
                <a:cubicBezTo>
                  <a:pt x="1022939" y="355647"/>
                  <a:pt x="1019827" y="343183"/>
                  <a:pt x="985961" y="365760"/>
                </a:cubicBezTo>
                <a:cubicBezTo>
                  <a:pt x="930819" y="402521"/>
                  <a:pt x="962582" y="386935"/>
                  <a:pt x="922351" y="421419"/>
                </a:cubicBezTo>
                <a:cubicBezTo>
                  <a:pt x="912289" y="430043"/>
                  <a:pt x="899917" y="435902"/>
                  <a:pt x="890546" y="445273"/>
                </a:cubicBezTo>
                <a:cubicBezTo>
                  <a:pt x="883789" y="452030"/>
                  <a:pt x="881400" y="462370"/>
                  <a:pt x="874643" y="469127"/>
                </a:cubicBezTo>
                <a:cubicBezTo>
                  <a:pt x="867886" y="475884"/>
                  <a:pt x="858045" y="478810"/>
                  <a:pt x="850789" y="485029"/>
                </a:cubicBezTo>
                <a:cubicBezTo>
                  <a:pt x="839405" y="494786"/>
                  <a:pt x="830267" y="506961"/>
                  <a:pt x="818984" y="516834"/>
                </a:cubicBezTo>
                <a:cubicBezTo>
                  <a:pt x="814183" y="521035"/>
                  <a:pt x="773220" y="551644"/>
                  <a:pt x="763325" y="556591"/>
                </a:cubicBezTo>
                <a:cubicBezTo>
                  <a:pt x="755828" y="560339"/>
                  <a:pt x="747422" y="561892"/>
                  <a:pt x="739471" y="564542"/>
                </a:cubicBezTo>
                <a:cubicBezTo>
                  <a:pt x="750073" y="567193"/>
                  <a:pt x="760458" y="574039"/>
                  <a:pt x="771276" y="572494"/>
                </a:cubicBezTo>
                <a:cubicBezTo>
                  <a:pt x="780736" y="571143"/>
                  <a:pt x="786182" y="559946"/>
                  <a:pt x="795130" y="556591"/>
                </a:cubicBezTo>
                <a:cubicBezTo>
                  <a:pt x="807784" y="551846"/>
                  <a:pt x="821635" y="551290"/>
                  <a:pt x="834887" y="548640"/>
                </a:cubicBezTo>
                <a:cubicBezTo>
                  <a:pt x="848139" y="543339"/>
                  <a:pt x="860972" y="536838"/>
                  <a:pt x="874643" y="532737"/>
                </a:cubicBezTo>
                <a:cubicBezTo>
                  <a:pt x="904422" y="523803"/>
                  <a:pt x="960482" y="519665"/>
                  <a:pt x="985961" y="516834"/>
                </a:cubicBezTo>
                <a:cubicBezTo>
                  <a:pt x="1009815" y="519485"/>
                  <a:pt x="1036056" y="514053"/>
                  <a:pt x="1057523" y="524786"/>
                </a:cubicBezTo>
                <a:cubicBezTo>
                  <a:pt x="1066070" y="529060"/>
                  <a:pt x="1041966" y="535947"/>
                  <a:pt x="1033669" y="540688"/>
                </a:cubicBezTo>
                <a:cubicBezTo>
                  <a:pt x="1023378" y="546569"/>
                  <a:pt x="1012155" y="550710"/>
                  <a:pt x="1001864" y="556591"/>
                </a:cubicBezTo>
                <a:cubicBezTo>
                  <a:pt x="993567" y="561332"/>
                  <a:pt x="986794" y="568730"/>
                  <a:pt x="978010" y="572494"/>
                </a:cubicBezTo>
                <a:cubicBezTo>
                  <a:pt x="967966" y="576799"/>
                  <a:pt x="956807" y="577795"/>
                  <a:pt x="946205" y="580445"/>
                </a:cubicBezTo>
                <a:cubicBezTo>
                  <a:pt x="916545" y="598241"/>
                  <a:pt x="900409" y="606067"/>
                  <a:pt x="874643" y="628153"/>
                </a:cubicBezTo>
                <a:cubicBezTo>
                  <a:pt x="783435" y="706332"/>
                  <a:pt x="908523" y="602226"/>
                  <a:pt x="834887" y="675861"/>
                </a:cubicBezTo>
                <a:cubicBezTo>
                  <a:pt x="825516" y="685232"/>
                  <a:pt x="813938" y="692114"/>
                  <a:pt x="803081" y="699714"/>
                </a:cubicBezTo>
                <a:cubicBezTo>
                  <a:pt x="787423" y="710674"/>
                  <a:pt x="768889" y="718005"/>
                  <a:pt x="755374" y="731520"/>
                </a:cubicBezTo>
                <a:cubicBezTo>
                  <a:pt x="747423" y="739471"/>
                  <a:pt x="740876" y="749137"/>
                  <a:pt x="731520" y="755374"/>
                </a:cubicBezTo>
                <a:cubicBezTo>
                  <a:pt x="724546" y="760023"/>
                  <a:pt x="699285" y="763325"/>
                  <a:pt x="707666" y="763325"/>
                </a:cubicBezTo>
                <a:cubicBezTo>
                  <a:pt x="763388" y="763325"/>
                  <a:pt x="818984" y="758024"/>
                  <a:pt x="874643" y="755374"/>
                </a:cubicBezTo>
                <a:cubicBezTo>
                  <a:pt x="942654" y="732702"/>
                  <a:pt x="947996" y="727731"/>
                  <a:pt x="1065474" y="755374"/>
                </a:cubicBezTo>
                <a:cubicBezTo>
                  <a:pt x="1078374" y="758409"/>
                  <a:pt x="1045175" y="772653"/>
                  <a:pt x="1033669" y="779228"/>
                </a:cubicBezTo>
                <a:cubicBezTo>
                  <a:pt x="1026392" y="783386"/>
                  <a:pt x="1017425" y="783667"/>
                  <a:pt x="1009815" y="787179"/>
                </a:cubicBezTo>
                <a:cubicBezTo>
                  <a:pt x="982910" y="799597"/>
                  <a:pt x="955712" y="811689"/>
                  <a:pt x="930302" y="826935"/>
                </a:cubicBezTo>
                <a:cubicBezTo>
                  <a:pt x="841880" y="879989"/>
                  <a:pt x="942817" y="820808"/>
                  <a:pt x="842838" y="874643"/>
                </a:cubicBezTo>
                <a:cubicBezTo>
                  <a:pt x="787311" y="904542"/>
                  <a:pt x="793337" y="905817"/>
                  <a:pt x="739471" y="930302"/>
                </a:cubicBezTo>
                <a:cubicBezTo>
                  <a:pt x="726477" y="936208"/>
                  <a:pt x="712480" y="939822"/>
                  <a:pt x="699714" y="946205"/>
                </a:cubicBezTo>
                <a:cubicBezTo>
                  <a:pt x="627763" y="982181"/>
                  <a:pt x="737347" y="942448"/>
                  <a:pt x="636104" y="970059"/>
                </a:cubicBezTo>
                <a:cubicBezTo>
                  <a:pt x="619932" y="974469"/>
                  <a:pt x="571691" y="987353"/>
                  <a:pt x="588396" y="985961"/>
                </a:cubicBezTo>
                <a:lnTo>
                  <a:pt x="683812" y="978010"/>
                </a:lnTo>
                <a:cubicBezTo>
                  <a:pt x="705015" y="972709"/>
                  <a:pt x="725991" y="966395"/>
                  <a:pt x="747422" y="962108"/>
                </a:cubicBezTo>
                <a:cubicBezTo>
                  <a:pt x="802988" y="950994"/>
                  <a:pt x="773848" y="956378"/>
                  <a:pt x="834887" y="946205"/>
                </a:cubicBezTo>
                <a:cubicBezTo>
                  <a:pt x="898497" y="948855"/>
                  <a:pt x="962226" y="949453"/>
                  <a:pt x="1025718" y="954156"/>
                </a:cubicBezTo>
                <a:cubicBezTo>
                  <a:pt x="1034077" y="954775"/>
                  <a:pt x="1053320" y="954611"/>
                  <a:pt x="1049572" y="962108"/>
                </a:cubicBezTo>
                <a:cubicBezTo>
                  <a:pt x="1042660" y="975931"/>
                  <a:pt x="1022921" y="977770"/>
                  <a:pt x="1009815" y="985961"/>
                </a:cubicBezTo>
                <a:cubicBezTo>
                  <a:pt x="1001711" y="991026"/>
                  <a:pt x="994508" y="997590"/>
                  <a:pt x="985961" y="1001864"/>
                </a:cubicBezTo>
                <a:cubicBezTo>
                  <a:pt x="974753" y="1007468"/>
                  <a:pt x="938412" y="1021129"/>
                  <a:pt x="922351" y="1025718"/>
                </a:cubicBezTo>
                <a:cubicBezTo>
                  <a:pt x="911844" y="1028720"/>
                  <a:pt x="901148" y="1031019"/>
                  <a:pt x="890546" y="1033669"/>
                </a:cubicBezTo>
                <a:cubicBezTo>
                  <a:pt x="879944" y="1038970"/>
                  <a:pt x="869746" y="1045170"/>
                  <a:pt x="858740" y="1049572"/>
                </a:cubicBezTo>
                <a:cubicBezTo>
                  <a:pt x="843176" y="1055797"/>
                  <a:pt x="826026" y="1057978"/>
                  <a:pt x="811033" y="1065474"/>
                </a:cubicBezTo>
                <a:cubicBezTo>
                  <a:pt x="800431" y="1070775"/>
                  <a:pt x="790472" y="1077629"/>
                  <a:pt x="779227" y="1081377"/>
                </a:cubicBezTo>
                <a:cubicBezTo>
                  <a:pt x="766406" y="1085651"/>
                  <a:pt x="752918" y="1087983"/>
                  <a:pt x="739471" y="1089328"/>
                </a:cubicBezTo>
                <a:cubicBezTo>
                  <a:pt x="460159" y="1117259"/>
                  <a:pt x="621890" y="1091698"/>
                  <a:pt x="492980" y="1113182"/>
                </a:cubicBezTo>
                <a:cubicBezTo>
                  <a:pt x="402942" y="1143198"/>
                  <a:pt x="575287" y="1087121"/>
                  <a:pt x="421419" y="1129085"/>
                </a:cubicBezTo>
                <a:cubicBezTo>
                  <a:pt x="407649" y="1132841"/>
                  <a:pt x="367400" y="1144418"/>
                  <a:pt x="381662" y="1144988"/>
                </a:cubicBezTo>
                <a:lnTo>
                  <a:pt x="620201" y="1137036"/>
                </a:lnTo>
                <a:cubicBezTo>
                  <a:pt x="753205" y="1103787"/>
                  <a:pt x="683428" y="1118233"/>
                  <a:pt x="978010" y="1137036"/>
                </a:cubicBezTo>
                <a:cubicBezTo>
                  <a:pt x="994739" y="1138104"/>
                  <a:pt x="1025718" y="1152939"/>
                  <a:pt x="1025718" y="1152939"/>
                </a:cubicBezTo>
                <a:cubicBezTo>
                  <a:pt x="1031019" y="1160890"/>
                  <a:pt x="1045169" y="1167920"/>
                  <a:pt x="1041620" y="1176793"/>
                </a:cubicBezTo>
                <a:cubicBezTo>
                  <a:pt x="1037218" y="1187798"/>
                  <a:pt x="1020176" y="1186939"/>
                  <a:pt x="1009815" y="1192695"/>
                </a:cubicBezTo>
                <a:cubicBezTo>
                  <a:pt x="963495" y="1218428"/>
                  <a:pt x="976249" y="1218978"/>
                  <a:pt x="922351" y="1232452"/>
                </a:cubicBezTo>
                <a:lnTo>
                  <a:pt x="858740" y="1248354"/>
                </a:lnTo>
                <a:cubicBezTo>
                  <a:pt x="826935" y="1245704"/>
                  <a:pt x="795045" y="1243927"/>
                  <a:pt x="763325" y="1240403"/>
                </a:cubicBezTo>
                <a:cubicBezTo>
                  <a:pt x="747302" y="1238623"/>
                  <a:pt x="731739" y="1232452"/>
                  <a:pt x="715617" y="1232452"/>
                </a:cubicBezTo>
                <a:cubicBezTo>
                  <a:pt x="667836" y="1232452"/>
                  <a:pt x="620202" y="1237753"/>
                  <a:pt x="572494" y="1240403"/>
                </a:cubicBezTo>
                <a:cubicBezTo>
                  <a:pt x="561892" y="1243053"/>
                  <a:pt x="551196" y="1245352"/>
                  <a:pt x="540688" y="1248354"/>
                </a:cubicBezTo>
                <a:cubicBezTo>
                  <a:pt x="532629" y="1250657"/>
                  <a:pt x="524965" y="1254273"/>
                  <a:pt x="516834" y="1256306"/>
                </a:cubicBezTo>
                <a:cubicBezTo>
                  <a:pt x="451255" y="1272701"/>
                  <a:pt x="502405" y="1255884"/>
                  <a:pt x="445273" y="1272208"/>
                </a:cubicBezTo>
                <a:cubicBezTo>
                  <a:pt x="437214" y="1274511"/>
                  <a:pt x="428916" y="1276412"/>
                  <a:pt x="421419" y="1280160"/>
                </a:cubicBezTo>
                <a:cubicBezTo>
                  <a:pt x="412872" y="1284434"/>
                  <a:pt x="406916" y="1294093"/>
                  <a:pt x="397565" y="1296062"/>
                </a:cubicBezTo>
                <a:cubicBezTo>
                  <a:pt x="319304" y="1312538"/>
                  <a:pt x="205267" y="1315580"/>
                  <a:pt x="127220" y="1319916"/>
                </a:cubicBezTo>
                <a:cubicBezTo>
                  <a:pt x="42880" y="1341002"/>
                  <a:pt x="85297" y="1338530"/>
                  <a:pt x="0" y="1327868"/>
                </a:cubicBezTo>
                <a:cubicBezTo>
                  <a:pt x="7951" y="1319917"/>
                  <a:pt x="15391" y="1311419"/>
                  <a:pt x="23854" y="1304014"/>
                </a:cubicBezTo>
                <a:cubicBezTo>
                  <a:pt x="53508" y="1278066"/>
                  <a:pt x="82603" y="1256444"/>
                  <a:pt x="119269" y="1240403"/>
                </a:cubicBezTo>
                <a:cubicBezTo>
                  <a:pt x="142305" y="1230325"/>
                  <a:pt x="167152" y="1225006"/>
                  <a:pt x="190831" y="1216549"/>
                </a:cubicBezTo>
                <a:cubicBezTo>
                  <a:pt x="204272" y="1211749"/>
                  <a:pt x="217544" y="1206444"/>
                  <a:pt x="230587" y="1200647"/>
                </a:cubicBezTo>
                <a:cubicBezTo>
                  <a:pt x="241419" y="1195833"/>
                  <a:pt x="250957" y="1187863"/>
                  <a:pt x="262393" y="1184744"/>
                </a:cubicBezTo>
                <a:cubicBezTo>
                  <a:pt x="280474" y="1179813"/>
                  <a:pt x="299499" y="1179443"/>
                  <a:pt x="318052" y="1176793"/>
                </a:cubicBezTo>
                <a:cubicBezTo>
                  <a:pt x="376361" y="1179443"/>
                  <a:pt x="434796" y="1180089"/>
                  <a:pt x="492980" y="1184744"/>
                </a:cubicBezTo>
                <a:cubicBezTo>
                  <a:pt x="501335" y="1185412"/>
                  <a:pt x="508615" y="1191051"/>
                  <a:pt x="516834" y="1192695"/>
                </a:cubicBezTo>
                <a:cubicBezTo>
                  <a:pt x="551998" y="1199728"/>
                  <a:pt x="620451" y="1205442"/>
                  <a:pt x="652007" y="1208598"/>
                </a:cubicBezTo>
                <a:cubicBezTo>
                  <a:pt x="718215" y="1225150"/>
                  <a:pt x="648531" y="1209237"/>
                  <a:pt x="755374" y="1224501"/>
                </a:cubicBezTo>
                <a:cubicBezTo>
                  <a:pt x="768753" y="1226412"/>
                  <a:pt x="781878" y="1229802"/>
                  <a:pt x="795130" y="1232452"/>
                </a:cubicBezTo>
                <a:cubicBezTo>
                  <a:pt x="803081" y="1237753"/>
                  <a:pt x="810251" y="1244473"/>
                  <a:pt x="818984" y="1248354"/>
                </a:cubicBezTo>
                <a:cubicBezTo>
                  <a:pt x="834302" y="1255162"/>
                  <a:pt x="866692" y="1264257"/>
                  <a:pt x="866692" y="1264257"/>
                </a:cubicBezTo>
                <a:cubicBezTo>
                  <a:pt x="874643" y="1269558"/>
                  <a:pt x="881598" y="1276805"/>
                  <a:pt x="890546" y="1280160"/>
                </a:cubicBezTo>
                <a:cubicBezTo>
                  <a:pt x="903200" y="1284905"/>
                  <a:pt x="916971" y="1285889"/>
                  <a:pt x="930302" y="1288111"/>
                </a:cubicBezTo>
                <a:cubicBezTo>
                  <a:pt x="991503" y="1298311"/>
                  <a:pt x="975875" y="1296062"/>
                  <a:pt x="1033669" y="1296062"/>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5985128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4" name="Title 1"/>
          <p:cNvSpPr>
            <a:spLocks noGrp="1"/>
          </p:cNvSpPr>
          <p:nvPr>
            <p:ph type="title"/>
          </p:nvPr>
        </p:nvSpPr>
        <p:spPr>
          <a:xfrm>
            <a:off x="415578" y="556940"/>
            <a:ext cx="5334000" cy="457200"/>
          </a:xfrm>
        </p:spPr>
        <p:txBody>
          <a:bodyPr anchor="ctr" anchorCtr="0">
            <a:normAutofit fontScale="90000"/>
          </a:bodyPr>
          <a:lstStyle/>
          <a:p>
            <a:r>
              <a:rPr lang="en-GB" altLang="en-US" dirty="0"/>
              <a:t>Statistical power and false negatives</a:t>
            </a:r>
          </a:p>
        </p:txBody>
      </p:sp>
      <p:grpSp>
        <p:nvGrpSpPr>
          <p:cNvPr id="2" name="Group 1"/>
          <p:cNvGrpSpPr/>
          <p:nvPr/>
        </p:nvGrpSpPr>
        <p:grpSpPr>
          <a:xfrm>
            <a:off x="3897164" y="1887071"/>
            <a:ext cx="4942036" cy="3632290"/>
            <a:chOff x="611560" y="2398290"/>
            <a:chExt cx="4942036" cy="3632290"/>
          </a:xfrm>
        </p:grpSpPr>
        <p:grpSp>
          <p:nvGrpSpPr>
            <p:cNvPr id="3" name="Group 2"/>
            <p:cNvGrpSpPr/>
            <p:nvPr/>
          </p:nvGrpSpPr>
          <p:grpSpPr>
            <a:xfrm>
              <a:off x="611560" y="2408933"/>
              <a:ext cx="4942036" cy="3108299"/>
              <a:chOff x="1142132" y="2330623"/>
              <a:chExt cx="5734050" cy="3630612"/>
            </a:xfrm>
          </p:grpSpPr>
          <p:pic>
            <p:nvPicPr>
              <p:cNvPr id="8196" name="Picture 60" descr="1-s2.0-S0950584905001333-gr1.g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42132" y="2330623"/>
                <a:ext cx="5734050" cy="3630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TextBox 65"/>
              <p:cNvSpPr txBox="1"/>
              <p:nvPr/>
            </p:nvSpPr>
            <p:spPr>
              <a:xfrm>
                <a:off x="4431432" y="4469978"/>
                <a:ext cx="1262062" cy="611141"/>
              </a:xfrm>
              <a:prstGeom prst="rect">
                <a:avLst/>
              </a:prstGeom>
              <a:solidFill>
                <a:schemeClr val="bg1">
                  <a:lumMod val="95000"/>
                </a:schemeClr>
              </a:solidFill>
            </p:spPr>
            <p:txBody>
              <a:bodyPr>
                <a:spAutoFit/>
              </a:bodyPr>
              <a:lstStyle/>
              <a:p>
                <a:pPr algn="ctr">
                  <a:defRPr/>
                </a:pPr>
                <a:r>
                  <a:rPr lang="en-GB" sz="1400" dirty="0">
                    <a:latin typeface="Arial" charset="0"/>
                    <a:cs typeface="Arial" charset="0"/>
                  </a:rPr>
                  <a:t>Alternative  Distribution </a:t>
                </a:r>
              </a:p>
            </p:txBody>
          </p:sp>
          <p:sp>
            <p:nvSpPr>
              <p:cNvPr id="69" name="TextBox 68"/>
              <p:cNvSpPr txBox="1"/>
              <p:nvPr/>
            </p:nvSpPr>
            <p:spPr>
              <a:xfrm>
                <a:off x="2340694" y="4439815"/>
                <a:ext cx="1398351" cy="611141"/>
              </a:xfrm>
              <a:prstGeom prst="rect">
                <a:avLst/>
              </a:prstGeom>
              <a:solidFill>
                <a:schemeClr val="bg1">
                  <a:lumMod val="95000"/>
                </a:schemeClr>
              </a:solidFill>
            </p:spPr>
            <p:txBody>
              <a:bodyPr wrap="square">
                <a:spAutoFit/>
              </a:bodyPr>
              <a:lstStyle/>
              <a:p>
                <a:pPr algn="ctr">
                  <a:defRPr/>
                </a:pPr>
                <a:r>
                  <a:rPr lang="en-GB" sz="1400" dirty="0">
                    <a:latin typeface="Arial" charset="0"/>
                    <a:cs typeface="Arial" charset="0"/>
                  </a:rPr>
                  <a:t>Null  Distribution </a:t>
                </a:r>
              </a:p>
            </p:txBody>
          </p:sp>
        </p:grpSp>
        <p:sp>
          <p:nvSpPr>
            <p:cNvPr id="62" name="TextBox 61"/>
            <p:cNvSpPr txBox="1">
              <a:spLocks noChangeArrowheads="1"/>
            </p:cNvSpPr>
            <p:nvPr/>
          </p:nvSpPr>
          <p:spPr bwMode="auto">
            <a:xfrm>
              <a:off x="611560" y="5661248"/>
              <a:ext cx="2376264" cy="369332"/>
            </a:xfrm>
            <a:prstGeom prst="rect">
              <a:avLst/>
            </a:prstGeom>
            <a:solidFill>
              <a:schemeClr val="accent2"/>
            </a:solidFill>
            <a:ln>
              <a:noFill/>
            </a:ln>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GB" altLang="en-US" dirty="0">
                  <a:solidFill>
                    <a:schemeClr val="bg1"/>
                  </a:solidFill>
                </a:rPr>
                <a:t>False Negatives (β)</a:t>
              </a:r>
            </a:p>
          </p:txBody>
        </p:sp>
        <p:sp>
          <p:nvSpPr>
            <p:cNvPr id="63" name="TextBox 62"/>
            <p:cNvSpPr txBox="1">
              <a:spLocks noChangeArrowheads="1"/>
            </p:cNvSpPr>
            <p:nvPr/>
          </p:nvSpPr>
          <p:spPr bwMode="auto">
            <a:xfrm>
              <a:off x="3288556" y="5661248"/>
              <a:ext cx="2074813" cy="369332"/>
            </a:xfrm>
            <a:prstGeom prst="rect">
              <a:avLst/>
            </a:prstGeom>
            <a:solidFill>
              <a:srgbClr val="FFC000"/>
            </a:solidFill>
            <a:ln>
              <a:noFill/>
            </a:ln>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GB" altLang="en-US" dirty="0"/>
                <a:t>False Positives (</a:t>
              </a:r>
              <a:r>
                <a:rPr lang="en-GB" dirty="0"/>
                <a:t>α</a:t>
              </a:r>
              <a:r>
                <a:rPr lang="en-GB" i="1" dirty="0"/>
                <a:t>)</a:t>
              </a:r>
              <a:endParaRPr lang="en-GB" altLang="en-US" dirty="0"/>
            </a:p>
          </p:txBody>
        </p:sp>
        <p:sp>
          <p:nvSpPr>
            <p:cNvPr id="64" name="TextBox 63"/>
            <p:cNvSpPr txBox="1">
              <a:spLocks noChangeArrowheads="1"/>
            </p:cNvSpPr>
            <p:nvPr/>
          </p:nvSpPr>
          <p:spPr bwMode="auto">
            <a:xfrm>
              <a:off x="4534266" y="2852936"/>
              <a:ext cx="987425" cy="368300"/>
            </a:xfrm>
            <a:prstGeom prst="rect">
              <a:avLst/>
            </a:prstGeom>
            <a:solidFill>
              <a:schemeClr val="accent2"/>
            </a:solidFill>
            <a:ln>
              <a:noFill/>
            </a:ln>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GB" altLang="en-US" dirty="0">
                  <a:solidFill>
                    <a:schemeClr val="bg1"/>
                  </a:solidFill>
                </a:rPr>
                <a:t>Power</a:t>
              </a:r>
            </a:p>
          </p:txBody>
        </p:sp>
        <p:cxnSp>
          <p:nvCxnSpPr>
            <p:cNvPr id="68" name="Straight Connector 67"/>
            <p:cNvCxnSpPr/>
            <p:nvPr/>
          </p:nvCxnSpPr>
          <p:spPr>
            <a:xfrm flipH="1">
              <a:off x="3275856" y="2398290"/>
              <a:ext cx="12700" cy="3121025"/>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grpSp>
      <p:sp>
        <p:nvSpPr>
          <p:cNvPr id="14" name="Content Placeholder 4"/>
          <p:cNvSpPr>
            <a:spLocks noGrp="1"/>
          </p:cNvSpPr>
          <p:nvPr>
            <p:ph sz="half" idx="1"/>
          </p:nvPr>
        </p:nvSpPr>
        <p:spPr>
          <a:xfrm>
            <a:off x="79204" y="1752601"/>
            <a:ext cx="3806996" cy="4190999"/>
          </a:xfrm>
        </p:spPr>
        <p:txBody>
          <a:bodyPr>
            <a:normAutofit/>
          </a:bodyPr>
          <a:lstStyle/>
          <a:p>
            <a:pPr>
              <a:defRPr/>
            </a:pPr>
            <a:r>
              <a:rPr lang="en-GB" b="1" u="sng" dirty="0"/>
              <a:t>Statistical power</a:t>
            </a:r>
            <a:r>
              <a:rPr lang="en-GB" u="sng" dirty="0"/>
              <a:t>:</a:t>
            </a:r>
            <a:r>
              <a:rPr lang="en-GB" dirty="0"/>
              <a:t> probability that a test will correctly reject the null hypothesis when the null hypothesis is </a:t>
            </a:r>
            <a:r>
              <a:rPr lang="en-GB" i="1" dirty="0"/>
              <a:t>false</a:t>
            </a:r>
          </a:p>
          <a:p>
            <a:pPr lvl="1">
              <a:buFont typeface="Courier New" panose="02070309020205020404" pitchFamily="49" charset="0"/>
              <a:buChar char="o"/>
              <a:defRPr/>
            </a:pPr>
            <a:endParaRPr lang="en-GB" dirty="0"/>
          </a:p>
          <a:p>
            <a:pPr lvl="1">
              <a:buFont typeface="Courier New" panose="02070309020205020404" pitchFamily="49" charset="0"/>
              <a:buChar char="o"/>
              <a:defRPr/>
            </a:pPr>
            <a:r>
              <a:rPr lang="en-GB" dirty="0"/>
              <a:t>Power = mathematically related to </a:t>
            </a:r>
            <a:r>
              <a:rPr lang="en-GB" u="sng" dirty="0"/>
              <a:t>effect size</a:t>
            </a:r>
            <a:r>
              <a:rPr lang="en-GB" dirty="0"/>
              <a:t>, </a:t>
            </a:r>
            <a:r>
              <a:rPr lang="en-GB" u="sng" dirty="0"/>
              <a:t>sample size (</a:t>
            </a:r>
            <a:r>
              <a:rPr lang="en-GB" i="1" u="sng" dirty="0"/>
              <a:t>n</a:t>
            </a:r>
            <a:r>
              <a:rPr lang="en-GB" u="sng" dirty="0"/>
              <a:t>), </a:t>
            </a:r>
            <a:r>
              <a:rPr lang="en-GB" dirty="0"/>
              <a:t>and </a:t>
            </a:r>
            <a:r>
              <a:rPr lang="en-GB" u="sng" dirty="0"/>
              <a:t>alpha (</a:t>
            </a:r>
            <a:r>
              <a:rPr lang="en-GB" i="1" dirty="0"/>
              <a:t>α)</a:t>
            </a:r>
            <a:endParaRPr lang="en-GB" u="sng" dirty="0"/>
          </a:p>
          <a:p>
            <a:pPr>
              <a:buNone/>
              <a:defRPr/>
            </a:pPr>
            <a:r>
              <a:rPr lang="en-GB" altLang="en-US" dirty="0"/>
              <a:t>	</a:t>
            </a:r>
          </a:p>
          <a:p>
            <a:pPr>
              <a:buFont typeface="Arial" charset="0"/>
              <a:buNone/>
              <a:defRPr/>
            </a:pPr>
            <a:endParaRPr lang="en-GB" u="sng" dirty="0"/>
          </a:p>
          <a:p>
            <a:pPr>
              <a:defRPr/>
            </a:pPr>
            <a:endParaRPr lang="en-GB" sz="1800" dirty="0"/>
          </a:p>
          <a:p>
            <a:pPr>
              <a:buFont typeface="Arial" charset="0"/>
              <a:buNone/>
              <a:defRPr/>
            </a:pPr>
            <a:endParaRPr lang="en-GB" sz="1800" dirty="0"/>
          </a:p>
        </p:txBody>
      </p:sp>
    </p:spTree>
    <p:extLst>
      <p:ext uri="{BB962C8B-B14F-4D97-AF65-F5344CB8AC3E}">
        <p14:creationId xmlns:p14="http://schemas.microsoft.com/office/powerpoint/2010/main" val="27790787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533400"/>
            <a:ext cx="5334000" cy="457200"/>
          </a:xfrm>
        </p:spPr>
        <p:txBody>
          <a:bodyPr anchor="ctr" anchorCtr="0">
            <a:normAutofit fontScale="90000"/>
          </a:bodyPr>
          <a:lstStyle/>
          <a:p>
            <a:r>
              <a:rPr lang="en-GB" altLang="en-US" dirty="0"/>
              <a:t>Statistical power and false positives</a:t>
            </a:r>
          </a:p>
        </p:txBody>
      </p:sp>
      <p:sp>
        <p:nvSpPr>
          <p:cNvPr id="10243" name="Rectangle 3"/>
          <p:cNvSpPr>
            <a:spLocks noGrp="1" noChangeArrowheads="1"/>
          </p:cNvSpPr>
          <p:nvPr>
            <p:ph idx="1"/>
          </p:nvPr>
        </p:nvSpPr>
        <p:spPr>
          <a:xfrm>
            <a:off x="457200" y="1555799"/>
            <a:ext cx="5949656" cy="4268714"/>
          </a:xfrm>
        </p:spPr>
        <p:txBody>
          <a:bodyPr>
            <a:normAutofit/>
          </a:bodyPr>
          <a:lstStyle/>
          <a:p>
            <a:r>
              <a:rPr lang="en-GB" altLang="en-US" dirty="0"/>
              <a:t>Suppose</a:t>
            </a:r>
            <a:r>
              <a:rPr lang="en-GB" altLang="en-US" sz="1900" dirty="0"/>
              <a:t>:</a:t>
            </a:r>
          </a:p>
          <a:p>
            <a:pPr lvl="1">
              <a:buFont typeface="Courier New" panose="02070309020205020404" pitchFamily="49" charset="0"/>
              <a:buChar char="o"/>
            </a:pPr>
            <a:r>
              <a:rPr lang="en-GB" altLang="en-US" dirty="0"/>
              <a:t>In 90% of cases the null hypothesis is true</a:t>
            </a:r>
          </a:p>
          <a:p>
            <a:pPr lvl="1">
              <a:buFont typeface="Courier New" panose="02070309020205020404" pitchFamily="49" charset="0"/>
              <a:buChar char="o"/>
            </a:pPr>
            <a:r>
              <a:rPr lang="en-GB" altLang="en-US" dirty="0"/>
              <a:t>The significance level is set at 5%</a:t>
            </a:r>
          </a:p>
          <a:p>
            <a:pPr lvl="1">
              <a:buFont typeface="Courier New" panose="02070309020205020404" pitchFamily="49" charset="0"/>
              <a:buChar char="o"/>
            </a:pPr>
            <a:r>
              <a:rPr lang="en-GB" altLang="en-US" dirty="0"/>
              <a:t>The </a:t>
            </a:r>
            <a:r>
              <a:rPr lang="en-GB" altLang="en-US" b="1" dirty="0"/>
              <a:t>average power of studies is 80%</a:t>
            </a:r>
          </a:p>
          <a:p>
            <a:pPr marL="457200" lvl="1" indent="0">
              <a:buNone/>
            </a:pPr>
            <a:endParaRPr lang="en-GB" altLang="en-US" sz="1800" dirty="0"/>
          </a:p>
          <a:p>
            <a:r>
              <a:rPr lang="en-GB" altLang="en-US" dirty="0"/>
              <a:t>If, in 1000 studies, 100 true associations will exist, we will detect </a:t>
            </a:r>
            <a:r>
              <a:rPr lang="en-GB" altLang="en-US" b="1" dirty="0"/>
              <a:t>80</a:t>
            </a:r>
            <a:r>
              <a:rPr lang="en-GB" altLang="en-US" dirty="0"/>
              <a:t> (80%)</a:t>
            </a:r>
          </a:p>
          <a:p>
            <a:r>
              <a:rPr lang="en-GB" altLang="en-US" dirty="0"/>
              <a:t>Of the remaining 900 non-associations, we will falsely declare </a:t>
            </a:r>
            <a:r>
              <a:rPr lang="en-GB" altLang="en-US" b="1" dirty="0"/>
              <a:t>45</a:t>
            </a:r>
            <a:r>
              <a:rPr lang="en-GB" altLang="en-US" dirty="0"/>
              <a:t> (5%) as significant</a:t>
            </a:r>
          </a:p>
          <a:p>
            <a:endParaRPr lang="en-GB" altLang="en-US" dirty="0"/>
          </a:p>
        </p:txBody>
      </p:sp>
      <p:sp>
        <p:nvSpPr>
          <p:cNvPr id="10244" name="Text Box 6"/>
          <p:cNvSpPr txBox="1">
            <a:spLocks noChangeArrowheads="1"/>
          </p:cNvSpPr>
          <p:nvPr/>
        </p:nvSpPr>
        <p:spPr bwMode="auto">
          <a:xfrm>
            <a:off x="34925" y="6237312"/>
            <a:ext cx="9144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rgbClr val="BF2F37"/>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50000"/>
              </a:spcBef>
              <a:buFontTx/>
              <a:buNone/>
            </a:pPr>
            <a:r>
              <a:rPr lang="en-US" altLang="en-US" sz="1400" dirty="0">
                <a:latin typeface="Arial" pitchFamily="34" charset="0"/>
              </a:rPr>
              <a:t>Sterne &amp; Davey Smith (2001) </a:t>
            </a:r>
            <a:r>
              <a:rPr lang="en-US" altLang="en-US" sz="1400" i="1" dirty="0">
                <a:latin typeface="Arial" pitchFamily="34" charset="0"/>
              </a:rPr>
              <a:t>British Medical Journal</a:t>
            </a:r>
            <a:r>
              <a:rPr lang="en-US" altLang="en-US" sz="1400" dirty="0">
                <a:latin typeface="Arial" pitchFamily="34" charset="0"/>
              </a:rPr>
              <a:t>. </a:t>
            </a:r>
          </a:p>
        </p:txBody>
      </p:sp>
    </p:spTree>
    <p:extLst>
      <p:ext uri="{BB962C8B-B14F-4D97-AF65-F5344CB8AC3E}">
        <p14:creationId xmlns:p14="http://schemas.microsoft.com/office/powerpoint/2010/main" val="3910883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5334000" cy="457200"/>
          </a:xfrm>
        </p:spPr>
        <p:txBody>
          <a:bodyPr>
            <a:normAutofit fontScale="90000"/>
          </a:bodyPr>
          <a:lstStyle/>
          <a:p>
            <a:r>
              <a:rPr lang="en-GB" altLang="en-US" dirty="0"/>
              <a:t>Statistical power and false positives</a:t>
            </a:r>
            <a:endParaRPr lang="en-US" dirty="0"/>
          </a:p>
        </p:txBody>
      </p:sp>
      <p:sp>
        <p:nvSpPr>
          <p:cNvPr id="3" name="Content Placeholder 2"/>
          <p:cNvSpPr>
            <a:spLocks noGrp="1"/>
          </p:cNvSpPr>
          <p:nvPr>
            <p:ph idx="1"/>
          </p:nvPr>
        </p:nvSpPr>
        <p:spPr/>
        <p:txBody>
          <a:bodyPr/>
          <a:lstStyle/>
          <a:p>
            <a:r>
              <a:rPr lang="en-GB" altLang="en-US" dirty="0"/>
              <a:t>Suppose</a:t>
            </a:r>
            <a:r>
              <a:rPr lang="en-GB" altLang="en-US" sz="1900" dirty="0"/>
              <a:t>:</a:t>
            </a:r>
          </a:p>
          <a:p>
            <a:pPr lvl="1">
              <a:buFont typeface="Courier New" panose="02070309020205020404" pitchFamily="49" charset="0"/>
              <a:buChar char="o"/>
            </a:pPr>
            <a:r>
              <a:rPr lang="en-GB" altLang="en-US" dirty="0"/>
              <a:t>In 90% of cases the null hypothesis is true</a:t>
            </a:r>
          </a:p>
          <a:p>
            <a:pPr lvl="1">
              <a:buFont typeface="Courier New" panose="02070309020205020404" pitchFamily="49" charset="0"/>
              <a:buChar char="o"/>
            </a:pPr>
            <a:r>
              <a:rPr lang="en-GB" altLang="en-US" dirty="0"/>
              <a:t>The significance level is set at 5%</a:t>
            </a:r>
          </a:p>
          <a:p>
            <a:pPr lvl="1">
              <a:buFont typeface="Courier New" panose="02070309020205020404" pitchFamily="49" charset="0"/>
              <a:buChar char="o"/>
            </a:pPr>
            <a:r>
              <a:rPr lang="en-GB" altLang="en-US" dirty="0"/>
              <a:t>The </a:t>
            </a:r>
            <a:r>
              <a:rPr lang="en-GB" altLang="en-US" b="1" dirty="0"/>
              <a:t>average power of studies is 20%</a:t>
            </a:r>
          </a:p>
          <a:p>
            <a:pPr marL="457200" lvl="1" indent="0">
              <a:buNone/>
            </a:pPr>
            <a:endParaRPr lang="en-GB" altLang="en-US" sz="1800" dirty="0"/>
          </a:p>
          <a:p>
            <a:r>
              <a:rPr lang="en-GB" altLang="en-US" dirty="0"/>
              <a:t>If, in 1000 studies, 100 true associations will exist, we will detect </a:t>
            </a:r>
            <a:r>
              <a:rPr lang="en-GB" altLang="en-US" b="1" dirty="0"/>
              <a:t>20</a:t>
            </a:r>
            <a:r>
              <a:rPr lang="en-GB" altLang="en-US" dirty="0"/>
              <a:t> (20%)</a:t>
            </a:r>
          </a:p>
          <a:p>
            <a:r>
              <a:rPr lang="en-GB" altLang="en-US" dirty="0"/>
              <a:t>Of the remaining 900 non-associations, we will falsely declare </a:t>
            </a:r>
            <a:r>
              <a:rPr lang="en-GB" altLang="en-US" b="1" dirty="0"/>
              <a:t>45</a:t>
            </a:r>
            <a:r>
              <a:rPr lang="en-GB" altLang="en-US" dirty="0"/>
              <a:t> (5%) as significant</a:t>
            </a:r>
          </a:p>
          <a:p>
            <a:endParaRPr lang="en-US" dirty="0"/>
          </a:p>
          <a:p>
            <a:r>
              <a:rPr lang="en-US" dirty="0"/>
              <a:t>That’s a mere </a:t>
            </a:r>
            <a:r>
              <a:rPr lang="en-US" b="1" dirty="0"/>
              <a:t>1/3 chance </a:t>
            </a:r>
            <a:r>
              <a:rPr lang="en-US" dirty="0"/>
              <a:t>that a statistically significant finding is true! This is known as the Positive Predictive Value (</a:t>
            </a:r>
            <a:r>
              <a:rPr lang="en-US" b="1" dirty="0"/>
              <a:t>PPV</a:t>
            </a:r>
            <a:r>
              <a:rPr lang="en-US" dirty="0"/>
              <a:t>)</a:t>
            </a:r>
          </a:p>
        </p:txBody>
      </p:sp>
    </p:spTree>
    <p:extLst>
      <p:ext uri="{BB962C8B-B14F-4D97-AF65-F5344CB8AC3E}">
        <p14:creationId xmlns:p14="http://schemas.microsoft.com/office/powerpoint/2010/main" val="25347774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nchor="ctr" anchorCtr="0"/>
          <a:lstStyle/>
          <a:p>
            <a:r>
              <a:rPr lang="en-GB" altLang="en-US" dirty="0"/>
              <a:t>Power and effect inflation</a:t>
            </a:r>
          </a:p>
        </p:txBody>
      </p:sp>
      <p:grpSp>
        <p:nvGrpSpPr>
          <p:cNvPr id="4" name="Group 3"/>
          <p:cNvGrpSpPr/>
          <p:nvPr/>
        </p:nvGrpSpPr>
        <p:grpSpPr>
          <a:xfrm>
            <a:off x="827584" y="2276872"/>
            <a:ext cx="6984777" cy="3568083"/>
            <a:chOff x="2005361" y="1543642"/>
            <a:chExt cx="6249536" cy="2964188"/>
          </a:xfrm>
        </p:grpSpPr>
        <p:cxnSp>
          <p:nvCxnSpPr>
            <p:cNvPr id="14" name="Straight Connector 13"/>
            <p:cNvCxnSpPr/>
            <p:nvPr/>
          </p:nvCxnSpPr>
          <p:spPr>
            <a:xfrm>
              <a:off x="2376327" y="3952755"/>
              <a:ext cx="56816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3317" name="Group 2"/>
            <p:cNvGrpSpPr>
              <a:grpSpLocks/>
            </p:cNvGrpSpPr>
            <p:nvPr/>
          </p:nvGrpSpPr>
          <p:grpSpPr bwMode="auto">
            <a:xfrm>
              <a:off x="2483768" y="1985330"/>
              <a:ext cx="5771129" cy="1957264"/>
              <a:chOff x="1475232" y="1767840"/>
              <a:chExt cx="5000284" cy="3139440"/>
            </a:xfrm>
          </p:grpSpPr>
          <p:sp>
            <p:nvSpPr>
              <p:cNvPr id="13323" name="TextBox 63"/>
              <p:cNvSpPr txBox="1">
                <a:spLocks noChangeArrowheads="1"/>
              </p:cNvSpPr>
              <p:nvPr/>
            </p:nvSpPr>
            <p:spPr bwMode="auto">
              <a:xfrm>
                <a:off x="5181333" y="2755391"/>
                <a:ext cx="987552" cy="50606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GB" altLang="en-US" dirty="0">
                    <a:solidFill>
                      <a:schemeClr val="bg1"/>
                    </a:solidFill>
                  </a:rPr>
                  <a:t>Power</a:t>
                </a:r>
                <a:endParaRPr lang="en-GB" altLang="en-US" sz="1400" dirty="0">
                  <a:solidFill>
                    <a:schemeClr val="bg1"/>
                  </a:solidFill>
                </a:endParaRPr>
              </a:p>
            </p:txBody>
          </p:sp>
          <p:cxnSp>
            <p:nvCxnSpPr>
              <p:cNvPr id="68" name="Straight Connector 67"/>
              <p:cNvCxnSpPr/>
              <p:nvPr/>
            </p:nvCxnSpPr>
            <p:spPr>
              <a:xfrm flipH="1">
                <a:off x="4765672" y="1767840"/>
                <a:ext cx="11752" cy="3120207"/>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1" name="Freeform 10"/>
              <p:cNvSpPr/>
              <p:nvPr/>
            </p:nvSpPr>
            <p:spPr>
              <a:xfrm>
                <a:off x="1475232" y="2158934"/>
                <a:ext cx="4023738" cy="2729113"/>
              </a:xfrm>
              <a:custGeom>
                <a:avLst/>
                <a:gdLst>
                  <a:gd name="connsiteX0" fmla="*/ 0 w 4023360"/>
                  <a:gd name="connsiteY0" fmla="*/ 2718816 h 2731008"/>
                  <a:gd name="connsiteX1" fmla="*/ 341376 w 4023360"/>
                  <a:gd name="connsiteY1" fmla="*/ 2633472 h 2731008"/>
                  <a:gd name="connsiteX2" fmla="*/ 646176 w 4023360"/>
                  <a:gd name="connsiteY2" fmla="*/ 2474976 h 2731008"/>
                  <a:gd name="connsiteX3" fmla="*/ 890016 w 4023360"/>
                  <a:gd name="connsiteY3" fmla="*/ 2243328 h 2731008"/>
                  <a:gd name="connsiteX4" fmla="*/ 1146048 w 4023360"/>
                  <a:gd name="connsiteY4" fmla="*/ 1670304 h 2731008"/>
                  <a:gd name="connsiteX5" fmla="*/ 1536192 w 4023360"/>
                  <a:gd name="connsiteY5" fmla="*/ 682752 h 2731008"/>
                  <a:gd name="connsiteX6" fmla="*/ 1840992 w 4023360"/>
                  <a:gd name="connsiteY6" fmla="*/ 134112 h 2731008"/>
                  <a:gd name="connsiteX7" fmla="*/ 2084832 w 4023360"/>
                  <a:gd name="connsiteY7" fmla="*/ 24384 h 2731008"/>
                  <a:gd name="connsiteX8" fmla="*/ 2304288 w 4023360"/>
                  <a:gd name="connsiteY8" fmla="*/ 280416 h 2731008"/>
                  <a:gd name="connsiteX9" fmla="*/ 2596896 w 4023360"/>
                  <a:gd name="connsiteY9" fmla="*/ 890016 h 2731008"/>
                  <a:gd name="connsiteX10" fmla="*/ 2828544 w 4023360"/>
                  <a:gd name="connsiteY10" fmla="*/ 1524000 h 2731008"/>
                  <a:gd name="connsiteX11" fmla="*/ 3060192 w 4023360"/>
                  <a:gd name="connsiteY11" fmla="*/ 2036064 h 2731008"/>
                  <a:gd name="connsiteX12" fmla="*/ 3255264 w 4023360"/>
                  <a:gd name="connsiteY12" fmla="*/ 2340864 h 2731008"/>
                  <a:gd name="connsiteX13" fmla="*/ 3547872 w 4023360"/>
                  <a:gd name="connsiteY13" fmla="*/ 2584704 h 2731008"/>
                  <a:gd name="connsiteX14" fmla="*/ 3925824 w 4023360"/>
                  <a:gd name="connsiteY14" fmla="*/ 2694432 h 2731008"/>
                  <a:gd name="connsiteX15" fmla="*/ 4023360 w 4023360"/>
                  <a:gd name="connsiteY15" fmla="*/ 2731008 h 2731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023360" h="2731008">
                    <a:moveTo>
                      <a:pt x="0" y="2718816"/>
                    </a:moveTo>
                    <a:cubicBezTo>
                      <a:pt x="116840" y="2696464"/>
                      <a:pt x="233680" y="2674112"/>
                      <a:pt x="341376" y="2633472"/>
                    </a:cubicBezTo>
                    <a:cubicBezTo>
                      <a:pt x="449072" y="2592832"/>
                      <a:pt x="554736" y="2540000"/>
                      <a:pt x="646176" y="2474976"/>
                    </a:cubicBezTo>
                    <a:cubicBezTo>
                      <a:pt x="737616" y="2409952"/>
                      <a:pt x="806704" y="2377440"/>
                      <a:pt x="890016" y="2243328"/>
                    </a:cubicBezTo>
                    <a:cubicBezTo>
                      <a:pt x="973328" y="2109216"/>
                      <a:pt x="1038352" y="1930400"/>
                      <a:pt x="1146048" y="1670304"/>
                    </a:cubicBezTo>
                    <a:cubicBezTo>
                      <a:pt x="1253744" y="1410208"/>
                      <a:pt x="1420368" y="938784"/>
                      <a:pt x="1536192" y="682752"/>
                    </a:cubicBezTo>
                    <a:cubicBezTo>
                      <a:pt x="1652016" y="426720"/>
                      <a:pt x="1749552" y="243840"/>
                      <a:pt x="1840992" y="134112"/>
                    </a:cubicBezTo>
                    <a:cubicBezTo>
                      <a:pt x="1932432" y="24384"/>
                      <a:pt x="2007616" y="0"/>
                      <a:pt x="2084832" y="24384"/>
                    </a:cubicBezTo>
                    <a:cubicBezTo>
                      <a:pt x="2162048" y="48768"/>
                      <a:pt x="2218944" y="136144"/>
                      <a:pt x="2304288" y="280416"/>
                    </a:cubicBezTo>
                    <a:cubicBezTo>
                      <a:pt x="2389632" y="424688"/>
                      <a:pt x="2509520" y="682752"/>
                      <a:pt x="2596896" y="890016"/>
                    </a:cubicBezTo>
                    <a:cubicBezTo>
                      <a:pt x="2684272" y="1097280"/>
                      <a:pt x="2751328" y="1332992"/>
                      <a:pt x="2828544" y="1524000"/>
                    </a:cubicBezTo>
                    <a:cubicBezTo>
                      <a:pt x="2905760" y="1715008"/>
                      <a:pt x="2989072" y="1899920"/>
                      <a:pt x="3060192" y="2036064"/>
                    </a:cubicBezTo>
                    <a:cubicBezTo>
                      <a:pt x="3131312" y="2172208"/>
                      <a:pt x="3173984" y="2249424"/>
                      <a:pt x="3255264" y="2340864"/>
                    </a:cubicBezTo>
                    <a:cubicBezTo>
                      <a:pt x="3336544" y="2432304"/>
                      <a:pt x="3436112" y="2525776"/>
                      <a:pt x="3547872" y="2584704"/>
                    </a:cubicBezTo>
                    <a:cubicBezTo>
                      <a:pt x="3659632" y="2643632"/>
                      <a:pt x="3846576" y="2670048"/>
                      <a:pt x="3925824" y="2694432"/>
                    </a:cubicBezTo>
                    <a:cubicBezTo>
                      <a:pt x="4005072" y="2718816"/>
                      <a:pt x="4014216" y="2724912"/>
                      <a:pt x="4023360" y="2731008"/>
                    </a:cubicBez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GB"/>
              </a:p>
            </p:txBody>
          </p:sp>
          <p:sp>
            <p:nvSpPr>
              <p:cNvPr id="12" name="Freeform 11"/>
              <p:cNvSpPr/>
              <p:nvPr/>
            </p:nvSpPr>
            <p:spPr>
              <a:xfrm>
                <a:off x="2200304" y="2176031"/>
                <a:ext cx="4022563" cy="2731249"/>
              </a:xfrm>
              <a:custGeom>
                <a:avLst/>
                <a:gdLst>
                  <a:gd name="connsiteX0" fmla="*/ 0 w 4023360"/>
                  <a:gd name="connsiteY0" fmla="*/ 2718816 h 2731008"/>
                  <a:gd name="connsiteX1" fmla="*/ 341376 w 4023360"/>
                  <a:gd name="connsiteY1" fmla="*/ 2633472 h 2731008"/>
                  <a:gd name="connsiteX2" fmla="*/ 646176 w 4023360"/>
                  <a:gd name="connsiteY2" fmla="*/ 2474976 h 2731008"/>
                  <a:gd name="connsiteX3" fmla="*/ 890016 w 4023360"/>
                  <a:gd name="connsiteY3" fmla="*/ 2243328 h 2731008"/>
                  <a:gd name="connsiteX4" fmla="*/ 1146048 w 4023360"/>
                  <a:gd name="connsiteY4" fmla="*/ 1670304 h 2731008"/>
                  <a:gd name="connsiteX5" fmla="*/ 1536192 w 4023360"/>
                  <a:gd name="connsiteY5" fmla="*/ 682752 h 2731008"/>
                  <a:gd name="connsiteX6" fmla="*/ 1840992 w 4023360"/>
                  <a:gd name="connsiteY6" fmla="*/ 134112 h 2731008"/>
                  <a:gd name="connsiteX7" fmla="*/ 2084832 w 4023360"/>
                  <a:gd name="connsiteY7" fmla="*/ 24384 h 2731008"/>
                  <a:gd name="connsiteX8" fmla="*/ 2304288 w 4023360"/>
                  <a:gd name="connsiteY8" fmla="*/ 280416 h 2731008"/>
                  <a:gd name="connsiteX9" fmla="*/ 2596896 w 4023360"/>
                  <a:gd name="connsiteY9" fmla="*/ 890016 h 2731008"/>
                  <a:gd name="connsiteX10" fmla="*/ 2828544 w 4023360"/>
                  <a:gd name="connsiteY10" fmla="*/ 1524000 h 2731008"/>
                  <a:gd name="connsiteX11" fmla="*/ 3060192 w 4023360"/>
                  <a:gd name="connsiteY11" fmla="*/ 2036064 h 2731008"/>
                  <a:gd name="connsiteX12" fmla="*/ 3255264 w 4023360"/>
                  <a:gd name="connsiteY12" fmla="*/ 2340864 h 2731008"/>
                  <a:gd name="connsiteX13" fmla="*/ 3547872 w 4023360"/>
                  <a:gd name="connsiteY13" fmla="*/ 2584704 h 2731008"/>
                  <a:gd name="connsiteX14" fmla="*/ 3925824 w 4023360"/>
                  <a:gd name="connsiteY14" fmla="*/ 2694432 h 2731008"/>
                  <a:gd name="connsiteX15" fmla="*/ 4023360 w 4023360"/>
                  <a:gd name="connsiteY15" fmla="*/ 2731008 h 2731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023360" h="2731008">
                    <a:moveTo>
                      <a:pt x="0" y="2718816"/>
                    </a:moveTo>
                    <a:cubicBezTo>
                      <a:pt x="116840" y="2696464"/>
                      <a:pt x="233680" y="2674112"/>
                      <a:pt x="341376" y="2633472"/>
                    </a:cubicBezTo>
                    <a:cubicBezTo>
                      <a:pt x="449072" y="2592832"/>
                      <a:pt x="554736" y="2540000"/>
                      <a:pt x="646176" y="2474976"/>
                    </a:cubicBezTo>
                    <a:cubicBezTo>
                      <a:pt x="737616" y="2409952"/>
                      <a:pt x="806704" y="2377440"/>
                      <a:pt x="890016" y="2243328"/>
                    </a:cubicBezTo>
                    <a:cubicBezTo>
                      <a:pt x="973328" y="2109216"/>
                      <a:pt x="1038352" y="1930400"/>
                      <a:pt x="1146048" y="1670304"/>
                    </a:cubicBezTo>
                    <a:cubicBezTo>
                      <a:pt x="1253744" y="1410208"/>
                      <a:pt x="1420368" y="938784"/>
                      <a:pt x="1536192" y="682752"/>
                    </a:cubicBezTo>
                    <a:cubicBezTo>
                      <a:pt x="1652016" y="426720"/>
                      <a:pt x="1749552" y="243840"/>
                      <a:pt x="1840992" y="134112"/>
                    </a:cubicBezTo>
                    <a:cubicBezTo>
                      <a:pt x="1932432" y="24384"/>
                      <a:pt x="2007616" y="0"/>
                      <a:pt x="2084832" y="24384"/>
                    </a:cubicBezTo>
                    <a:cubicBezTo>
                      <a:pt x="2162048" y="48768"/>
                      <a:pt x="2218944" y="136144"/>
                      <a:pt x="2304288" y="280416"/>
                    </a:cubicBezTo>
                    <a:cubicBezTo>
                      <a:pt x="2389632" y="424688"/>
                      <a:pt x="2509520" y="682752"/>
                      <a:pt x="2596896" y="890016"/>
                    </a:cubicBezTo>
                    <a:cubicBezTo>
                      <a:pt x="2684272" y="1097280"/>
                      <a:pt x="2751328" y="1332992"/>
                      <a:pt x="2828544" y="1524000"/>
                    </a:cubicBezTo>
                    <a:cubicBezTo>
                      <a:pt x="2905760" y="1715008"/>
                      <a:pt x="2989072" y="1899920"/>
                      <a:pt x="3060192" y="2036064"/>
                    </a:cubicBezTo>
                    <a:cubicBezTo>
                      <a:pt x="3131312" y="2172208"/>
                      <a:pt x="3173984" y="2249424"/>
                      <a:pt x="3255264" y="2340864"/>
                    </a:cubicBezTo>
                    <a:cubicBezTo>
                      <a:pt x="3336544" y="2432304"/>
                      <a:pt x="3436112" y="2525776"/>
                      <a:pt x="3547872" y="2584704"/>
                    </a:cubicBezTo>
                    <a:cubicBezTo>
                      <a:pt x="3659632" y="2643632"/>
                      <a:pt x="3846576" y="2670048"/>
                      <a:pt x="3925824" y="2694432"/>
                    </a:cubicBezTo>
                    <a:cubicBezTo>
                      <a:pt x="4005072" y="2718816"/>
                      <a:pt x="4014216" y="2724912"/>
                      <a:pt x="4023360" y="2731008"/>
                    </a:cubicBez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GB"/>
              </a:p>
            </p:txBody>
          </p:sp>
          <p:cxnSp>
            <p:nvCxnSpPr>
              <p:cNvPr id="23" name="Straight Connector 22"/>
              <p:cNvCxnSpPr/>
              <p:nvPr/>
            </p:nvCxnSpPr>
            <p:spPr>
              <a:xfrm flipH="1">
                <a:off x="4777424" y="3206126"/>
                <a:ext cx="44656" cy="64114"/>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a:off x="4765672" y="3357863"/>
                <a:ext cx="112815" cy="38468"/>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a:off x="4771548" y="3511736"/>
                <a:ext cx="158647" cy="57702"/>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4771548" y="3689117"/>
                <a:ext cx="196252" cy="64114"/>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a:off x="4777424" y="3840854"/>
                <a:ext cx="290263" cy="76937"/>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H="1">
                <a:off x="4771548" y="3994727"/>
                <a:ext cx="329044" cy="151735"/>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H="1">
                <a:off x="4771548" y="4146463"/>
                <a:ext cx="386627" cy="151737"/>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a:endCxn id="11" idx="12"/>
              </p:cNvCxnSpPr>
              <p:nvPr/>
            </p:nvCxnSpPr>
            <p:spPr>
              <a:xfrm flipH="1">
                <a:off x="4730417" y="4298199"/>
                <a:ext cx="517069" cy="20089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4777424" y="4452072"/>
                <a:ext cx="565250" cy="203026"/>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H="1">
                <a:off x="4771548" y="4571752"/>
                <a:ext cx="659264" cy="254318"/>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a:off x="5396722" y="3906422"/>
                <a:ext cx="1078794" cy="740508"/>
              </a:xfrm>
              <a:prstGeom prst="rect">
                <a:avLst/>
              </a:prstGeom>
              <a:solidFill>
                <a:schemeClr val="bg1">
                  <a:lumMod val="95000"/>
                </a:schemeClr>
              </a:solidFill>
            </p:spPr>
            <p:txBody>
              <a:bodyPr>
                <a:spAutoFit/>
              </a:bodyPr>
              <a:lstStyle/>
              <a:p>
                <a:pPr algn="ctr">
                  <a:defRPr/>
                </a:pPr>
                <a:r>
                  <a:rPr lang="en-GB" sz="1200" dirty="0">
                    <a:latin typeface="Arial" charset="0"/>
                    <a:cs typeface="Arial" charset="0"/>
                  </a:rPr>
                  <a:t>Alternative  Distribution </a:t>
                </a:r>
              </a:p>
            </p:txBody>
          </p:sp>
          <p:cxnSp>
            <p:nvCxnSpPr>
              <p:cNvPr id="71" name="Straight Arrow Connector 70"/>
              <p:cNvCxnSpPr/>
              <p:nvPr/>
            </p:nvCxnSpPr>
            <p:spPr>
              <a:xfrm flipH="1">
                <a:off x="4936070" y="2992414"/>
                <a:ext cx="252659" cy="69670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H="1">
                <a:off x="5181678" y="4723487"/>
                <a:ext cx="401904" cy="183793"/>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H="1">
                <a:off x="5675244" y="4819658"/>
                <a:ext cx="239732" cy="87622"/>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cxnSp>
          <p:nvCxnSpPr>
            <p:cNvPr id="46" name="Straight Arrow Connector 45"/>
            <p:cNvCxnSpPr/>
            <p:nvPr/>
          </p:nvCxnSpPr>
          <p:spPr>
            <a:xfrm>
              <a:off x="5677768" y="1985330"/>
              <a:ext cx="10162" cy="193759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a:off x="5670524" y="4057167"/>
              <a:ext cx="701675" cy="0"/>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3320" name="TextBox 49"/>
            <p:cNvSpPr txBox="1">
              <a:spLocks noChangeArrowheads="1"/>
            </p:cNvSpPr>
            <p:nvPr/>
          </p:nvSpPr>
          <p:spPr bwMode="auto">
            <a:xfrm>
              <a:off x="2005361" y="4226576"/>
              <a:ext cx="6120679" cy="281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GB" altLang="en-US" sz="1600" dirty="0"/>
                <a:t>In small studies, p&lt;0.05 tend to overestimate effect size  </a:t>
              </a:r>
            </a:p>
          </p:txBody>
        </p:sp>
        <p:sp>
          <p:nvSpPr>
            <p:cNvPr id="13321" name="TextBox 42"/>
            <p:cNvSpPr txBox="1">
              <a:spLocks noChangeArrowheads="1"/>
            </p:cNvSpPr>
            <p:nvPr/>
          </p:nvSpPr>
          <p:spPr bwMode="auto">
            <a:xfrm>
              <a:off x="5484484" y="1543642"/>
              <a:ext cx="49847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altLang="en-US" sz="2800" dirty="0"/>
                <a:t>µ</a:t>
              </a:r>
            </a:p>
          </p:txBody>
        </p:sp>
        <p:sp>
          <p:nvSpPr>
            <p:cNvPr id="13322" name="TextBox 43"/>
            <p:cNvSpPr txBox="1">
              <a:spLocks noChangeArrowheads="1"/>
            </p:cNvSpPr>
            <p:nvPr/>
          </p:nvSpPr>
          <p:spPr bwMode="auto">
            <a:xfrm>
              <a:off x="6171332" y="1713276"/>
              <a:ext cx="14970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l-GR" altLang="en-US" sz="1400" dirty="0"/>
                <a:t>α</a:t>
              </a:r>
              <a:r>
                <a:rPr lang="en-GB" altLang="en-US" sz="1400" dirty="0"/>
                <a:t> = 0.05</a:t>
              </a:r>
            </a:p>
          </p:txBody>
        </p:sp>
        <p:sp>
          <p:nvSpPr>
            <p:cNvPr id="69" name="TextBox 68"/>
            <p:cNvSpPr txBox="1"/>
            <p:nvPr/>
          </p:nvSpPr>
          <p:spPr>
            <a:xfrm>
              <a:off x="2198646" y="3321944"/>
              <a:ext cx="1231900" cy="461665"/>
            </a:xfrm>
            <a:prstGeom prst="rect">
              <a:avLst/>
            </a:prstGeom>
            <a:solidFill>
              <a:schemeClr val="bg1">
                <a:lumMod val="95000"/>
              </a:schemeClr>
            </a:solidFill>
          </p:spPr>
          <p:txBody>
            <a:bodyPr>
              <a:spAutoFit/>
            </a:bodyPr>
            <a:lstStyle/>
            <a:p>
              <a:pPr algn="ctr">
                <a:defRPr/>
              </a:pPr>
              <a:r>
                <a:rPr lang="en-GB" sz="1200" dirty="0">
                  <a:latin typeface="Arial" charset="0"/>
                  <a:cs typeface="Arial" charset="0"/>
                </a:rPr>
                <a:t>Null  Distribution </a:t>
              </a:r>
            </a:p>
          </p:txBody>
        </p:sp>
      </p:grpSp>
    </p:spTree>
    <p:extLst>
      <p:ext uri="{BB962C8B-B14F-4D97-AF65-F5344CB8AC3E}">
        <p14:creationId xmlns:p14="http://schemas.microsoft.com/office/powerpoint/2010/main" val="21428235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5943600" cy="457200"/>
          </a:xfrm>
        </p:spPr>
        <p:txBody>
          <a:bodyPr>
            <a:normAutofit fontScale="90000"/>
          </a:bodyPr>
          <a:lstStyle/>
          <a:p>
            <a:r>
              <a:rPr lang="en-US" dirty="0"/>
              <a:t>Most neuroscience studies have low statistical power</a:t>
            </a:r>
            <a:endParaRPr lang="en-US" sz="2200" dirty="0"/>
          </a:p>
        </p:txBody>
      </p:sp>
      <p:sp>
        <p:nvSpPr>
          <p:cNvPr id="3" name="Content Placeholder 2"/>
          <p:cNvSpPr>
            <a:spLocks noGrp="1"/>
          </p:cNvSpPr>
          <p:nvPr>
            <p:ph idx="1"/>
          </p:nvPr>
        </p:nvSpPr>
        <p:spPr>
          <a:xfrm>
            <a:off x="304800" y="1416424"/>
            <a:ext cx="5949656" cy="4908176"/>
          </a:xfrm>
        </p:spPr>
        <p:txBody>
          <a:bodyPr>
            <a:normAutofit lnSpcReduction="10000"/>
          </a:bodyPr>
          <a:lstStyle/>
          <a:p>
            <a:r>
              <a:rPr lang="en-US" dirty="0"/>
              <a:t>Button </a:t>
            </a:r>
            <a:r>
              <a:rPr lang="en-US" i="1" dirty="0"/>
              <a:t>et al</a:t>
            </a:r>
            <a:r>
              <a:rPr lang="en-US" dirty="0"/>
              <a:t>. (2013) </a:t>
            </a:r>
            <a:r>
              <a:rPr lang="en-US" i="1" dirty="0"/>
              <a:t>Nat Rev Neuro</a:t>
            </a:r>
            <a:endParaRPr lang="en-US" dirty="0"/>
          </a:p>
          <a:p>
            <a:r>
              <a:rPr lang="en-US" b="1" dirty="0"/>
              <a:t>Neuroscience</a:t>
            </a:r>
          </a:p>
          <a:p>
            <a:pPr lvl="1">
              <a:buFont typeface="Courier New" panose="02070309020205020404" pitchFamily="49" charset="0"/>
              <a:buChar char="o"/>
            </a:pPr>
            <a:r>
              <a:rPr lang="en-US" dirty="0"/>
              <a:t>49 meta-analyses, 730 studies</a:t>
            </a:r>
          </a:p>
          <a:p>
            <a:pPr lvl="1">
              <a:buFont typeface="Courier New" panose="02070309020205020404" pitchFamily="49" charset="0"/>
              <a:buChar char="o"/>
            </a:pPr>
            <a:r>
              <a:rPr lang="en-US" b="1" dirty="0"/>
              <a:t>Median power = 21%</a:t>
            </a:r>
            <a:endParaRPr lang="en-US" dirty="0"/>
          </a:p>
          <a:p>
            <a:pPr lvl="1">
              <a:buFont typeface="Courier New" panose="02070309020205020404" pitchFamily="49" charset="0"/>
              <a:buChar char="o"/>
            </a:pPr>
            <a:r>
              <a:rPr lang="en-US" dirty="0"/>
              <a:t>Expected 254, observed 349 “significant” studies,             p &lt; 0.0001</a:t>
            </a:r>
          </a:p>
          <a:p>
            <a:pPr lvl="1">
              <a:buFont typeface="Courier New" panose="02070309020205020404" pitchFamily="49" charset="0"/>
              <a:buChar char="o"/>
            </a:pPr>
            <a:r>
              <a:rPr lang="en-US" dirty="0"/>
              <a:t>Button </a:t>
            </a:r>
            <a:r>
              <a:rPr lang="en-US" i="1" dirty="0"/>
              <a:t>et al. </a:t>
            </a:r>
            <a:r>
              <a:rPr lang="en-US" dirty="0"/>
              <a:t>(2013) </a:t>
            </a:r>
            <a:r>
              <a:rPr lang="en-US" i="1" dirty="0"/>
              <a:t>Nat Rev Neuro</a:t>
            </a:r>
          </a:p>
          <a:p>
            <a:pPr lvl="1">
              <a:buFont typeface="Courier New" panose="02070309020205020404" pitchFamily="49" charset="0"/>
              <a:buChar char="o"/>
            </a:pPr>
            <a:endParaRPr lang="en-US" b="1" dirty="0"/>
          </a:p>
          <a:p>
            <a:r>
              <a:rPr lang="en-US" b="1" dirty="0"/>
              <a:t>Brain Imaging</a:t>
            </a:r>
          </a:p>
          <a:p>
            <a:pPr lvl="1">
              <a:buFont typeface="Courier New" panose="02070309020205020404" pitchFamily="49" charset="0"/>
              <a:buChar char="o"/>
            </a:pPr>
            <a:r>
              <a:rPr lang="en-US" dirty="0"/>
              <a:t>41 meta-analyses, 461 studies</a:t>
            </a:r>
          </a:p>
          <a:p>
            <a:pPr lvl="1">
              <a:buFont typeface="Courier New" panose="02070309020205020404" pitchFamily="49" charset="0"/>
              <a:buChar char="o"/>
            </a:pPr>
            <a:r>
              <a:rPr lang="en-US" b="1" dirty="0"/>
              <a:t>Median power = 8%</a:t>
            </a:r>
          </a:p>
          <a:p>
            <a:pPr lvl="1">
              <a:buFont typeface="Courier New" panose="02070309020205020404" pitchFamily="49" charset="0"/>
              <a:buChar char="o"/>
            </a:pPr>
            <a:r>
              <a:rPr lang="en-US" dirty="0"/>
              <a:t>Data from Ioannidis</a:t>
            </a:r>
            <a:r>
              <a:rPr lang="en-US" i="1" dirty="0"/>
              <a:t> </a:t>
            </a:r>
            <a:r>
              <a:rPr lang="en-US" dirty="0"/>
              <a:t>(2011) </a:t>
            </a:r>
            <a:r>
              <a:rPr lang="en-US" i="1" dirty="0"/>
              <a:t>Arch Gen Psychiatry</a:t>
            </a:r>
          </a:p>
          <a:p>
            <a:pPr lvl="1">
              <a:buFont typeface="Courier New" panose="02070309020205020404" pitchFamily="49" charset="0"/>
              <a:buChar char="o"/>
            </a:pPr>
            <a:endParaRPr lang="en-US" b="1" dirty="0"/>
          </a:p>
          <a:p>
            <a:r>
              <a:rPr lang="en-US" b="1" dirty="0"/>
              <a:t>Animal Behavior</a:t>
            </a:r>
          </a:p>
          <a:p>
            <a:pPr lvl="1">
              <a:buFont typeface="Courier New" panose="02070309020205020404" pitchFamily="49" charset="0"/>
              <a:buChar char="o"/>
            </a:pPr>
            <a:r>
              <a:rPr lang="en-US" dirty="0"/>
              <a:t>Meta-analysis of sex differences in rodent maze, 40 studies</a:t>
            </a:r>
          </a:p>
          <a:p>
            <a:pPr lvl="1">
              <a:buFont typeface="Courier New" panose="02070309020205020404" pitchFamily="49" charset="0"/>
              <a:buChar char="o"/>
            </a:pPr>
            <a:r>
              <a:rPr lang="en-US" b="1" dirty="0"/>
              <a:t>Median power = 18 – 31 %</a:t>
            </a:r>
          </a:p>
          <a:p>
            <a:pPr lvl="1">
              <a:buFont typeface="Courier New" panose="02070309020205020404" pitchFamily="49" charset="0"/>
              <a:buChar char="o"/>
            </a:pPr>
            <a:r>
              <a:rPr lang="en-US" dirty="0"/>
              <a:t>Data from </a:t>
            </a:r>
            <a:r>
              <a:rPr lang="en-US" dirty="0" err="1"/>
              <a:t>Jonasson</a:t>
            </a:r>
            <a:r>
              <a:rPr lang="en-US" dirty="0"/>
              <a:t> (2005) </a:t>
            </a:r>
            <a:r>
              <a:rPr lang="en-US" i="1" dirty="0" err="1"/>
              <a:t>Neurosci</a:t>
            </a:r>
            <a:r>
              <a:rPr lang="en-US" i="1" dirty="0"/>
              <a:t> </a:t>
            </a:r>
            <a:r>
              <a:rPr lang="en-US" i="1" dirty="0" err="1"/>
              <a:t>Biobehav</a:t>
            </a:r>
            <a:r>
              <a:rPr lang="en-US" i="1" dirty="0"/>
              <a:t> Rev</a:t>
            </a:r>
            <a:endParaRPr lang="en-US" dirty="0"/>
          </a:p>
        </p:txBody>
      </p:sp>
      <p:pic>
        <p:nvPicPr>
          <p:cNvPr id="4" name="Content Placeholder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5822576" y="1407459"/>
            <a:ext cx="3321424" cy="1998424"/>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530621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5334000" cy="457200"/>
          </a:xfrm>
        </p:spPr>
        <p:txBody>
          <a:bodyPr>
            <a:normAutofit fontScale="90000"/>
          </a:bodyPr>
          <a:lstStyle/>
          <a:p>
            <a:r>
              <a:rPr lang="en-US" dirty="0"/>
              <a:t>Achieving statistical power while minimizing animal use</a:t>
            </a:r>
          </a:p>
        </p:txBody>
      </p:sp>
      <p:sp>
        <p:nvSpPr>
          <p:cNvPr id="3" name="Content Placeholder 2"/>
          <p:cNvSpPr>
            <a:spLocks noGrp="1"/>
          </p:cNvSpPr>
          <p:nvPr>
            <p:ph idx="1"/>
          </p:nvPr>
        </p:nvSpPr>
        <p:spPr/>
        <p:txBody>
          <a:bodyPr/>
          <a:lstStyle/>
          <a:p>
            <a:r>
              <a:rPr lang="en-US" dirty="0"/>
              <a:t>Crucial to minimize the use of animals in research</a:t>
            </a:r>
          </a:p>
          <a:p>
            <a:pPr marL="742950" lvl="2" indent="-342900">
              <a:buFont typeface="Courier New" panose="02070309020205020404" pitchFamily="49" charset="0"/>
              <a:buChar char="o"/>
            </a:pPr>
            <a:r>
              <a:rPr lang="en-US" sz="1600" dirty="0"/>
              <a:t>Required of institutional animal care and use committees (IACUCs) and funding agencies</a:t>
            </a:r>
          </a:p>
          <a:p>
            <a:pPr marL="742950" lvl="2" indent="-342900">
              <a:buFont typeface="Courier New" panose="02070309020205020404" pitchFamily="49" charset="0"/>
              <a:buChar char="o"/>
            </a:pPr>
            <a:r>
              <a:rPr lang="en-US" sz="1600" dirty="0"/>
              <a:t>Ethical obligation of scientists</a:t>
            </a:r>
          </a:p>
          <a:p>
            <a:endParaRPr lang="en-US" dirty="0"/>
          </a:p>
          <a:p>
            <a:r>
              <a:rPr lang="en-US" dirty="0"/>
              <a:t>But…simultaneously must avoid:</a:t>
            </a:r>
          </a:p>
          <a:p>
            <a:pPr lvl="1">
              <a:buFont typeface="Courier New" panose="02070309020205020404" pitchFamily="49" charset="0"/>
              <a:buChar char="o"/>
            </a:pPr>
            <a:r>
              <a:rPr lang="en-US" dirty="0"/>
              <a:t>Studies with insufficient statistical power as the results are likely to be less reliable</a:t>
            </a:r>
          </a:p>
          <a:p>
            <a:pPr lvl="2"/>
            <a:r>
              <a:rPr lang="en-US" dirty="0"/>
              <a:t>Higher risk of false positives</a:t>
            </a:r>
          </a:p>
          <a:p>
            <a:pPr lvl="2"/>
            <a:r>
              <a:rPr lang="en-US" dirty="0"/>
              <a:t>Higher risk of false negatives</a:t>
            </a:r>
          </a:p>
          <a:p>
            <a:pPr lvl="2"/>
            <a:r>
              <a:rPr lang="en-US" dirty="0"/>
              <a:t>Higher risk of inflated effect size estimates</a:t>
            </a:r>
          </a:p>
          <a:p>
            <a:endParaRPr lang="en-US" dirty="0"/>
          </a:p>
          <a:p>
            <a:r>
              <a:rPr lang="en-US" dirty="0"/>
              <a:t>Transparent reporting is crucial</a:t>
            </a:r>
          </a:p>
          <a:p>
            <a:r>
              <a:rPr lang="en-US" dirty="0"/>
              <a:t>Recommendations in Landis </a:t>
            </a:r>
            <a:r>
              <a:rPr lang="en-US" i="1" dirty="0"/>
              <a:t>et al. </a:t>
            </a:r>
            <a:r>
              <a:rPr lang="en-US" dirty="0"/>
              <a:t>(2012) </a:t>
            </a:r>
            <a:r>
              <a:rPr lang="en-US" i="1" dirty="0"/>
              <a:t>Nature</a:t>
            </a:r>
            <a:r>
              <a:rPr lang="en-US" dirty="0"/>
              <a:t>. </a:t>
            </a:r>
          </a:p>
          <a:p>
            <a:pPr lvl="1">
              <a:buFont typeface="Courier New" panose="02070309020205020404" pitchFamily="49" charset="0"/>
              <a:buChar char="o"/>
            </a:pPr>
            <a:endParaRPr lang="en-US" dirty="0"/>
          </a:p>
          <a:p>
            <a:pPr lvl="1">
              <a:buFont typeface="Courier New" panose="02070309020205020404" pitchFamily="49" charset="0"/>
              <a:buChar char="o"/>
            </a:pPr>
            <a:endParaRPr lang="en-US" dirty="0"/>
          </a:p>
        </p:txBody>
      </p:sp>
    </p:spTree>
    <p:extLst>
      <p:ext uri="{BB962C8B-B14F-4D97-AF65-F5344CB8AC3E}">
        <p14:creationId xmlns:p14="http://schemas.microsoft.com/office/powerpoint/2010/main" val="8503476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5334000" cy="457200"/>
          </a:xfrm>
        </p:spPr>
        <p:txBody>
          <a:bodyPr>
            <a:normAutofit fontScale="90000"/>
          </a:bodyPr>
          <a:lstStyle/>
          <a:p>
            <a:r>
              <a:rPr lang="en-US" dirty="0" err="1"/>
              <a:t>SfN</a:t>
            </a:r>
            <a:r>
              <a:rPr lang="en-US" dirty="0"/>
              <a:t> training series on scientific rigor</a:t>
            </a:r>
          </a:p>
        </p:txBody>
      </p:sp>
      <p:sp>
        <p:nvSpPr>
          <p:cNvPr id="3" name="Content Placeholder 2"/>
          <p:cNvSpPr>
            <a:spLocks noGrp="1"/>
          </p:cNvSpPr>
          <p:nvPr>
            <p:ph idx="1"/>
          </p:nvPr>
        </p:nvSpPr>
        <p:spPr/>
        <p:txBody>
          <a:bodyPr/>
          <a:lstStyle/>
          <a:p>
            <a:r>
              <a:rPr lang="en-US" dirty="0" err="1"/>
              <a:t>SfN</a:t>
            </a:r>
            <a:r>
              <a:rPr lang="en-US" dirty="0"/>
              <a:t>-NIH partnership to provide </a:t>
            </a:r>
            <a:r>
              <a:rPr lang="en-US" b="1" dirty="0"/>
              <a:t>Training Modules to Enhance Data Replicability</a:t>
            </a:r>
            <a:r>
              <a:rPr lang="en-US" dirty="0"/>
              <a:t> (TMEDR)</a:t>
            </a:r>
          </a:p>
          <a:p>
            <a:endParaRPr lang="en-US" dirty="0"/>
          </a:p>
          <a:p>
            <a:pPr lvl="1">
              <a:buFont typeface="Courier New" panose="02070309020205020404" pitchFamily="49" charset="0"/>
              <a:buChar char="o"/>
            </a:pPr>
            <a:r>
              <a:rPr lang="en-US" b="1" dirty="0"/>
              <a:t>Webinar 1:</a:t>
            </a:r>
            <a:r>
              <a:rPr lang="en-US" dirty="0"/>
              <a:t> Planning experiments and preparing for data collection | </a:t>
            </a:r>
            <a:r>
              <a:rPr lang="en-US" b="1" i="1" dirty="0"/>
              <a:t>January 2016</a:t>
            </a:r>
            <a:endParaRPr lang="en-US" i="1" dirty="0"/>
          </a:p>
          <a:p>
            <a:pPr lvl="1">
              <a:buFont typeface="Courier New" panose="02070309020205020404" pitchFamily="49" charset="0"/>
              <a:buChar char="o"/>
            </a:pPr>
            <a:r>
              <a:rPr lang="en-US" b="1" dirty="0"/>
              <a:t>Webinar 2</a:t>
            </a:r>
            <a:r>
              <a:rPr lang="en-US" dirty="0"/>
              <a:t>: Minimizing bias in experimental design and execution | </a:t>
            </a:r>
            <a:r>
              <a:rPr lang="en-US" b="1" i="1" dirty="0"/>
              <a:t>February 2016</a:t>
            </a:r>
          </a:p>
          <a:p>
            <a:pPr lvl="1">
              <a:buFont typeface="Courier New" panose="02070309020205020404" pitchFamily="49" charset="0"/>
              <a:buChar char="o"/>
            </a:pPr>
            <a:r>
              <a:rPr lang="en-US" b="1" dirty="0"/>
              <a:t>Webinar 3: </a:t>
            </a:r>
            <a:r>
              <a:rPr lang="en-US" dirty="0"/>
              <a:t>Post-experimental data analysis| </a:t>
            </a:r>
            <a:r>
              <a:rPr lang="en-US" b="1" i="1" dirty="0"/>
              <a:t>April 2016</a:t>
            </a:r>
          </a:p>
          <a:p>
            <a:pPr lvl="1">
              <a:buFont typeface="Courier New" panose="02070309020205020404" pitchFamily="49" charset="0"/>
              <a:buChar char="o"/>
            </a:pPr>
            <a:r>
              <a:rPr lang="en-US" b="1" dirty="0"/>
              <a:t>Webinar 4: </a:t>
            </a:r>
            <a:r>
              <a:rPr lang="en-US" dirty="0"/>
              <a:t>Data management and reporting | </a:t>
            </a:r>
            <a:r>
              <a:rPr lang="en-US" b="1" i="1" dirty="0"/>
              <a:t>June 2016</a:t>
            </a:r>
          </a:p>
        </p:txBody>
      </p:sp>
    </p:spTree>
    <p:extLst>
      <p:ext uri="{BB962C8B-B14F-4D97-AF65-F5344CB8AC3E}">
        <p14:creationId xmlns:p14="http://schemas.microsoft.com/office/powerpoint/2010/main" val="11545136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581400"/>
            <a:ext cx="8229600" cy="2468577"/>
          </a:xfrm>
        </p:spPr>
        <p:txBody>
          <a:bodyPr>
            <a:normAutofit/>
          </a:bodyPr>
          <a:lstStyle/>
          <a:p>
            <a:r>
              <a:rPr lang="en-US" dirty="0"/>
              <a:t>Low powered studies are inefficient and wasteful, take too long to converge on realistic result</a:t>
            </a:r>
          </a:p>
          <a:p>
            <a:r>
              <a:rPr lang="en-US" dirty="0"/>
              <a:t>Example from Button </a:t>
            </a:r>
            <a:r>
              <a:rPr lang="en-US" i="1" dirty="0"/>
              <a:t>et al </a:t>
            </a:r>
            <a:r>
              <a:rPr lang="en-US" dirty="0"/>
              <a:t>(2013) </a:t>
            </a:r>
            <a:r>
              <a:rPr lang="en-US" i="1" dirty="0"/>
              <a:t>Nat Rev Neuro</a:t>
            </a:r>
            <a:r>
              <a:rPr lang="en-US" dirty="0"/>
              <a:t>: </a:t>
            </a:r>
          </a:p>
          <a:p>
            <a:pPr lvl="1">
              <a:buFont typeface="Courier New" panose="02070309020205020404" pitchFamily="49" charset="0"/>
              <a:buChar char="o"/>
            </a:pPr>
            <a:r>
              <a:rPr lang="en-US" dirty="0"/>
              <a:t>Mean sample size n = 20, 80% power to detect a difference of d = 1.6</a:t>
            </a:r>
          </a:p>
          <a:p>
            <a:pPr lvl="1">
              <a:buFont typeface="Courier New" panose="02070309020205020404" pitchFamily="49" charset="0"/>
              <a:buChar char="o"/>
            </a:pPr>
            <a:r>
              <a:rPr lang="en-US" dirty="0"/>
              <a:t>Meta-analysis, n = 420, suggest real sex difference is d = 0.49</a:t>
            </a:r>
          </a:p>
          <a:p>
            <a:pPr lvl="1">
              <a:buFont typeface="Courier New" panose="02070309020205020404" pitchFamily="49" charset="0"/>
              <a:buChar char="o"/>
            </a:pPr>
            <a:r>
              <a:rPr lang="en-US" dirty="0"/>
              <a:t>So most studies are too small to reliably detect a difference </a:t>
            </a:r>
          </a:p>
          <a:p>
            <a:pPr lvl="1">
              <a:buFont typeface="Courier New" panose="02070309020205020404" pitchFamily="49" charset="0"/>
              <a:buChar char="o"/>
            </a:pPr>
            <a:r>
              <a:rPr lang="en-US" dirty="0"/>
              <a:t>More efficient to run fewer, but better powered studies with good stopping rules?  </a:t>
            </a:r>
          </a:p>
          <a:p>
            <a:pPr marL="457200" lvl="1" indent="0">
              <a:buNone/>
            </a:pPr>
            <a:endParaRPr lang="en-US" dirty="0"/>
          </a:p>
          <a:p>
            <a:endParaRPr lang="en-US" sz="2400" dirty="0"/>
          </a:p>
          <a:p>
            <a:endParaRPr lang="en-GB" sz="2400" dirty="0"/>
          </a:p>
        </p:txBody>
      </p:sp>
      <p:pic>
        <p:nvPicPr>
          <p:cNvPr id="6" name="Picture 2"/>
          <p:cNvPicPr>
            <a:picLocks noChangeAspect="1" noChangeArrowheads="1"/>
          </p:cNvPicPr>
          <p:nvPr/>
        </p:nvPicPr>
        <p:blipFill>
          <a:blip r:embed="rId3" cstate="print"/>
          <a:stretch>
            <a:fillRect/>
          </a:stretch>
        </p:blipFill>
        <p:spPr bwMode="auto">
          <a:xfrm>
            <a:off x="457200" y="1447800"/>
            <a:ext cx="8229600" cy="171873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a:spLocks noGrp="1"/>
          </p:cNvSpPr>
          <p:nvPr>
            <p:ph type="title"/>
          </p:nvPr>
        </p:nvSpPr>
        <p:spPr>
          <a:xfrm>
            <a:off x="457200" y="457200"/>
            <a:ext cx="5334000" cy="457200"/>
          </a:xfrm>
        </p:spPr>
        <p:txBody>
          <a:bodyPr>
            <a:normAutofit fontScale="90000"/>
          </a:bodyPr>
          <a:lstStyle/>
          <a:p>
            <a:r>
              <a:rPr lang="en-US" dirty="0"/>
              <a:t>Achieving statistical power while minimizing animal use</a:t>
            </a:r>
          </a:p>
        </p:txBody>
      </p:sp>
    </p:spTree>
    <p:extLst>
      <p:ext uri="{BB962C8B-B14F-4D97-AF65-F5344CB8AC3E}">
        <p14:creationId xmlns:p14="http://schemas.microsoft.com/office/powerpoint/2010/main" val="147306441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 #2</a:t>
            </a:r>
          </a:p>
        </p:txBody>
      </p:sp>
      <p:pic>
        <p:nvPicPr>
          <p:cNvPr id="6" name="Content Placeholder 5"/>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745806" y="1981200"/>
            <a:ext cx="4045394" cy="3155408"/>
          </a:xfrm>
        </p:spPr>
      </p:pic>
    </p:spTree>
    <p:extLst>
      <p:ext uri="{BB962C8B-B14F-4D97-AF65-F5344CB8AC3E}">
        <p14:creationId xmlns:p14="http://schemas.microsoft.com/office/powerpoint/2010/main" val="172847997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 #2</a:t>
            </a:r>
          </a:p>
        </p:txBody>
      </p:sp>
      <p:sp>
        <p:nvSpPr>
          <p:cNvPr id="3" name="Content Placeholder 2"/>
          <p:cNvSpPr>
            <a:spLocks noGrp="1"/>
          </p:cNvSpPr>
          <p:nvPr>
            <p:ph idx="1"/>
          </p:nvPr>
        </p:nvSpPr>
        <p:spPr/>
        <p:txBody>
          <a:bodyPr/>
          <a:lstStyle/>
          <a:p>
            <a:r>
              <a:rPr lang="en-US" dirty="0"/>
              <a:t>The statistical power of a study can best be described as:</a:t>
            </a:r>
          </a:p>
          <a:p>
            <a:pPr lvl="1"/>
            <a:r>
              <a:rPr lang="en-US" dirty="0"/>
              <a:t>A. the strength of an association between two variables</a:t>
            </a:r>
          </a:p>
          <a:p>
            <a:pPr lvl="1"/>
            <a:r>
              <a:rPr lang="en-US" dirty="0"/>
              <a:t>B. an estimate of the magnitude of an effect when a true effect is discovered</a:t>
            </a:r>
          </a:p>
          <a:p>
            <a:pPr lvl="1"/>
            <a:r>
              <a:rPr lang="en-US" dirty="0"/>
              <a:t>C. the probability of finding a true positive</a:t>
            </a:r>
          </a:p>
          <a:p>
            <a:pPr lvl="1"/>
            <a:r>
              <a:rPr lang="en-US" b="1" dirty="0"/>
              <a:t>D. the probability to correctly reject the null hypothesis when the null hypothesis is false</a:t>
            </a:r>
          </a:p>
        </p:txBody>
      </p:sp>
    </p:spTree>
    <p:extLst>
      <p:ext uri="{BB962C8B-B14F-4D97-AF65-F5344CB8AC3E}">
        <p14:creationId xmlns:p14="http://schemas.microsoft.com/office/powerpoint/2010/main" val="191594543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5824" y="685800"/>
            <a:ext cx="5334000" cy="457200"/>
          </a:xfrm>
        </p:spPr>
        <p:txBody>
          <a:bodyPr>
            <a:normAutofit fontScale="90000"/>
          </a:bodyPr>
          <a:lstStyle/>
          <a:p>
            <a:r>
              <a:rPr lang="en-US" dirty="0"/>
              <a:t>Common practices: P-hacking</a:t>
            </a:r>
          </a:p>
        </p:txBody>
      </p:sp>
      <p:sp>
        <p:nvSpPr>
          <p:cNvPr id="3" name="Content Placeholder 2"/>
          <p:cNvSpPr>
            <a:spLocks noGrp="1"/>
          </p:cNvSpPr>
          <p:nvPr>
            <p:ph idx="1"/>
          </p:nvPr>
        </p:nvSpPr>
        <p:spPr>
          <a:xfrm>
            <a:off x="457200" y="1447800"/>
            <a:ext cx="5949656" cy="4648200"/>
          </a:xfrm>
        </p:spPr>
        <p:txBody>
          <a:bodyPr>
            <a:normAutofit lnSpcReduction="10000"/>
          </a:bodyPr>
          <a:lstStyle/>
          <a:p>
            <a:r>
              <a:rPr lang="en-US" b="1" dirty="0"/>
              <a:t>P-hacking</a:t>
            </a:r>
            <a:r>
              <a:rPr lang="en-US" dirty="0"/>
              <a:t> = reanalyzing data in many different ways to yield a target result [</a:t>
            </a:r>
            <a:r>
              <a:rPr lang="en-US" dirty="0" err="1"/>
              <a:t>Insel</a:t>
            </a:r>
            <a:r>
              <a:rPr lang="en-US" dirty="0"/>
              <a:t> (2014) </a:t>
            </a:r>
            <a:r>
              <a:rPr lang="en-US" i="1" dirty="0"/>
              <a:t>NIMH Director’s Blog]</a:t>
            </a:r>
          </a:p>
          <a:p>
            <a:pPr marL="0" indent="0">
              <a:buNone/>
            </a:pPr>
            <a:endParaRPr lang="en-US" dirty="0"/>
          </a:p>
          <a:p>
            <a:r>
              <a:rPr lang="en-US" dirty="0"/>
              <a:t>Common examples of P-hacking:</a:t>
            </a:r>
          </a:p>
          <a:p>
            <a:pPr lvl="1">
              <a:buFont typeface="Courier New" panose="02070309020205020404" pitchFamily="49" charset="0"/>
              <a:buChar char="o"/>
            </a:pPr>
            <a:r>
              <a:rPr lang="en-US" dirty="0"/>
              <a:t>Finding a trend in the data and performing additional experiments to increase “n”</a:t>
            </a:r>
            <a:endParaRPr lang="en-US" i="1" dirty="0"/>
          </a:p>
          <a:p>
            <a:pPr lvl="2"/>
            <a:r>
              <a:rPr lang="en-US" dirty="0"/>
              <a:t>“testing to a foregone conclusion”</a:t>
            </a:r>
          </a:p>
          <a:p>
            <a:pPr lvl="1">
              <a:buFont typeface="Courier New" panose="02070309020205020404" pitchFamily="49" charset="0"/>
              <a:buChar char="o"/>
            </a:pPr>
            <a:endParaRPr lang="en-US" i="1" dirty="0"/>
          </a:p>
          <a:p>
            <a:pPr lvl="1">
              <a:buFont typeface="Courier New" panose="02070309020205020404" pitchFamily="49" charset="0"/>
              <a:buChar char="o"/>
            </a:pPr>
            <a:r>
              <a:rPr lang="en-US" dirty="0"/>
              <a:t>Carrying out multiple analyses/comparisons and reporting only the one(s) that significantly differ</a:t>
            </a:r>
          </a:p>
          <a:p>
            <a:pPr lvl="2">
              <a:buFont typeface="Courier New" panose="02070309020205020404" pitchFamily="49" charset="0"/>
              <a:buChar char="o"/>
            </a:pPr>
            <a:r>
              <a:rPr lang="en-US" dirty="0"/>
              <a:t>“cherry picking results”</a:t>
            </a:r>
          </a:p>
          <a:p>
            <a:pPr lvl="1">
              <a:buFont typeface="Courier New" panose="02070309020205020404" pitchFamily="49" charset="0"/>
              <a:buChar char="o"/>
            </a:pPr>
            <a:endParaRPr lang="en-US" dirty="0"/>
          </a:p>
          <a:p>
            <a:pPr lvl="1">
              <a:buFont typeface="Courier New" panose="02070309020205020404" pitchFamily="49" charset="0"/>
              <a:buChar char="o"/>
            </a:pPr>
            <a:r>
              <a:rPr lang="en-US" dirty="0"/>
              <a:t>Finding a trend in the data and removing “outliers” so comparisons become significant</a:t>
            </a:r>
          </a:p>
          <a:p>
            <a:pPr lvl="1">
              <a:buFont typeface="Courier New" panose="02070309020205020404" pitchFamily="49" charset="0"/>
              <a:buChar char="o"/>
            </a:pPr>
            <a:endParaRPr lang="en-US" dirty="0"/>
          </a:p>
          <a:p>
            <a:pPr lvl="1">
              <a:buFont typeface="Courier New" panose="02070309020205020404" pitchFamily="49" charset="0"/>
              <a:buChar char="o"/>
            </a:pPr>
            <a:r>
              <a:rPr lang="en-US" dirty="0"/>
              <a:t>Conducting multiple analyses on a group of data without accounting for multiple comparisons</a:t>
            </a:r>
          </a:p>
          <a:p>
            <a:endParaRPr lang="en-US" dirty="0"/>
          </a:p>
          <a:p>
            <a:pPr lvl="1">
              <a:buFont typeface="Courier New" panose="02070309020205020404" pitchFamily="49" charset="0"/>
              <a:buChar char="o"/>
            </a:pPr>
            <a:endParaRPr lang="en-US" dirty="0"/>
          </a:p>
        </p:txBody>
      </p:sp>
    </p:spTree>
    <p:extLst>
      <p:ext uri="{BB962C8B-B14F-4D97-AF65-F5344CB8AC3E}">
        <p14:creationId xmlns:p14="http://schemas.microsoft.com/office/powerpoint/2010/main" val="20129752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3059" y="381000"/>
            <a:ext cx="5334000" cy="457200"/>
          </a:xfrm>
        </p:spPr>
        <p:txBody>
          <a:bodyPr>
            <a:normAutofit fontScale="90000"/>
          </a:bodyPr>
          <a:lstStyle/>
          <a:p>
            <a:r>
              <a:rPr lang="en-US" dirty="0"/>
              <a:t>Best practices to avoid P-hacking</a:t>
            </a:r>
          </a:p>
        </p:txBody>
      </p:sp>
      <p:sp>
        <p:nvSpPr>
          <p:cNvPr id="3" name="Content Placeholder 2"/>
          <p:cNvSpPr>
            <a:spLocks noGrp="1"/>
          </p:cNvSpPr>
          <p:nvPr>
            <p:ph idx="1"/>
          </p:nvPr>
        </p:nvSpPr>
        <p:spPr/>
        <p:txBody>
          <a:bodyPr/>
          <a:lstStyle/>
          <a:p>
            <a:pPr marL="342900" lvl="1" indent="-342900">
              <a:buFont typeface="Arial" pitchFamily="34" charset="0"/>
              <a:buChar char="•"/>
            </a:pPr>
            <a:r>
              <a:rPr lang="en-US" sz="1800" b="1" dirty="0"/>
              <a:t>Common example: </a:t>
            </a:r>
            <a:r>
              <a:rPr lang="en-US" sz="1800" dirty="0"/>
              <a:t>finding a trend in the data and performing additional experiments to increase sample size</a:t>
            </a:r>
            <a:r>
              <a:rPr lang="en-US" sz="1800" i="1" dirty="0"/>
              <a:t> </a:t>
            </a:r>
            <a:r>
              <a:rPr lang="en-US" sz="1800" dirty="0"/>
              <a:t>(“testing to a foregone conclusion”)</a:t>
            </a:r>
          </a:p>
          <a:p>
            <a:pPr marL="342900" lvl="1" indent="-342900">
              <a:buFont typeface="Arial" pitchFamily="34" charset="0"/>
              <a:buChar char="•"/>
            </a:pPr>
            <a:endParaRPr lang="en-US" sz="1800" i="1" dirty="0"/>
          </a:p>
          <a:p>
            <a:pPr marL="342900" lvl="1" indent="-342900">
              <a:buFont typeface="Arial" pitchFamily="34" charset="0"/>
              <a:buChar char="•"/>
            </a:pPr>
            <a:r>
              <a:rPr lang="en-US" sz="1800" b="1" dirty="0"/>
              <a:t>Best practice: </a:t>
            </a:r>
            <a:r>
              <a:rPr lang="en-US" sz="1800" dirty="0"/>
              <a:t>Before data collection…</a:t>
            </a:r>
            <a:endParaRPr lang="en-US" sz="1800" b="1" dirty="0"/>
          </a:p>
          <a:p>
            <a:pPr marL="742950" lvl="2" indent="-342900">
              <a:buFont typeface="Courier New" panose="02070309020205020404" pitchFamily="49" charset="0"/>
              <a:buChar char="o"/>
            </a:pPr>
            <a:r>
              <a:rPr lang="en-US" sz="1600" dirty="0"/>
              <a:t>Distinguish between pilot or discovery experiments and pre-planned experiments </a:t>
            </a:r>
          </a:p>
          <a:p>
            <a:pPr marL="742950" lvl="2" indent="-342900">
              <a:buFont typeface="Courier New" panose="02070309020205020404" pitchFamily="49" charset="0"/>
              <a:buChar char="o"/>
            </a:pPr>
            <a:r>
              <a:rPr lang="en-US" sz="1600" dirty="0"/>
              <a:t>Define stopping rules: What constitutes an “experiment” for the purposes of analysis?</a:t>
            </a:r>
          </a:p>
          <a:p>
            <a:pPr marL="342900" lvl="1" indent="-342900">
              <a:buFont typeface="Courier New" panose="02070309020205020404" pitchFamily="49" charset="0"/>
              <a:buChar char="o"/>
            </a:pPr>
            <a:endParaRPr lang="en-US" sz="1800" dirty="0"/>
          </a:p>
          <a:p>
            <a:endParaRPr lang="en-US" dirty="0"/>
          </a:p>
        </p:txBody>
      </p:sp>
    </p:spTree>
    <p:extLst>
      <p:ext uri="{BB962C8B-B14F-4D97-AF65-F5344CB8AC3E}">
        <p14:creationId xmlns:p14="http://schemas.microsoft.com/office/powerpoint/2010/main" val="39323656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5334000" cy="457200"/>
          </a:xfrm>
        </p:spPr>
        <p:txBody>
          <a:bodyPr>
            <a:normAutofit fontScale="90000"/>
          </a:bodyPr>
          <a:lstStyle/>
          <a:p>
            <a:r>
              <a:rPr lang="en-US" dirty="0"/>
              <a:t>Best practices to avoid P-hacking</a:t>
            </a:r>
          </a:p>
        </p:txBody>
      </p:sp>
      <p:sp>
        <p:nvSpPr>
          <p:cNvPr id="3" name="Content Placeholder 2"/>
          <p:cNvSpPr>
            <a:spLocks noGrp="1"/>
          </p:cNvSpPr>
          <p:nvPr>
            <p:ph idx="1"/>
          </p:nvPr>
        </p:nvSpPr>
        <p:spPr/>
        <p:txBody>
          <a:bodyPr>
            <a:normAutofit/>
          </a:bodyPr>
          <a:lstStyle/>
          <a:p>
            <a:pPr marL="342900" lvl="1" indent="-342900">
              <a:buFont typeface="Arial" pitchFamily="34" charset="0"/>
              <a:buChar char="•"/>
            </a:pPr>
            <a:r>
              <a:rPr lang="en-US" sz="1800" b="1" dirty="0"/>
              <a:t>Common example:</a:t>
            </a:r>
            <a:r>
              <a:rPr lang="en-US" sz="1800" dirty="0"/>
              <a:t> carrying out multiple analyses/comparisons and reporting only the one(s) that significantly differ (“cherry picking results”)</a:t>
            </a:r>
          </a:p>
          <a:p>
            <a:pPr marL="342900" lvl="1" indent="-342900">
              <a:buFont typeface="Arial" pitchFamily="34" charset="0"/>
              <a:buChar char="•"/>
            </a:pPr>
            <a:endParaRPr lang="en-US" sz="1800" dirty="0"/>
          </a:p>
          <a:p>
            <a:pPr marL="342900" lvl="1" indent="-342900">
              <a:buFont typeface="Arial" pitchFamily="34" charset="0"/>
              <a:buChar char="•"/>
            </a:pPr>
            <a:r>
              <a:rPr lang="en-US" sz="1800" b="1" dirty="0"/>
              <a:t>Best practice:</a:t>
            </a:r>
            <a:r>
              <a:rPr lang="en-US" sz="1800" dirty="0"/>
              <a:t> Pre-identify…</a:t>
            </a:r>
          </a:p>
          <a:p>
            <a:pPr marL="742950" lvl="2" indent="-342900">
              <a:buFont typeface="Courier New" panose="02070309020205020404" pitchFamily="49" charset="0"/>
              <a:buChar char="o"/>
            </a:pPr>
            <a:r>
              <a:rPr lang="en-US" sz="1600" dirty="0"/>
              <a:t>Primary vs. secondary endpoint measures</a:t>
            </a:r>
          </a:p>
          <a:p>
            <a:pPr marL="742950" lvl="2" indent="-342900">
              <a:buFont typeface="Courier New" panose="02070309020205020404" pitchFamily="49" charset="0"/>
              <a:buChar char="o"/>
            </a:pPr>
            <a:r>
              <a:rPr lang="en-US" sz="1600" dirty="0"/>
              <a:t>Time at which endpoints will be assessed</a:t>
            </a:r>
          </a:p>
          <a:p>
            <a:pPr marL="742950" lvl="2" indent="-342900">
              <a:buFont typeface="Courier New" panose="02070309020205020404" pitchFamily="49" charset="0"/>
              <a:buChar char="o"/>
            </a:pPr>
            <a:r>
              <a:rPr lang="en-US" sz="1600" dirty="0"/>
              <a:t>Method of endpoint analysis</a:t>
            </a:r>
          </a:p>
          <a:p>
            <a:pPr marL="742950" lvl="2" indent="-342900">
              <a:buFont typeface="Courier New" panose="02070309020205020404" pitchFamily="49" charset="0"/>
              <a:buChar char="o"/>
            </a:pPr>
            <a:r>
              <a:rPr lang="en-US" sz="1600" dirty="0"/>
              <a:t>Transparently report all analyses performed, including those that were not significant</a:t>
            </a:r>
          </a:p>
          <a:p>
            <a:pPr marL="742950" lvl="2" indent="-342900">
              <a:buFont typeface="Courier New" panose="02070309020205020404" pitchFamily="49" charset="0"/>
              <a:buChar char="o"/>
            </a:pPr>
            <a:endParaRPr lang="en-US" sz="1600" dirty="0"/>
          </a:p>
          <a:p>
            <a:pPr marL="742950" lvl="2" indent="-342900">
              <a:buFont typeface="Courier New" panose="02070309020205020404" pitchFamily="49" charset="0"/>
              <a:buChar char="o"/>
            </a:pPr>
            <a:endParaRPr lang="en-US" sz="1600" dirty="0"/>
          </a:p>
          <a:p>
            <a:pPr marL="1200150" lvl="3" indent="-342900">
              <a:buFont typeface="Courier New" panose="02070309020205020404" pitchFamily="49" charset="0"/>
              <a:buChar char="o"/>
            </a:pPr>
            <a:endParaRPr lang="en-US" dirty="0"/>
          </a:p>
          <a:p>
            <a:endParaRPr lang="en-US" dirty="0"/>
          </a:p>
        </p:txBody>
      </p:sp>
    </p:spTree>
    <p:extLst>
      <p:ext uri="{BB962C8B-B14F-4D97-AF65-F5344CB8AC3E}">
        <p14:creationId xmlns:p14="http://schemas.microsoft.com/office/powerpoint/2010/main" val="34023782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5334000" cy="457200"/>
          </a:xfrm>
        </p:spPr>
        <p:txBody>
          <a:bodyPr>
            <a:normAutofit fontScale="90000"/>
          </a:bodyPr>
          <a:lstStyle/>
          <a:p>
            <a:r>
              <a:rPr lang="en-US" dirty="0"/>
              <a:t>Best practices to avoid P-hacking</a:t>
            </a:r>
          </a:p>
        </p:txBody>
      </p:sp>
      <p:sp>
        <p:nvSpPr>
          <p:cNvPr id="3" name="Content Placeholder 2"/>
          <p:cNvSpPr>
            <a:spLocks noGrp="1"/>
          </p:cNvSpPr>
          <p:nvPr>
            <p:ph idx="1"/>
          </p:nvPr>
        </p:nvSpPr>
        <p:spPr/>
        <p:txBody>
          <a:bodyPr/>
          <a:lstStyle/>
          <a:p>
            <a:pPr marL="342900" lvl="1" indent="-342900">
              <a:buFont typeface="Arial" pitchFamily="34" charset="0"/>
              <a:buChar char="•"/>
            </a:pPr>
            <a:r>
              <a:rPr lang="en-US" sz="1800" b="1" dirty="0"/>
              <a:t>Common example:</a:t>
            </a:r>
            <a:r>
              <a:rPr lang="en-US" sz="1800" dirty="0"/>
              <a:t> there is a trend in the data so “outliers” are excluded so that statistical comparisons become significant</a:t>
            </a:r>
          </a:p>
          <a:p>
            <a:pPr marL="342900" lvl="1" indent="-342900">
              <a:buFont typeface="Arial" pitchFamily="34" charset="0"/>
              <a:buChar char="•"/>
            </a:pPr>
            <a:endParaRPr lang="en-US" sz="1800" dirty="0"/>
          </a:p>
          <a:p>
            <a:pPr marL="342900" lvl="1" indent="-342900">
              <a:buFont typeface="Arial" pitchFamily="34" charset="0"/>
              <a:buChar char="•"/>
            </a:pPr>
            <a:r>
              <a:rPr lang="en-US" sz="1800" b="1" dirty="0"/>
              <a:t>Best practice:</a:t>
            </a:r>
            <a:r>
              <a:rPr lang="en-US" sz="1800" dirty="0"/>
              <a:t> Prospectively…</a:t>
            </a:r>
          </a:p>
          <a:p>
            <a:pPr marL="742950" lvl="2" indent="-342900">
              <a:buFont typeface="Courier New" panose="02070309020205020404" pitchFamily="49" charset="0"/>
              <a:buChar char="o"/>
            </a:pPr>
            <a:r>
              <a:rPr lang="en-US" sz="1600" dirty="0"/>
              <a:t>Define inclusion/exclusion criteria for data</a:t>
            </a:r>
          </a:p>
          <a:p>
            <a:pPr marL="742950" lvl="2" indent="-342900">
              <a:buFont typeface="Courier New" panose="02070309020205020404" pitchFamily="49" charset="0"/>
              <a:buChar char="o"/>
            </a:pPr>
            <a:r>
              <a:rPr lang="en-US" sz="1600" dirty="0"/>
              <a:t>Describe handling of outliers</a:t>
            </a:r>
          </a:p>
          <a:p>
            <a:pPr marL="742950" lvl="2" indent="-342900">
              <a:buFont typeface="Courier New" panose="02070309020205020404" pitchFamily="49" charset="0"/>
              <a:buChar char="o"/>
            </a:pPr>
            <a:r>
              <a:rPr lang="en-US" sz="1600" dirty="0"/>
              <a:t>Transparently describe missing data</a:t>
            </a:r>
          </a:p>
          <a:p>
            <a:endParaRPr lang="en-US" dirty="0"/>
          </a:p>
        </p:txBody>
      </p:sp>
    </p:spTree>
    <p:extLst>
      <p:ext uri="{BB962C8B-B14F-4D97-AF65-F5344CB8AC3E}">
        <p14:creationId xmlns:p14="http://schemas.microsoft.com/office/powerpoint/2010/main" val="144227143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5334000" cy="457200"/>
          </a:xfrm>
        </p:spPr>
        <p:txBody>
          <a:bodyPr>
            <a:normAutofit fontScale="90000"/>
          </a:bodyPr>
          <a:lstStyle/>
          <a:p>
            <a:r>
              <a:rPr lang="en-US" dirty="0"/>
              <a:t>Best practices to avoid P-hacking</a:t>
            </a:r>
          </a:p>
        </p:txBody>
      </p:sp>
      <p:sp>
        <p:nvSpPr>
          <p:cNvPr id="3" name="Content Placeholder 2"/>
          <p:cNvSpPr>
            <a:spLocks noGrp="1"/>
          </p:cNvSpPr>
          <p:nvPr>
            <p:ph idx="1"/>
          </p:nvPr>
        </p:nvSpPr>
        <p:spPr/>
        <p:txBody>
          <a:bodyPr/>
          <a:lstStyle/>
          <a:p>
            <a:pPr marL="342900" lvl="1" indent="-342900">
              <a:buFont typeface="Arial" pitchFamily="34" charset="0"/>
              <a:buChar char="•"/>
            </a:pPr>
            <a:r>
              <a:rPr lang="en-US" sz="1800" b="1" dirty="0"/>
              <a:t>Common example: </a:t>
            </a:r>
            <a:r>
              <a:rPr lang="en-US" sz="1800" dirty="0"/>
              <a:t>collecting multiple measures from a single group and running separate statistical tests without accounting for multiple comparisons</a:t>
            </a:r>
          </a:p>
          <a:p>
            <a:pPr marL="342900" lvl="1" indent="-342900">
              <a:buFont typeface="Arial" pitchFamily="34" charset="0"/>
              <a:buChar char="•"/>
            </a:pPr>
            <a:endParaRPr lang="en-US" sz="1800" dirty="0"/>
          </a:p>
          <a:p>
            <a:pPr marL="342900" lvl="1" indent="-342900">
              <a:buFont typeface="Arial" pitchFamily="34" charset="0"/>
              <a:buChar char="•"/>
            </a:pPr>
            <a:r>
              <a:rPr lang="en-US" sz="1800" b="1" dirty="0"/>
              <a:t>Best practice:</a:t>
            </a:r>
            <a:r>
              <a:rPr lang="en-US" sz="1800" dirty="0"/>
              <a:t> Pre-identify…</a:t>
            </a:r>
          </a:p>
          <a:p>
            <a:pPr marL="742950" lvl="2" indent="-342900">
              <a:buFont typeface="Courier New" panose="02070309020205020404" pitchFamily="49" charset="0"/>
              <a:buChar char="o"/>
            </a:pPr>
            <a:r>
              <a:rPr lang="en-US" sz="1600" dirty="0"/>
              <a:t>Primary vs. secondary outcomes</a:t>
            </a:r>
          </a:p>
          <a:p>
            <a:pPr marL="742950" lvl="2" indent="-342900">
              <a:buFont typeface="Courier New" panose="02070309020205020404" pitchFamily="49" charset="0"/>
              <a:buChar char="o"/>
            </a:pPr>
            <a:r>
              <a:rPr lang="en-US" sz="1600" dirty="0"/>
              <a:t>Account for performing multiple comparisons with corrections (</a:t>
            </a:r>
            <a:r>
              <a:rPr lang="en-US" sz="1600" dirty="0" err="1"/>
              <a:t>eg</a:t>
            </a:r>
            <a:r>
              <a:rPr lang="en-US" sz="1600" dirty="0"/>
              <a:t>. Bonferroni correction; applying more stringent alpha criterion like p &lt; 0.001)</a:t>
            </a:r>
          </a:p>
          <a:p>
            <a:pPr marL="742950" lvl="2" indent="-342900">
              <a:buFont typeface="Courier New" panose="02070309020205020404" pitchFamily="49" charset="0"/>
              <a:buChar char="o"/>
            </a:pPr>
            <a:r>
              <a:rPr lang="en-US" sz="1600" dirty="0"/>
              <a:t>Transparently report all statistical analyses performed </a:t>
            </a:r>
          </a:p>
          <a:p>
            <a:endParaRPr lang="en-US" dirty="0"/>
          </a:p>
        </p:txBody>
      </p:sp>
    </p:spTree>
    <p:extLst>
      <p:ext uri="{BB962C8B-B14F-4D97-AF65-F5344CB8AC3E}">
        <p14:creationId xmlns:p14="http://schemas.microsoft.com/office/powerpoint/2010/main" val="292280824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 #3</a:t>
            </a:r>
          </a:p>
        </p:txBody>
      </p:sp>
      <p:pic>
        <p:nvPicPr>
          <p:cNvPr id="6" name="Content Placeholder 5"/>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745806" y="1981200"/>
            <a:ext cx="4045394" cy="3155408"/>
          </a:xfrm>
        </p:spPr>
      </p:pic>
    </p:spTree>
    <p:extLst>
      <p:ext uri="{BB962C8B-B14F-4D97-AF65-F5344CB8AC3E}">
        <p14:creationId xmlns:p14="http://schemas.microsoft.com/office/powerpoint/2010/main" val="224464494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 #3</a:t>
            </a:r>
          </a:p>
        </p:txBody>
      </p:sp>
      <p:sp>
        <p:nvSpPr>
          <p:cNvPr id="3" name="Content Placeholder 2"/>
          <p:cNvSpPr>
            <a:spLocks noGrp="1"/>
          </p:cNvSpPr>
          <p:nvPr>
            <p:ph idx="1"/>
          </p:nvPr>
        </p:nvSpPr>
        <p:spPr/>
        <p:txBody>
          <a:bodyPr/>
          <a:lstStyle/>
          <a:p>
            <a:r>
              <a:rPr lang="en-US" dirty="0"/>
              <a:t>Which of the following could be considered P-hacking?</a:t>
            </a:r>
          </a:p>
          <a:p>
            <a:pPr lvl="1"/>
            <a:r>
              <a:rPr lang="en-US" dirty="0"/>
              <a:t>A. performing an analysis that yields p = 0.05 and then repeatedly transforming the data (i.e. with logarithms) until you find a statistical difference</a:t>
            </a:r>
          </a:p>
          <a:p>
            <a:pPr lvl="1"/>
            <a:r>
              <a:rPr lang="en-US" dirty="0"/>
              <a:t>B. choosing a different control group if the original analysis yields p &gt; 0.05</a:t>
            </a:r>
          </a:p>
          <a:p>
            <a:pPr lvl="1"/>
            <a:r>
              <a:rPr lang="en-US" b="1" dirty="0"/>
              <a:t>C. both A and B</a:t>
            </a:r>
          </a:p>
          <a:p>
            <a:pPr lvl="1"/>
            <a:r>
              <a:rPr lang="en-US" dirty="0"/>
              <a:t>D. neither A nor B</a:t>
            </a:r>
          </a:p>
        </p:txBody>
      </p:sp>
    </p:spTree>
    <p:extLst>
      <p:ext uri="{BB962C8B-B14F-4D97-AF65-F5344CB8AC3E}">
        <p14:creationId xmlns:p14="http://schemas.microsoft.com/office/powerpoint/2010/main" val="26380878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Agenda</a:t>
            </a:r>
          </a:p>
        </p:txBody>
      </p:sp>
      <p:sp>
        <p:nvSpPr>
          <p:cNvPr id="3" name="Content Placeholder 2"/>
          <p:cNvSpPr>
            <a:spLocks noGrp="1"/>
          </p:cNvSpPr>
          <p:nvPr>
            <p:ph idx="1"/>
          </p:nvPr>
        </p:nvSpPr>
        <p:spPr/>
        <p:txBody>
          <a:bodyPr/>
          <a:lstStyle/>
          <a:p>
            <a:r>
              <a:rPr lang="en-US" dirty="0"/>
              <a:t>Issues surrounding scientific rigor and data reproducibility in basic neuroscience research</a:t>
            </a:r>
          </a:p>
          <a:p>
            <a:pPr lvl="1">
              <a:buFont typeface="Courier New" panose="02070309020205020404" pitchFamily="49" charset="0"/>
              <a:buChar char="o"/>
            </a:pPr>
            <a:r>
              <a:rPr lang="en-US" dirty="0"/>
              <a:t>Dr. Oswald Steward</a:t>
            </a:r>
          </a:p>
          <a:p>
            <a:pPr lvl="1">
              <a:buFont typeface="Courier New" panose="02070309020205020404" pitchFamily="49" charset="0"/>
              <a:buChar char="o"/>
            </a:pPr>
            <a:endParaRPr lang="en-US" dirty="0"/>
          </a:p>
          <a:p>
            <a:r>
              <a:rPr lang="en-US" dirty="0"/>
              <a:t>Best practices for designing pre-clinical experiments and planning for data collection</a:t>
            </a:r>
          </a:p>
          <a:p>
            <a:pPr lvl="1">
              <a:buFont typeface="Courier New" panose="02070309020205020404" pitchFamily="49" charset="0"/>
              <a:buChar char="o"/>
            </a:pPr>
            <a:r>
              <a:rPr lang="en-US" dirty="0"/>
              <a:t>Dr. Katherine Button</a:t>
            </a:r>
          </a:p>
          <a:p>
            <a:pPr lvl="1">
              <a:buFont typeface="Courier New" panose="02070309020205020404" pitchFamily="49" charset="0"/>
              <a:buChar char="o"/>
            </a:pPr>
            <a:endParaRPr lang="en-US" dirty="0"/>
          </a:p>
          <a:p>
            <a:r>
              <a:rPr lang="en-US" dirty="0"/>
              <a:t>New NIH grant requirements to address experimental rigor </a:t>
            </a:r>
          </a:p>
          <a:p>
            <a:pPr lvl="1">
              <a:buFont typeface="Courier New" panose="02070309020205020404" pitchFamily="49" charset="0"/>
              <a:buChar char="o"/>
            </a:pPr>
            <a:r>
              <a:rPr lang="en-US" dirty="0"/>
              <a:t>Dr. Oswald Steward</a:t>
            </a:r>
          </a:p>
          <a:p>
            <a:pPr lvl="1">
              <a:buFont typeface="Courier New" panose="02070309020205020404" pitchFamily="49" charset="0"/>
              <a:buChar char="o"/>
            </a:pPr>
            <a:endParaRPr lang="en-US" dirty="0"/>
          </a:p>
          <a:p>
            <a:r>
              <a:rPr lang="en-US" dirty="0"/>
              <a:t>Q&amp;A</a:t>
            </a:r>
          </a:p>
          <a:p>
            <a:pPr marL="457200" lvl="1" indent="0">
              <a:buNone/>
            </a:pPr>
            <a:endParaRPr lang="en-US" dirty="0"/>
          </a:p>
          <a:p>
            <a:endParaRPr lang="en-US" dirty="0"/>
          </a:p>
          <a:p>
            <a:endParaRPr lang="en-US" dirty="0"/>
          </a:p>
          <a:p>
            <a:pPr marL="457200" lvl="1" indent="0">
              <a:buNone/>
            </a:pPr>
            <a:endParaRPr lang="en-US" dirty="0"/>
          </a:p>
          <a:p>
            <a:pPr lvl="1"/>
            <a:endParaRPr lang="en-US" dirty="0"/>
          </a:p>
          <a:p>
            <a:pPr lvl="1"/>
            <a:endParaRPr lang="en-US" dirty="0"/>
          </a:p>
        </p:txBody>
      </p:sp>
    </p:spTree>
    <p:extLst>
      <p:ext uri="{BB962C8B-B14F-4D97-AF65-F5344CB8AC3E}">
        <p14:creationId xmlns:p14="http://schemas.microsoft.com/office/powerpoint/2010/main" val="261758206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 #4</a:t>
            </a:r>
          </a:p>
        </p:txBody>
      </p:sp>
      <p:pic>
        <p:nvPicPr>
          <p:cNvPr id="6" name="Content Placeholder 5"/>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745806" y="1981200"/>
            <a:ext cx="4045394" cy="3155408"/>
          </a:xfrm>
        </p:spPr>
      </p:pic>
    </p:spTree>
    <p:extLst>
      <p:ext uri="{BB962C8B-B14F-4D97-AF65-F5344CB8AC3E}">
        <p14:creationId xmlns:p14="http://schemas.microsoft.com/office/powerpoint/2010/main" val="259502323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 #4</a:t>
            </a:r>
          </a:p>
        </p:txBody>
      </p:sp>
      <p:sp>
        <p:nvSpPr>
          <p:cNvPr id="3" name="Content Placeholder 2"/>
          <p:cNvSpPr>
            <a:spLocks noGrp="1"/>
          </p:cNvSpPr>
          <p:nvPr>
            <p:ph idx="1"/>
          </p:nvPr>
        </p:nvSpPr>
        <p:spPr>
          <a:xfrm>
            <a:off x="457200" y="1447800"/>
            <a:ext cx="5949656" cy="4953000"/>
          </a:xfrm>
        </p:spPr>
        <p:txBody>
          <a:bodyPr>
            <a:normAutofit/>
          </a:bodyPr>
          <a:lstStyle/>
          <a:p>
            <a:r>
              <a:rPr lang="en-US" dirty="0"/>
              <a:t>You’re a 1</a:t>
            </a:r>
            <a:r>
              <a:rPr lang="en-US" baseline="30000" dirty="0"/>
              <a:t>st</a:t>
            </a:r>
            <a:r>
              <a:rPr lang="en-US" dirty="0"/>
              <a:t> year neuroscience graduate student and are planning experiments to test your prediction that two groups of animals differ from each other. You should:</a:t>
            </a:r>
          </a:p>
          <a:p>
            <a:pPr lvl="1"/>
            <a:r>
              <a:rPr lang="en-US" dirty="0"/>
              <a:t>A. Start collecting data, analyze your results as you go, and keep increasing your sample size until the 2 groups are significantly different from each other (p &lt; 0.05).</a:t>
            </a:r>
          </a:p>
          <a:p>
            <a:pPr lvl="1"/>
            <a:r>
              <a:rPr lang="en-US" b="1" dirty="0"/>
              <a:t>B. First run a pilot experiment and use those data to inform a power analysis for the actual experiment that will test your hypothesis. </a:t>
            </a:r>
          </a:p>
          <a:p>
            <a:pPr lvl="1"/>
            <a:r>
              <a:rPr lang="en-US" dirty="0"/>
              <a:t>C. Apply 3 different statistical tests to the data you’ve started collecting but only report the test that yields p &lt; 0.05. </a:t>
            </a:r>
          </a:p>
          <a:p>
            <a:pPr lvl="1"/>
            <a:r>
              <a:rPr lang="en-US" dirty="0"/>
              <a:t>D. Start collecting data, analyze your results as you go, and remove 4 data points as outliers after your original analysis yields a p value of 0.057. You then report p &lt; 0.05 using the new data set that lacks these 4 data points. </a:t>
            </a:r>
          </a:p>
        </p:txBody>
      </p:sp>
    </p:spTree>
    <p:extLst>
      <p:ext uri="{BB962C8B-B14F-4D97-AF65-F5344CB8AC3E}">
        <p14:creationId xmlns:p14="http://schemas.microsoft.com/office/powerpoint/2010/main" val="220051393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48491" y="1905000"/>
            <a:ext cx="6400800" cy="688975"/>
          </a:xfrm>
        </p:spPr>
        <p:txBody>
          <a:bodyPr>
            <a:normAutofit fontScale="90000"/>
          </a:bodyPr>
          <a:lstStyle/>
          <a:p>
            <a:r>
              <a:rPr lang="en-US" dirty="0"/>
              <a:t>New NIH guidelines to address scientific rigor</a:t>
            </a:r>
          </a:p>
        </p:txBody>
      </p:sp>
      <p:sp>
        <p:nvSpPr>
          <p:cNvPr id="3" name="Subtitle 2"/>
          <p:cNvSpPr>
            <a:spLocks noGrp="1"/>
          </p:cNvSpPr>
          <p:nvPr>
            <p:ph type="subTitle" idx="1"/>
          </p:nvPr>
        </p:nvSpPr>
        <p:spPr>
          <a:xfrm>
            <a:off x="1752600" y="3188970"/>
            <a:ext cx="6400800" cy="1428750"/>
          </a:xfrm>
        </p:spPr>
        <p:txBody>
          <a:bodyPr>
            <a:normAutofit fontScale="92500" lnSpcReduction="20000"/>
          </a:bodyPr>
          <a:lstStyle/>
          <a:p>
            <a:r>
              <a:rPr lang="en-US" dirty="0"/>
              <a:t>Oswald Steward, PhD</a:t>
            </a:r>
          </a:p>
          <a:p>
            <a:r>
              <a:rPr lang="en-US" sz="1800" dirty="0"/>
              <a:t>Professor, Neurobiology &amp; Behavior</a:t>
            </a:r>
          </a:p>
          <a:p>
            <a:r>
              <a:rPr lang="en-US" sz="1800" dirty="0"/>
              <a:t>Senior Associate Dean for Research</a:t>
            </a:r>
          </a:p>
          <a:p>
            <a:r>
              <a:rPr lang="en-US" sz="1800" dirty="0"/>
              <a:t>Director, Reeve-Irvine Research Center</a:t>
            </a:r>
          </a:p>
          <a:p>
            <a:r>
              <a:rPr lang="en-US" sz="1800" dirty="0"/>
              <a:t>University of California - Irvine</a:t>
            </a: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48491" y="3171825"/>
            <a:ext cx="1143000" cy="1428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6049538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5949656" cy="457200"/>
          </a:xfrm>
        </p:spPr>
        <p:txBody>
          <a:bodyPr>
            <a:normAutofit fontScale="90000"/>
          </a:bodyPr>
          <a:lstStyle/>
          <a:p>
            <a:r>
              <a:rPr lang="en-US" dirty="0"/>
              <a:t>Changes to NIH grant applications beginning January 25, 2016</a:t>
            </a:r>
          </a:p>
        </p:txBody>
      </p:sp>
      <p:sp>
        <p:nvSpPr>
          <p:cNvPr id="3" name="Content Placeholder 2"/>
          <p:cNvSpPr>
            <a:spLocks noGrp="1"/>
          </p:cNvSpPr>
          <p:nvPr>
            <p:ph idx="1"/>
          </p:nvPr>
        </p:nvSpPr>
        <p:spPr/>
        <p:txBody>
          <a:bodyPr/>
          <a:lstStyle/>
          <a:p>
            <a:r>
              <a:rPr lang="en-US" dirty="0"/>
              <a:t>3 new required sections in the </a:t>
            </a:r>
            <a:r>
              <a:rPr lang="en-US" b="1" dirty="0"/>
              <a:t>Research Strategy</a:t>
            </a:r>
          </a:p>
          <a:p>
            <a:pPr lvl="1">
              <a:buFont typeface="Courier New" panose="02070309020205020404" pitchFamily="49" charset="0"/>
              <a:buChar char="o"/>
            </a:pPr>
            <a:r>
              <a:rPr lang="en-US" dirty="0"/>
              <a:t>The scientific premise forming the basis of the proposed research</a:t>
            </a:r>
          </a:p>
          <a:p>
            <a:pPr lvl="1">
              <a:buFont typeface="Courier New" panose="02070309020205020404" pitchFamily="49" charset="0"/>
              <a:buChar char="o"/>
            </a:pPr>
            <a:r>
              <a:rPr lang="en-US" dirty="0"/>
              <a:t>Rigorous experimental design for robust and unbiased results</a:t>
            </a:r>
          </a:p>
          <a:p>
            <a:pPr lvl="2"/>
            <a:r>
              <a:rPr lang="en-US" dirty="0"/>
              <a:t>See: Best practices to avoid P-hacking</a:t>
            </a:r>
          </a:p>
          <a:p>
            <a:pPr lvl="1">
              <a:buFont typeface="Courier New" panose="02070309020205020404" pitchFamily="49" charset="0"/>
              <a:buChar char="o"/>
            </a:pPr>
            <a:r>
              <a:rPr lang="en-US" dirty="0"/>
              <a:t>Consideration of relevant biological variables </a:t>
            </a:r>
          </a:p>
          <a:p>
            <a:pPr lvl="2"/>
            <a:r>
              <a:rPr lang="en-US" dirty="0"/>
              <a:t>Example: gender representation in subject pool</a:t>
            </a:r>
          </a:p>
          <a:p>
            <a:endParaRPr lang="en-US" b="1" dirty="0"/>
          </a:p>
          <a:p>
            <a:r>
              <a:rPr lang="en-US" dirty="0"/>
              <a:t>A 4</a:t>
            </a:r>
            <a:r>
              <a:rPr lang="en-US" baseline="30000" dirty="0"/>
              <a:t>th</a:t>
            </a:r>
            <a:r>
              <a:rPr lang="en-US" dirty="0"/>
              <a:t> required section for </a:t>
            </a:r>
            <a:r>
              <a:rPr lang="en-US" b="1" dirty="0"/>
              <a:t>Authentication of Key Biological and/or Chemical Resources</a:t>
            </a:r>
          </a:p>
          <a:p>
            <a:pPr marL="0" indent="0">
              <a:buNone/>
            </a:pPr>
            <a:endParaRPr lang="en-US" b="1" dirty="0"/>
          </a:p>
          <a:p>
            <a:r>
              <a:rPr lang="en-US" dirty="0"/>
              <a:t>New instructions for </a:t>
            </a:r>
            <a:r>
              <a:rPr lang="en-US" b="1" dirty="0"/>
              <a:t>peer review</a:t>
            </a:r>
          </a:p>
          <a:p>
            <a:pPr lvl="1">
              <a:buFont typeface="Courier New" panose="02070309020205020404" pitchFamily="49" charset="0"/>
              <a:buChar char="o"/>
            </a:pPr>
            <a:r>
              <a:rPr lang="en-US" dirty="0"/>
              <a:t>Will include additional criteria for rigor and transparency</a:t>
            </a:r>
          </a:p>
          <a:p>
            <a:pPr lvl="2">
              <a:buFont typeface="Courier New" panose="02070309020205020404" pitchFamily="49" charset="0"/>
              <a:buChar char="o"/>
            </a:pPr>
            <a:endParaRPr lang="en-US" dirty="0"/>
          </a:p>
        </p:txBody>
      </p:sp>
    </p:spTree>
    <p:extLst>
      <p:ext uri="{BB962C8B-B14F-4D97-AF65-F5344CB8AC3E}">
        <p14:creationId xmlns:p14="http://schemas.microsoft.com/office/powerpoint/2010/main" val="322120543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6865" y="381000"/>
            <a:ext cx="5334000" cy="457200"/>
          </a:xfrm>
        </p:spPr>
        <p:txBody>
          <a:bodyPr>
            <a:normAutofit fontScale="90000"/>
          </a:bodyPr>
          <a:lstStyle/>
          <a:p>
            <a:r>
              <a:rPr lang="en-US" dirty="0"/>
              <a:t>New mandatory NIH Research Strategy sections</a:t>
            </a:r>
          </a:p>
        </p:txBody>
      </p:sp>
      <p:sp>
        <p:nvSpPr>
          <p:cNvPr id="3" name="Content Placeholder 2"/>
          <p:cNvSpPr>
            <a:spLocks noGrp="1"/>
          </p:cNvSpPr>
          <p:nvPr>
            <p:ph idx="1"/>
          </p:nvPr>
        </p:nvSpPr>
        <p:spPr/>
        <p:txBody>
          <a:bodyPr/>
          <a:lstStyle/>
          <a:p>
            <a:r>
              <a:rPr lang="en-US" b="1" dirty="0"/>
              <a:t>The scientific premise forming the basis of the proposed research</a:t>
            </a:r>
          </a:p>
          <a:p>
            <a:pPr lvl="1">
              <a:buFont typeface="Courier New" panose="02070309020205020404" pitchFamily="49" charset="0"/>
              <a:buChar char="o"/>
            </a:pPr>
            <a:r>
              <a:rPr lang="en-US" dirty="0"/>
              <a:t>Include consideration of the </a:t>
            </a:r>
            <a:r>
              <a:rPr lang="en-US" b="1" dirty="0"/>
              <a:t>strengths and weaknesses </a:t>
            </a:r>
            <a:r>
              <a:rPr lang="en-US" dirty="0"/>
              <a:t>of published research or preliminary data that support the application</a:t>
            </a:r>
          </a:p>
          <a:p>
            <a:pPr lvl="1">
              <a:buFont typeface="Courier New" panose="02070309020205020404" pitchFamily="49" charset="0"/>
              <a:buChar char="o"/>
            </a:pPr>
            <a:r>
              <a:rPr lang="en-US" dirty="0"/>
              <a:t>Included in the grant’s Significance section</a:t>
            </a:r>
          </a:p>
        </p:txBody>
      </p:sp>
    </p:spTree>
    <p:extLst>
      <p:ext uri="{BB962C8B-B14F-4D97-AF65-F5344CB8AC3E}">
        <p14:creationId xmlns:p14="http://schemas.microsoft.com/office/powerpoint/2010/main" val="79877687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5334000" cy="457200"/>
          </a:xfrm>
        </p:spPr>
        <p:txBody>
          <a:bodyPr>
            <a:normAutofit fontScale="90000"/>
          </a:bodyPr>
          <a:lstStyle/>
          <a:p>
            <a:r>
              <a:rPr lang="en-US" dirty="0"/>
              <a:t>New mandatory NIH Research Strategy sections</a:t>
            </a:r>
          </a:p>
        </p:txBody>
      </p:sp>
      <p:sp>
        <p:nvSpPr>
          <p:cNvPr id="3" name="Content Placeholder 2"/>
          <p:cNvSpPr>
            <a:spLocks noGrp="1"/>
          </p:cNvSpPr>
          <p:nvPr>
            <p:ph idx="1"/>
          </p:nvPr>
        </p:nvSpPr>
        <p:spPr/>
        <p:txBody>
          <a:bodyPr/>
          <a:lstStyle/>
          <a:p>
            <a:r>
              <a:rPr lang="en-US" b="1" dirty="0"/>
              <a:t>Rigorous experimental design for robust and unbiased results</a:t>
            </a:r>
          </a:p>
          <a:p>
            <a:pPr lvl="1">
              <a:buFont typeface="Courier New" panose="02070309020205020404" pitchFamily="49" charset="0"/>
              <a:buChar char="o"/>
            </a:pPr>
            <a:r>
              <a:rPr lang="en-US" dirty="0"/>
              <a:t>Describe how experimental design and methods proposed will achieve </a:t>
            </a:r>
            <a:r>
              <a:rPr lang="en-US" b="1" dirty="0"/>
              <a:t>robust and unbiased results</a:t>
            </a:r>
          </a:p>
          <a:p>
            <a:pPr lvl="2">
              <a:buFont typeface="Courier New" panose="02070309020205020404" pitchFamily="49" charset="0"/>
              <a:buChar char="o"/>
            </a:pPr>
            <a:r>
              <a:rPr lang="en-US" dirty="0"/>
              <a:t>Blinding </a:t>
            </a:r>
          </a:p>
          <a:p>
            <a:pPr lvl="2">
              <a:buFont typeface="Courier New" panose="02070309020205020404" pitchFamily="49" charset="0"/>
              <a:buChar char="o"/>
            </a:pPr>
            <a:r>
              <a:rPr lang="en-US" dirty="0"/>
              <a:t>Pre-planning experiments and data analysis</a:t>
            </a:r>
          </a:p>
          <a:p>
            <a:pPr lvl="2">
              <a:buFont typeface="Courier New" panose="02070309020205020404" pitchFamily="49" charset="0"/>
              <a:buChar char="o"/>
            </a:pPr>
            <a:r>
              <a:rPr lang="en-US" dirty="0"/>
              <a:t>Minimizing Bias</a:t>
            </a:r>
          </a:p>
          <a:p>
            <a:pPr lvl="2">
              <a:buFont typeface="Courier New" panose="02070309020205020404" pitchFamily="49" charset="0"/>
              <a:buChar char="o"/>
            </a:pPr>
            <a:r>
              <a:rPr lang="en-US" dirty="0"/>
              <a:t>Transparent reporting</a:t>
            </a:r>
          </a:p>
          <a:p>
            <a:pPr lvl="1">
              <a:buFont typeface="Courier New" panose="02070309020205020404" pitchFamily="49" charset="0"/>
              <a:buChar char="o"/>
            </a:pPr>
            <a:r>
              <a:rPr lang="en-US" dirty="0"/>
              <a:t>Addressed by many of the practices covered by Dr. Button</a:t>
            </a:r>
          </a:p>
          <a:p>
            <a:pPr lvl="1">
              <a:buFont typeface="Courier New" panose="02070309020205020404" pitchFamily="49" charset="0"/>
              <a:buChar char="o"/>
            </a:pPr>
            <a:r>
              <a:rPr lang="en-US" dirty="0"/>
              <a:t>In the grant’s Approach section</a:t>
            </a:r>
          </a:p>
          <a:p>
            <a:endParaRPr lang="en-US" dirty="0"/>
          </a:p>
        </p:txBody>
      </p:sp>
    </p:spTree>
    <p:extLst>
      <p:ext uri="{BB962C8B-B14F-4D97-AF65-F5344CB8AC3E}">
        <p14:creationId xmlns:p14="http://schemas.microsoft.com/office/powerpoint/2010/main" val="308553601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5334000" cy="457200"/>
          </a:xfrm>
        </p:spPr>
        <p:txBody>
          <a:bodyPr>
            <a:normAutofit fontScale="90000"/>
          </a:bodyPr>
          <a:lstStyle/>
          <a:p>
            <a:r>
              <a:rPr lang="en-US" dirty="0"/>
              <a:t>New mandatory NIH Research Strategy sections</a:t>
            </a:r>
          </a:p>
        </p:txBody>
      </p:sp>
      <p:sp>
        <p:nvSpPr>
          <p:cNvPr id="3" name="Content Placeholder 2"/>
          <p:cNvSpPr>
            <a:spLocks noGrp="1"/>
          </p:cNvSpPr>
          <p:nvPr>
            <p:ph idx="1"/>
          </p:nvPr>
        </p:nvSpPr>
        <p:spPr/>
        <p:txBody>
          <a:bodyPr/>
          <a:lstStyle/>
          <a:p>
            <a:r>
              <a:rPr lang="en-US" b="1" dirty="0"/>
              <a:t>Consideration of relevant biological variables</a:t>
            </a:r>
          </a:p>
          <a:p>
            <a:pPr lvl="1">
              <a:buFont typeface="Courier New" panose="02070309020205020404" pitchFamily="49" charset="0"/>
              <a:buChar char="o"/>
            </a:pPr>
            <a:r>
              <a:rPr lang="en-US" dirty="0"/>
              <a:t>For example, </a:t>
            </a:r>
            <a:r>
              <a:rPr lang="en-US" b="1" dirty="0"/>
              <a:t>representation of both sexes </a:t>
            </a:r>
            <a:r>
              <a:rPr lang="en-US" dirty="0"/>
              <a:t>in the subject pool</a:t>
            </a:r>
          </a:p>
        </p:txBody>
      </p:sp>
    </p:spTree>
    <p:extLst>
      <p:ext uri="{BB962C8B-B14F-4D97-AF65-F5344CB8AC3E}">
        <p14:creationId xmlns:p14="http://schemas.microsoft.com/office/powerpoint/2010/main" val="159456403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New NIH grant section</a:t>
            </a:r>
          </a:p>
        </p:txBody>
      </p:sp>
      <p:sp>
        <p:nvSpPr>
          <p:cNvPr id="3" name="Content Placeholder 2"/>
          <p:cNvSpPr>
            <a:spLocks noGrp="1"/>
          </p:cNvSpPr>
          <p:nvPr>
            <p:ph idx="1"/>
          </p:nvPr>
        </p:nvSpPr>
        <p:spPr/>
        <p:txBody>
          <a:bodyPr/>
          <a:lstStyle/>
          <a:p>
            <a:r>
              <a:rPr lang="en-US" b="1" dirty="0"/>
              <a:t>Authentication of Key Biological or Chemical Resources</a:t>
            </a:r>
          </a:p>
          <a:p>
            <a:pPr lvl="1">
              <a:buFont typeface="Courier New" panose="02070309020205020404" pitchFamily="49" charset="0"/>
              <a:buChar char="o"/>
            </a:pPr>
            <a:r>
              <a:rPr lang="en-US" dirty="0"/>
              <a:t>Must describe methods to ensure identity/validity of these resources to be used in proposed studies</a:t>
            </a:r>
          </a:p>
          <a:p>
            <a:pPr lvl="2"/>
            <a:r>
              <a:rPr lang="en-US" dirty="0"/>
              <a:t>Cell lines</a:t>
            </a:r>
          </a:p>
          <a:p>
            <a:pPr lvl="2"/>
            <a:r>
              <a:rPr lang="en-US" dirty="0"/>
              <a:t>Drugs</a:t>
            </a:r>
          </a:p>
          <a:p>
            <a:pPr lvl="2"/>
            <a:r>
              <a:rPr lang="en-US" dirty="0"/>
              <a:t>Antibodies</a:t>
            </a:r>
          </a:p>
          <a:p>
            <a:pPr lvl="2"/>
            <a:r>
              <a:rPr lang="en-US" dirty="0"/>
              <a:t>Genetically modified animals</a:t>
            </a:r>
          </a:p>
          <a:p>
            <a:pPr lvl="1">
              <a:buFont typeface="Courier New" panose="02070309020205020404" pitchFamily="49" charset="0"/>
              <a:buChar char="o"/>
            </a:pPr>
            <a:r>
              <a:rPr lang="en-US" dirty="0"/>
              <a:t>In the grant’s Resources section</a:t>
            </a:r>
          </a:p>
          <a:p>
            <a:pPr lvl="2"/>
            <a:endParaRPr lang="en-US" dirty="0"/>
          </a:p>
          <a:p>
            <a:pPr lvl="2"/>
            <a:endParaRPr lang="en-US" dirty="0"/>
          </a:p>
          <a:p>
            <a:pPr lvl="2">
              <a:buFont typeface="Courier New" panose="02070309020205020404" pitchFamily="49" charset="0"/>
              <a:buChar char="o"/>
            </a:pPr>
            <a:endParaRPr lang="en-US" dirty="0"/>
          </a:p>
        </p:txBody>
      </p:sp>
    </p:spTree>
    <p:extLst>
      <p:ext uri="{BB962C8B-B14F-4D97-AF65-F5344CB8AC3E}">
        <p14:creationId xmlns:p14="http://schemas.microsoft.com/office/powerpoint/2010/main" val="357558305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 #5</a:t>
            </a:r>
          </a:p>
        </p:txBody>
      </p:sp>
      <p:pic>
        <p:nvPicPr>
          <p:cNvPr id="6" name="Content Placeholder 5"/>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745806" y="1981200"/>
            <a:ext cx="4045394" cy="3155408"/>
          </a:xfrm>
        </p:spPr>
      </p:pic>
    </p:spTree>
    <p:extLst>
      <p:ext uri="{BB962C8B-B14F-4D97-AF65-F5344CB8AC3E}">
        <p14:creationId xmlns:p14="http://schemas.microsoft.com/office/powerpoint/2010/main" val="394478971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 #5</a:t>
            </a:r>
          </a:p>
        </p:txBody>
      </p:sp>
      <p:sp>
        <p:nvSpPr>
          <p:cNvPr id="3" name="Content Placeholder 2"/>
          <p:cNvSpPr>
            <a:spLocks noGrp="1"/>
          </p:cNvSpPr>
          <p:nvPr>
            <p:ph idx="1"/>
          </p:nvPr>
        </p:nvSpPr>
        <p:spPr/>
        <p:txBody>
          <a:bodyPr/>
          <a:lstStyle/>
          <a:p>
            <a:r>
              <a:rPr lang="en-US" dirty="0"/>
              <a:t>The NIH is changing their policies and application instructions for most grant applications submitted after January 25, 2016. Which of the following must most applications now include?</a:t>
            </a:r>
          </a:p>
          <a:p>
            <a:pPr lvl="1"/>
            <a:r>
              <a:rPr lang="en-US" b="1" dirty="0"/>
              <a:t>A. rigorous experimental design for robust and unbiased results</a:t>
            </a:r>
          </a:p>
          <a:p>
            <a:pPr lvl="1"/>
            <a:r>
              <a:rPr lang="en-US" dirty="0"/>
              <a:t>B. justification for increasing the research budget to accommodate NIH’s new requirements for enhancing scientific rigor and reproducibility</a:t>
            </a:r>
          </a:p>
          <a:p>
            <a:pPr lvl="1"/>
            <a:r>
              <a:rPr lang="en-US" dirty="0"/>
              <a:t>C. a detailed description of the veterinary care that experimental animals will receive</a:t>
            </a:r>
          </a:p>
          <a:p>
            <a:pPr lvl="1"/>
            <a:r>
              <a:rPr lang="en-US" dirty="0"/>
              <a:t>D. a new stand-alone section that justifies the exact number of animals to be used in a proposed project</a:t>
            </a:r>
          </a:p>
        </p:txBody>
      </p:sp>
    </p:spTree>
    <p:extLst>
      <p:ext uri="{BB962C8B-B14F-4D97-AF65-F5344CB8AC3E}">
        <p14:creationId xmlns:p14="http://schemas.microsoft.com/office/powerpoint/2010/main" val="29727213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48491" y="1371600"/>
            <a:ext cx="6400800" cy="688975"/>
          </a:xfrm>
        </p:spPr>
        <p:txBody>
          <a:bodyPr>
            <a:normAutofit fontScale="90000"/>
          </a:bodyPr>
          <a:lstStyle/>
          <a:p>
            <a:r>
              <a:rPr lang="en-US" dirty="0"/>
              <a:t>Issues surrounding scientific rigor and data reproducibility in basic neuroscience research</a:t>
            </a:r>
          </a:p>
        </p:txBody>
      </p:sp>
      <p:sp>
        <p:nvSpPr>
          <p:cNvPr id="3" name="Subtitle 2"/>
          <p:cNvSpPr>
            <a:spLocks noGrp="1"/>
          </p:cNvSpPr>
          <p:nvPr>
            <p:ph type="subTitle" idx="1"/>
          </p:nvPr>
        </p:nvSpPr>
        <p:spPr>
          <a:xfrm>
            <a:off x="1752600" y="3188970"/>
            <a:ext cx="6400800" cy="1428750"/>
          </a:xfrm>
        </p:spPr>
        <p:txBody>
          <a:bodyPr>
            <a:normAutofit fontScale="92500" lnSpcReduction="20000"/>
          </a:bodyPr>
          <a:lstStyle/>
          <a:p>
            <a:r>
              <a:rPr lang="en-US" dirty="0"/>
              <a:t>Oswald Steward, PhD</a:t>
            </a:r>
          </a:p>
          <a:p>
            <a:r>
              <a:rPr lang="en-US" sz="1800" dirty="0"/>
              <a:t>Professor, Neurobiology &amp; Behavior</a:t>
            </a:r>
          </a:p>
          <a:p>
            <a:r>
              <a:rPr lang="en-US" sz="1800" dirty="0"/>
              <a:t>Senior Associate Dean for Research</a:t>
            </a:r>
          </a:p>
          <a:p>
            <a:r>
              <a:rPr lang="en-US" sz="1800" dirty="0"/>
              <a:t>Director, Reeve-Irvine Research Center</a:t>
            </a:r>
          </a:p>
          <a:p>
            <a:r>
              <a:rPr lang="en-US" sz="1800" dirty="0"/>
              <a:t>University of California - Irvine</a:t>
            </a: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48491" y="3171825"/>
            <a:ext cx="1143000" cy="1428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6133569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 #6</a:t>
            </a:r>
          </a:p>
        </p:txBody>
      </p:sp>
      <p:pic>
        <p:nvPicPr>
          <p:cNvPr id="6" name="Content Placeholder 5"/>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745806" y="1981200"/>
            <a:ext cx="4045394" cy="3155408"/>
          </a:xfrm>
        </p:spPr>
      </p:pic>
    </p:spTree>
    <p:extLst>
      <p:ext uri="{BB962C8B-B14F-4D97-AF65-F5344CB8AC3E}">
        <p14:creationId xmlns:p14="http://schemas.microsoft.com/office/powerpoint/2010/main" val="176351359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 #6</a:t>
            </a:r>
          </a:p>
        </p:txBody>
      </p:sp>
      <p:sp>
        <p:nvSpPr>
          <p:cNvPr id="3" name="Content Placeholder 2"/>
          <p:cNvSpPr>
            <a:spLocks noGrp="1"/>
          </p:cNvSpPr>
          <p:nvPr>
            <p:ph idx="1"/>
          </p:nvPr>
        </p:nvSpPr>
        <p:spPr>
          <a:xfrm>
            <a:off x="457200" y="1447800"/>
            <a:ext cx="6858000" cy="4953000"/>
          </a:xfrm>
        </p:spPr>
        <p:txBody>
          <a:bodyPr>
            <a:normAutofit/>
          </a:bodyPr>
          <a:lstStyle/>
          <a:p>
            <a:r>
              <a:rPr lang="en-US" dirty="0"/>
              <a:t>You’re attending your neuroscience department’s journal club where your colleagues are discussing a new paper in a high profile journal. You’ve been trained in methods of scientific rigor and something about the paper says “Red flag!” to you. Which of the following might be suspect?</a:t>
            </a:r>
          </a:p>
          <a:p>
            <a:pPr lvl="1"/>
            <a:r>
              <a:rPr lang="en-US" dirty="0"/>
              <a:t>A. The authors don’t demonstrate the specificity of the antibody that they used, but instead reference one of their previous papers that you are confident presents data showing the antibody’s specificity. </a:t>
            </a:r>
          </a:p>
          <a:p>
            <a:pPr lvl="1"/>
            <a:r>
              <a:rPr lang="en-US" b="1" dirty="0"/>
              <a:t>B. Positive control experiments are mentioned in the text but are always followed by the phrase “data not shown.”</a:t>
            </a:r>
          </a:p>
          <a:p>
            <a:pPr lvl="1"/>
            <a:r>
              <a:rPr lang="en-US" dirty="0"/>
              <a:t>C. Two data points in one of the figures are presented but were removed from statistical analysis. The methods state the criteria for excluding data and state that these criteria were determined before any data were collected. </a:t>
            </a:r>
          </a:p>
          <a:p>
            <a:pPr lvl="1"/>
            <a:r>
              <a:rPr lang="en-US" dirty="0"/>
              <a:t>D. The authors collect multiple endpoints from one group of treated animals. They use separate statistical tests for each measurement and apply a Bonferroni correction for multiple comparisons. </a:t>
            </a:r>
          </a:p>
        </p:txBody>
      </p:sp>
    </p:spTree>
    <p:extLst>
      <p:ext uri="{BB962C8B-B14F-4D97-AF65-F5344CB8AC3E}">
        <p14:creationId xmlns:p14="http://schemas.microsoft.com/office/powerpoint/2010/main" val="406910887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Glossary</a:t>
            </a:r>
          </a:p>
        </p:txBody>
      </p:sp>
      <p:sp>
        <p:nvSpPr>
          <p:cNvPr id="3" name="Content Placeholder 2"/>
          <p:cNvSpPr>
            <a:spLocks noGrp="1"/>
          </p:cNvSpPr>
          <p:nvPr>
            <p:ph idx="1"/>
          </p:nvPr>
        </p:nvSpPr>
        <p:spPr/>
        <p:txBody>
          <a:bodyPr/>
          <a:lstStyle/>
          <a:p>
            <a:r>
              <a:rPr lang="en-US" dirty="0"/>
              <a:t>The reproducibility problem</a:t>
            </a:r>
          </a:p>
          <a:p>
            <a:r>
              <a:rPr lang="en-US" dirty="0"/>
              <a:t>Statistical power</a:t>
            </a:r>
          </a:p>
          <a:p>
            <a:r>
              <a:rPr lang="en-US" dirty="0"/>
              <a:t>Power analysis</a:t>
            </a:r>
          </a:p>
          <a:p>
            <a:r>
              <a:rPr lang="en-US" dirty="0"/>
              <a:t>P-hacking</a:t>
            </a:r>
          </a:p>
          <a:p>
            <a:r>
              <a:rPr lang="en-US" dirty="0"/>
              <a:t>Cherry picking results</a:t>
            </a:r>
          </a:p>
          <a:p>
            <a:r>
              <a:rPr lang="en-US" dirty="0"/>
              <a:t>“Testing to a foregone conclusion”</a:t>
            </a:r>
          </a:p>
          <a:p>
            <a:r>
              <a:rPr lang="en-US" dirty="0"/>
              <a:t>Bonferroni correction</a:t>
            </a:r>
          </a:p>
          <a:p>
            <a:r>
              <a:rPr lang="en-US" dirty="0"/>
              <a:t>Effect size</a:t>
            </a:r>
          </a:p>
          <a:p>
            <a:r>
              <a:rPr lang="en-US" dirty="0"/>
              <a:t>“The file drawer problem”</a:t>
            </a:r>
          </a:p>
          <a:p>
            <a:endParaRPr lang="en-US" dirty="0"/>
          </a:p>
        </p:txBody>
      </p:sp>
    </p:spTree>
    <p:extLst>
      <p:ext uri="{BB962C8B-B14F-4D97-AF65-F5344CB8AC3E}">
        <p14:creationId xmlns:p14="http://schemas.microsoft.com/office/powerpoint/2010/main" val="55986556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a:t>
            </a:r>
          </a:p>
        </p:txBody>
      </p:sp>
      <p:sp>
        <p:nvSpPr>
          <p:cNvPr id="3" name="Content Placeholder 2"/>
          <p:cNvSpPr>
            <a:spLocks noGrp="1"/>
          </p:cNvSpPr>
          <p:nvPr>
            <p:ph idx="1"/>
          </p:nvPr>
        </p:nvSpPr>
        <p:spPr/>
        <p:txBody>
          <a:bodyPr/>
          <a:lstStyle/>
          <a:p>
            <a:r>
              <a:rPr lang="en-US" dirty="0"/>
              <a:t>Issues surrounding scientific rigor and data reproducibility in basic neuroscience research</a:t>
            </a:r>
          </a:p>
          <a:p>
            <a:pPr lvl="1">
              <a:buFont typeface="Courier New" panose="02070309020205020404" pitchFamily="49" charset="0"/>
              <a:buChar char="o"/>
            </a:pPr>
            <a:r>
              <a:rPr lang="en-US" dirty="0"/>
              <a:t>“The reproducibility problem”</a:t>
            </a:r>
          </a:p>
          <a:p>
            <a:pPr marL="457200" lvl="1" indent="0">
              <a:buNone/>
            </a:pPr>
            <a:endParaRPr lang="en-US" dirty="0"/>
          </a:p>
          <a:p>
            <a:r>
              <a:rPr lang="en-US" dirty="0"/>
              <a:t>Best practices for </a:t>
            </a:r>
            <a:r>
              <a:rPr lang="en-US"/>
              <a:t>designing experiments </a:t>
            </a:r>
            <a:r>
              <a:rPr lang="en-US" dirty="0"/>
              <a:t>and planning for data collection</a:t>
            </a:r>
          </a:p>
          <a:p>
            <a:pPr lvl="1">
              <a:buFont typeface="Courier New" panose="02070309020205020404" pitchFamily="49" charset="0"/>
              <a:buChar char="o"/>
            </a:pPr>
            <a:r>
              <a:rPr lang="en-US" dirty="0"/>
              <a:t>Minimizing unintended bias</a:t>
            </a:r>
          </a:p>
          <a:p>
            <a:pPr lvl="1">
              <a:buFont typeface="Courier New" panose="02070309020205020404" pitchFamily="49" charset="0"/>
              <a:buChar char="o"/>
            </a:pPr>
            <a:r>
              <a:rPr lang="en-US" dirty="0"/>
              <a:t>Sample size determination/power analysis</a:t>
            </a:r>
          </a:p>
          <a:p>
            <a:pPr lvl="1">
              <a:buFont typeface="Courier New" panose="02070309020205020404" pitchFamily="49" charset="0"/>
              <a:buChar char="o"/>
            </a:pPr>
            <a:r>
              <a:rPr lang="en-US" dirty="0"/>
              <a:t>Avoiding P-hacking</a:t>
            </a:r>
          </a:p>
          <a:p>
            <a:pPr lvl="1">
              <a:buFont typeface="Courier New" panose="02070309020205020404" pitchFamily="49" charset="0"/>
              <a:buChar char="o"/>
            </a:pPr>
            <a:r>
              <a:rPr lang="en-US" dirty="0"/>
              <a:t>Transparent reporting</a:t>
            </a:r>
          </a:p>
          <a:p>
            <a:pPr lvl="1">
              <a:buFont typeface="Courier New" panose="02070309020205020404" pitchFamily="49" charset="0"/>
              <a:buChar char="o"/>
            </a:pPr>
            <a:endParaRPr lang="en-US" dirty="0"/>
          </a:p>
          <a:p>
            <a:r>
              <a:rPr lang="en-US" dirty="0"/>
              <a:t>New NIH grant requirements to address experimental rigor </a:t>
            </a:r>
          </a:p>
          <a:p>
            <a:endParaRPr lang="en-US" dirty="0"/>
          </a:p>
        </p:txBody>
      </p:sp>
    </p:spTree>
    <p:extLst>
      <p:ext uri="{BB962C8B-B14F-4D97-AF65-F5344CB8AC3E}">
        <p14:creationId xmlns:p14="http://schemas.microsoft.com/office/powerpoint/2010/main" val="282542742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Resources</a:t>
            </a:r>
          </a:p>
        </p:txBody>
      </p:sp>
      <p:sp>
        <p:nvSpPr>
          <p:cNvPr id="3" name="Content Placeholder 2"/>
          <p:cNvSpPr>
            <a:spLocks noGrp="1"/>
          </p:cNvSpPr>
          <p:nvPr>
            <p:ph idx="1"/>
          </p:nvPr>
        </p:nvSpPr>
        <p:spPr/>
        <p:txBody>
          <a:bodyPr/>
          <a:lstStyle/>
          <a:p>
            <a:r>
              <a:rPr lang="en-US" dirty="0"/>
              <a:t>Useful </a:t>
            </a:r>
            <a:r>
              <a:rPr lang="en-US" dirty="0">
                <a:hlinkClick r:id="rId3"/>
              </a:rPr>
              <a:t>background information </a:t>
            </a:r>
            <a:r>
              <a:rPr lang="en-US" dirty="0"/>
              <a:t>on scientific rigor</a:t>
            </a:r>
          </a:p>
          <a:p>
            <a:endParaRPr lang="en-US" dirty="0"/>
          </a:p>
          <a:p>
            <a:r>
              <a:rPr lang="en-US" dirty="0" err="1">
                <a:hlinkClick r:id="rId4"/>
              </a:rPr>
              <a:t>SfN’s</a:t>
            </a:r>
            <a:r>
              <a:rPr lang="en-US" dirty="0">
                <a:hlinkClick r:id="rId4"/>
              </a:rPr>
              <a:t> Scientific Rigor Series </a:t>
            </a:r>
            <a:r>
              <a:rPr lang="en-US" dirty="0"/>
              <a:t>(TMEDR): all freely on-demand on </a:t>
            </a:r>
            <a:r>
              <a:rPr lang="en-US" dirty="0" err="1">
                <a:hlinkClick r:id="rId3"/>
              </a:rPr>
              <a:t>Neuronline</a:t>
            </a:r>
            <a:endParaRPr lang="en-US" dirty="0"/>
          </a:p>
          <a:p>
            <a:pPr lvl="1">
              <a:buFont typeface="Courier New" panose="02070309020205020404" pitchFamily="49" charset="0"/>
              <a:buChar char="o"/>
            </a:pPr>
            <a:r>
              <a:rPr lang="en-US" b="1" dirty="0"/>
              <a:t>Webinar 2</a:t>
            </a:r>
            <a:r>
              <a:rPr lang="en-US" dirty="0"/>
              <a:t>: Minimizing bias in experimental design and execution | </a:t>
            </a:r>
            <a:r>
              <a:rPr lang="en-US" b="1" i="1" dirty="0"/>
              <a:t>February 2016</a:t>
            </a:r>
          </a:p>
          <a:p>
            <a:pPr lvl="1">
              <a:buFont typeface="Courier New" panose="02070309020205020404" pitchFamily="49" charset="0"/>
              <a:buChar char="o"/>
            </a:pPr>
            <a:r>
              <a:rPr lang="en-US" b="1" dirty="0"/>
              <a:t>Webinar 3: </a:t>
            </a:r>
            <a:r>
              <a:rPr lang="en-US" dirty="0"/>
              <a:t>Post-experimental data analysis| </a:t>
            </a:r>
            <a:r>
              <a:rPr lang="en-US" b="1" i="1" dirty="0"/>
              <a:t>April 2016</a:t>
            </a:r>
          </a:p>
          <a:p>
            <a:pPr lvl="1">
              <a:buFont typeface="Courier New" panose="02070309020205020404" pitchFamily="49" charset="0"/>
              <a:buChar char="o"/>
            </a:pPr>
            <a:r>
              <a:rPr lang="en-US" b="1" dirty="0"/>
              <a:t>Webinar 4: </a:t>
            </a:r>
            <a:r>
              <a:rPr lang="en-US" dirty="0"/>
              <a:t>Data management and reporting | </a:t>
            </a:r>
            <a:r>
              <a:rPr lang="en-US" b="1" i="1" dirty="0"/>
              <a:t>June 2016</a:t>
            </a:r>
          </a:p>
          <a:p>
            <a:pPr marL="0" indent="0">
              <a:buNone/>
            </a:pPr>
            <a:endParaRPr lang="en-US" dirty="0"/>
          </a:p>
          <a:p>
            <a:r>
              <a:rPr lang="en-US" dirty="0">
                <a:hlinkClick r:id="rId5"/>
              </a:rPr>
              <a:t>NIH TMEDR funding announcement</a:t>
            </a:r>
            <a:endParaRPr lang="en-US" dirty="0"/>
          </a:p>
          <a:p>
            <a:endParaRPr lang="en-US" dirty="0"/>
          </a:p>
          <a:p>
            <a:r>
              <a:rPr lang="en-US" dirty="0"/>
              <a:t>NIH Rigor and Reproducibility </a:t>
            </a:r>
            <a:r>
              <a:rPr lang="en-US" dirty="0">
                <a:hlinkClick r:id="rId6"/>
              </a:rPr>
              <a:t>Training Modules</a:t>
            </a:r>
            <a:endParaRPr lang="en-US" dirty="0"/>
          </a:p>
          <a:p>
            <a:pPr marL="0" indent="0">
              <a:buNone/>
            </a:pPr>
            <a:endParaRPr lang="en-US" dirty="0"/>
          </a:p>
        </p:txBody>
      </p:sp>
    </p:spTree>
    <p:extLst>
      <p:ext uri="{BB962C8B-B14F-4D97-AF65-F5344CB8AC3E}">
        <p14:creationId xmlns:p14="http://schemas.microsoft.com/office/powerpoint/2010/main" val="151910338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 &amp; Answer Session</a:t>
            </a:r>
          </a:p>
        </p:txBody>
      </p:sp>
      <p:sp>
        <p:nvSpPr>
          <p:cNvPr id="3" name="Content Placeholder 2"/>
          <p:cNvSpPr>
            <a:spLocks noGrp="1"/>
          </p:cNvSpPr>
          <p:nvPr>
            <p:ph idx="1"/>
          </p:nvPr>
        </p:nvSpPr>
        <p:spPr>
          <a:xfrm>
            <a:off x="1905000" y="1600200"/>
            <a:ext cx="4876800" cy="1428750"/>
          </a:xfrm>
        </p:spPr>
        <p:txBody>
          <a:bodyPr>
            <a:normAutofit/>
          </a:bodyPr>
          <a:lstStyle/>
          <a:p>
            <a:pPr marL="0" indent="0">
              <a:buNone/>
            </a:pPr>
            <a:r>
              <a:rPr lang="en-US" sz="1600" b="1" dirty="0"/>
              <a:t>Oswald Steward, PhD</a:t>
            </a:r>
          </a:p>
          <a:p>
            <a:pPr marL="0" indent="0">
              <a:buNone/>
            </a:pPr>
            <a:r>
              <a:rPr lang="en-US" sz="1600" dirty="0"/>
              <a:t>Professor, Neurobiology &amp; Behavior</a:t>
            </a:r>
          </a:p>
          <a:p>
            <a:pPr marL="0" indent="0">
              <a:buNone/>
            </a:pPr>
            <a:r>
              <a:rPr lang="en-US" sz="1600" dirty="0"/>
              <a:t>Senior Associate Dean for Research</a:t>
            </a:r>
          </a:p>
          <a:p>
            <a:pPr marL="0" indent="0">
              <a:buNone/>
            </a:pPr>
            <a:r>
              <a:rPr lang="en-US" sz="1600" dirty="0"/>
              <a:t>Director, Reeve-Irvine Research Center</a:t>
            </a:r>
          </a:p>
          <a:p>
            <a:pPr marL="0" indent="0">
              <a:buNone/>
            </a:pPr>
            <a:r>
              <a:rPr lang="en-US" sz="1600" dirty="0"/>
              <a:t>University of California – Irvine </a:t>
            </a: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33400" y="1600200"/>
            <a:ext cx="1143000" cy="1428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61840" y="3366750"/>
            <a:ext cx="1086120" cy="1357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1828800" y="3366750"/>
            <a:ext cx="4876800" cy="830997"/>
          </a:xfrm>
          <a:prstGeom prst="rect">
            <a:avLst/>
          </a:prstGeom>
        </p:spPr>
        <p:txBody>
          <a:bodyPr wrap="square">
            <a:spAutoFit/>
          </a:bodyPr>
          <a:lstStyle/>
          <a:p>
            <a:r>
              <a:rPr lang="en-US" sz="1600" b="1" dirty="0"/>
              <a:t>Katherine Button, PhD</a:t>
            </a:r>
          </a:p>
          <a:p>
            <a:r>
              <a:rPr lang="en-US" sz="1600" dirty="0"/>
              <a:t>Lecturer, Department of Psychology</a:t>
            </a:r>
          </a:p>
          <a:p>
            <a:r>
              <a:rPr lang="en-US" sz="1600" dirty="0"/>
              <a:t>University of Bath</a:t>
            </a:r>
          </a:p>
        </p:txBody>
      </p:sp>
    </p:spTree>
    <p:extLst>
      <p:ext uri="{BB962C8B-B14F-4D97-AF65-F5344CB8AC3E}">
        <p14:creationId xmlns:p14="http://schemas.microsoft.com/office/powerpoint/2010/main" val="170236225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990600" y="1830050"/>
            <a:ext cx="6591208" cy="1446550"/>
          </a:xfrm>
          <a:prstGeom prst="rect">
            <a:avLst/>
          </a:prstGeom>
        </p:spPr>
        <p:txBody>
          <a:bodyPr wrap="square">
            <a:spAutoFit/>
          </a:bodyPr>
          <a:lstStyle/>
          <a:p>
            <a:pPr algn="ctr">
              <a:spcBef>
                <a:spcPct val="50000"/>
              </a:spcBef>
              <a:defRPr/>
            </a:pPr>
            <a:r>
              <a:rPr lang="en-US" sz="2800" dirty="0">
                <a:ea typeface="ＭＳ Ｐゴシック" charset="-128"/>
                <a:cs typeface="Arial"/>
              </a:rPr>
              <a:t>Please take the post-webinar survey. </a:t>
            </a:r>
          </a:p>
          <a:p>
            <a:pPr algn="ctr">
              <a:spcBef>
                <a:spcPct val="50000"/>
              </a:spcBef>
              <a:defRPr/>
            </a:pPr>
            <a:endParaRPr lang="en-US" sz="2000" dirty="0">
              <a:ea typeface="ＭＳ Ｐゴシック" charset="-128"/>
              <a:cs typeface="Arial"/>
            </a:endParaRPr>
          </a:p>
          <a:p>
            <a:pPr algn="ctr">
              <a:spcBef>
                <a:spcPct val="50000"/>
              </a:spcBef>
              <a:defRPr/>
            </a:pPr>
            <a:r>
              <a:rPr lang="en-US" sz="2000" dirty="0">
                <a:ea typeface="ＭＳ Ｐゴシック" charset="-128"/>
                <a:cs typeface="Arial"/>
              </a:rPr>
              <a:t>Connect with other SfN members on </a:t>
            </a:r>
            <a:r>
              <a:rPr lang="en-US" sz="2000" dirty="0">
                <a:ea typeface="ＭＳ Ｐゴシック" charset="-128"/>
                <a:hlinkClick r:id="rId3"/>
              </a:rPr>
              <a:t>neuronline.sfn.org</a:t>
            </a:r>
            <a:r>
              <a:rPr lang="en-US" sz="2000" dirty="0">
                <a:ea typeface="ＭＳ Ｐゴシック" charset="-128"/>
              </a:rPr>
              <a:t>.</a:t>
            </a:r>
            <a:endParaRPr lang="en-US" sz="2000" b="1" dirty="0">
              <a:ea typeface="ＭＳ Ｐゴシック" charset="-128"/>
            </a:endParaRPr>
          </a:p>
        </p:txBody>
      </p:sp>
      <p:sp>
        <p:nvSpPr>
          <p:cNvPr id="2" name="TextBox 1"/>
          <p:cNvSpPr txBox="1"/>
          <p:nvPr/>
        </p:nvSpPr>
        <p:spPr>
          <a:xfrm>
            <a:off x="1082040" y="5760095"/>
            <a:ext cx="5486400" cy="830997"/>
          </a:xfrm>
          <a:prstGeom prst="rect">
            <a:avLst/>
          </a:prstGeom>
          <a:noFill/>
        </p:spPr>
        <p:txBody>
          <a:bodyPr wrap="square" rtlCol="0">
            <a:spAutoFit/>
          </a:bodyPr>
          <a:lstStyle/>
          <a:p>
            <a:pPr algn="ctr"/>
            <a:r>
              <a:rPr lang="en-US" sz="1600" dirty="0"/>
              <a:t>Follow SfN   </a:t>
            </a:r>
            <a:endParaRPr lang="en-US" sz="1600" dirty="0">
              <a:hlinkClick r:id="rId4"/>
            </a:endParaRPr>
          </a:p>
          <a:p>
            <a:pPr algn="ctr"/>
            <a:r>
              <a:rPr lang="en-US" sz="1600" dirty="0"/>
              <a:t>@SfNtweets</a:t>
            </a:r>
          </a:p>
          <a:p>
            <a:pPr algn="ctr"/>
            <a:r>
              <a:rPr lang="en-US" sz="1600" dirty="0">
                <a:hlinkClick r:id="rId5"/>
              </a:rPr>
              <a:t>www.facebook.com/societyforneuroscience</a:t>
            </a:r>
            <a:endParaRPr lang="en-US" sz="1600" dirty="0"/>
          </a:p>
        </p:txBody>
      </p:sp>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93113" y="5954082"/>
            <a:ext cx="369571" cy="369571"/>
          </a:xfrm>
          <a:prstGeom prst="rect">
            <a:avLst/>
          </a:prstGeom>
        </p:spPr>
      </p:pic>
      <p:pic>
        <p:nvPicPr>
          <p:cNvPr id="7" name="Picture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908634" y="5954082"/>
            <a:ext cx="369571" cy="369571"/>
          </a:xfrm>
          <a:prstGeom prst="rect">
            <a:avLst/>
          </a:prstGeom>
        </p:spPr>
      </p:pic>
      <p:sp>
        <p:nvSpPr>
          <p:cNvPr id="9" name="Title 1"/>
          <p:cNvSpPr>
            <a:spLocks noGrp="1"/>
          </p:cNvSpPr>
          <p:nvPr>
            <p:ph type="title"/>
          </p:nvPr>
        </p:nvSpPr>
        <p:spPr>
          <a:xfrm>
            <a:off x="457200" y="685800"/>
            <a:ext cx="5334000" cy="457200"/>
          </a:xfrm>
        </p:spPr>
        <p:txBody>
          <a:bodyPr/>
          <a:lstStyle/>
          <a:p>
            <a:r>
              <a:rPr lang="en-US" dirty="0"/>
              <a:t>Thank You!</a:t>
            </a:r>
          </a:p>
        </p:txBody>
      </p:sp>
    </p:spTree>
    <p:extLst>
      <p:ext uri="{BB962C8B-B14F-4D97-AF65-F5344CB8AC3E}">
        <p14:creationId xmlns:p14="http://schemas.microsoft.com/office/powerpoint/2010/main" val="28420669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scientific rigor?</a:t>
            </a:r>
          </a:p>
        </p:txBody>
      </p:sp>
      <p:sp>
        <p:nvSpPr>
          <p:cNvPr id="3" name="Content Placeholder 2"/>
          <p:cNvSpPr>
            <a:spLocks noGrp="1"/>
          </p:cNvSpPr>
          <p:nvPr>
            <p:ph idx="1"/>
          </p:nvPr>
        </p:nvSpPr>
        <p:spPr/>
        <p:txBody>
          <a:bodyPr/>
          <a:lstStyle/>
          <a:p>
            <a:r>
              <a:rPr lang="en-US" b="1" dirty="0"/>
              <a:t>The structured and controlled application of the scientific method using the highest standards in the field</a:t>
            </a:r>
          </a:p>
          <a:p>
            <a:pPr marL="0" indent="0">
              <a:buNone/>
            </a:pPr>
            <a:endParaRPr lang="en-US" dirty="0"/>
          </a:p>
          <a:p>
            <a:r>
              <a:rPr lang="en-US" dirty="0"/>
              <a:t>Includes considerations in:</a:t>
            </a:r>
          </a:p>
          <a:p>
            <a:pPr lvl="1">
              <a:buFont typeface="Courier New" panose="02070309020205020404" pitchFamily="49" charset="0"/>
              <a:buChar char="o"/>
            </a:pPr>
            <a:r>
              <a:rPr lang="en-US" dirty="0"/>
              <a:t>Experimental design</a:t>
            </a:r>
          </a:p>
          <a:p>
            <a:pPr lvl="1">
              <a:buFont typeface="Courier New" panose="02070309020205020404" pitchFamily="49" charset="0"/>
              <a:buChar char="o"/>
            </a:pPr>
            <a:r>
              <a:rPr lang="en-US" dirty="0"/>
              <a:t>Minimizing unintended bias</a:t>
            </a:r>
          </a:p>
          <a:p>
            <a:pPr lvl="1">
              <a:buFont typeface="Courier New" panose="02070309020205020404" pitchFamily="49" charset="0"/>
              <a:buChar char="o"/>
            </a:pPr>
            <a:r>
              <a:rPr lang="en-US" dirty="0"/>
              <a:t>Data analysis</a:t>
            </a:r>
          </a:p>
          <a:p>
            <a:pPr lvl="1">
              <a:buFont typeface="Courier New" panose="02070309020205020404" pitchFamily="49" charset="0"/>
              <a:buChar char="o"/>
            </a:pPr>
            <a:r>
              <a:rPr lang="en-US" dirty="0"/>
              <a:t>Transparent reporting</a:t>
            </a:r>
          </a:p>
          <a:p>
            <a:pPr lvl="1">
              <a:buFont typeface="Courier New" panose="02070309020205020404" pitchFamily="49" charset="0"/>
              <a:buChar char="o"/>
            </a:pPr>
            <a:r>
              <a:rPr lang="en-US" dirty="0"/>
              <a:t>Reproducibility</a:t>
            </a:r>
          </a:p>
          <a:p>
            <a:pPr lvl="1"/>
            <a:endParaRPr lang="en-US" dirty="0"/>
          </a:p>
          <a:p>
            <a:pPr lvl="1">
              <a:buFont typeface="Courier New" panose="02070309020205020404" pitchFamily="49" charset="0"/>
              <a:buChar char="o"/>
            </a:pPr>
            <a:endParaRPr lang="en-US" dirty="0"/>
          </a:p>
        </p:txBody>
      </p:sp>
    </p:spTree>
    <p:extLst>
      <p:ext uri="{BB962C8B-B14F-4D97-AF65-F5344CB8AC3E}">
        <p14:creationId xmlns:p14="http://schemas.microsoft.com/office/powerpoint/2010/main" val="22878394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5334000" cy="457200"/>
          </a:xfrm>
        </p:spPr>
        <p:txBody>
          <a:bodyPr>
            <a:normAutofit fontScale="90000"/>
          </a:bodyPr>
          <a:lstStyle/>
          <a:p>
            <a:r>
              <a:rPr lang="en-US" dirty="0"/>
              <a:t>Numerous recent reports of findings that can’t be repeated</a:t>
            </a:r>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6405" y="3494947"/>
            <a:ext cx="4591050" cy="1285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8"/>
          <p:cNvPicPr>
            <a:picLocks noGrp="1" noChangeAspect="1" noChangeArrowheads="1"/>
          </p:cNvPicPr>
          <p:nvPr>
            <p:ph idx="1"/>
          </p:nvPr>
        </p:nvPicPr>
        <p:blipFill>
          <a:blip r:embed="rId4" cstate="print">
            <a:extLst>
              <a:ext uri="{28A0092B-C50C-407E-A947-70E740481C1C}">
                <a14:useLocalDpi xmlns:a14="http://schemas.microsoft.com/office/drawing/2010/main" val="0"/>
              </a:ext>
            </a:extLst>
          </a:blip>
          <a:srcRect/>
          <a:stretch>
            <a:fillRect/>
          </a:stretch>
        </p:blipFill>
        <p:spPr bwMode="auto">
          <a:xfrm>
            <a:off x="457200" y="1524000"/>
            <a:ext cx="5949950" cy="15701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7680" y="5181600"/>
            <a:ext cx="4184650" cy="768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8665028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5334000" cy="457200"/>
          </a:xfrm>
        </p:spPr>
        <p:txBody>
          <a:bodyPr>
            <a:normAutofit fontScale="90000"/>
          </a:bodyPr>
          <a:lstStyle/>
          <a:p>
            <a:r>
              <a:rPr lang="en-US" dirty="0"/>
              <a:t>Replication failures across many fields</a:t>
            </a:r>
          </a:p>
        </p:txBody>
      </p:sp>
      <p:sp>
        <p:nvSpPr>
          <p:cNvPr id="3" name="Content Placeholder 2"/>
          <p:cNvSpPr>
            <a:spLocks noGrp="1"/>
          </p:cNvSpPr>
          <p:nvPr>
            <p:ph idx="1"/>
          </p:nvPr>
        </p:nvSpPr>
        <p:spPr>
          <a:xfrm>
            <a:off x="457200" y="1447800"/>
            <a:ext cx="5949656" cy="4648200"/>
          </a:xfrm>
        </p:spPr>
        <p:txBody>
          <a:bodyPr>
            <a:normAutofit fontScale="92500" lnSpcReduction="10000"/>
          </a:bodyPr>
          <a:lstStyle/>
          <a:p>
            <a:r>
              <a:rPr lang="en-US" b="1" dirty="0"/>
              <a:t>ALS research</a:t>
            </a:r>
          </a:p>
          <a:p>
            <a:pPr lvl="1">
              <a:buFont typeface="Courier New" panose="02070309020205020404" pitchFamily="49" charset="0"/>
              <a:buChar char="o"/>
            </a:pPr>
            <a:r>
              <a:rPr lang="en-US" b="1" u="sng" dirty="0"/>
              <a:t>0/70 (0%) </a:t>
            </a:r>
            <a:r>
              <a:rPr lang="en-US" dirty="0"/>
              <a:t>of drugs previously reported to increase lifespan in ALS animal model held up when replicated</a:t>
            </a:r>
          </a:p>
          <a:p>
            <a:pPr lvl="1">
              <a:buFont typeface="Courier New" panose="02070309020205020404" pitchFamily="49" charset="0"/>
              <a:buChar char="o"/>
            </a:pPr>
            <a:r>
              <a:rPr lang="en-US" dirty="0"/>
              <a:t>Some drugs in clinical trials</a:t>
            </a:r>
          </a:p>
          <a:p>
            <a:pPr lvl="1">
              <a:buFont typeface="Courier New" panose="02070309020205020404" pitchFamily="49" charset="0"/>
              <a:buChar char="o"/>
            </a:pPr>
            <a:r>
              <a:rPr lang="en-US" dirty="0"/>
              <a:t>Scott </a:t>
            </a:r>
            <a:r>
              <a:rPr lang="en-US" i="1" dirty="0"/>
              <a:t>et al.</a:t>
            </a:r>
            <a:r>
              <a:rPr lang="en-US" dirty="0"/>
              <a:t> (2008) Design, power, and interpretation of studies in the standard murine model of ALS. </a:t>
            </a:r>
            <a:r>
              <a:rPr lang="en-US" i="1" dirty="0"/>
              <a:t>ALS</a:t>
            </a:r>
          </a:p>
          <a:p>
            <a:pPr marL="457200" lvl="1" indent="0">
              <a:buNone/>
            </a:pPr>
            <a:endParaRPr lang="en-US" dirty="0"/>
          </a:p>
          <a:p>
            <a:r>
              <a:rPr lang="en-US" b="1" dirty="0"/>
              <a:t>Pre-clinical cancer research</a:t>
            </a:r>
          </a:p>
          <a:p>
            <a:pPr lvl="1">
              <a:buFont typeface="Courier New" panose="02070309020205020404" pitchFamily="49" charset="0"/>
              <a:buChar char="o"/>
            </a:pPr>
            <a:r>
              <a:rPr lang="en-US" dirty="0"/>
              <a:t>Only </a:t>
            </a:r>
            <a:r>
              <a:rPr lang="en-US" b="1" u="sng" dirty="0"/>
              <a:t>6/53 (11%) </a:t>
            </a:r>
            <a:r>
              <a:rPr lang="en-US" dirty="0"/>
              <a:t>“landmark” studies were replicated</a:t>
            </a:r>
          </a:p>
          <a:p>
            <a:pPr lvl="1">
              <a:buFont typeface="Courier New" panose="02070309020205020404" pitchFamily="49" charset="0"/>
              <a:buChar char="o"/>
            </a:pPr>
            <a:r>
              <a:rPr lang="en-US" dirty="0"/>
              <a:t>Some therapies in clinical trials</a:t>
            </a:r>
          </a:p>
          <a:p>
            <a:pPr lvl="1">
              <a:buFont typeface="Courier New" panose="02070309020205020404" pitchFamily="49" charset="0"/>
              <a:buChar char="o"/>
            </a:pPr>
            <a:r>
              <a:rPr lang="en-US" dirty="0"/>
              <a:t>Begley &amp; Ellis (2012) Raise standards for preclinical cancer research. </a:t>
            </a:r>
            <a:r>
              <a:rPr lang="en-US" i="1" dirty="0"/>
              <a:t>Nature</a:t>
            </a:r>
          </a:p>
          <a:p>
            <a:pPr marL="457200" lvl="1" indent="0">
              <a:buNone/>
            </a:pPr>
            <a:endParaRPr lang="en-US" dirty="0"/>
          </a:p>
          <a:p>
            <a:r>
              <a:rPr lang="en-US" b="1" dirty="0"/>
              <a:t>Spinal cord injury research</a:t>
            </a:r>
          </a:p>
          <a:p>
            <a:pPr lvl="1">
              <a:buFont typeface="Courier New" panose="02070309020205020404" pitchFamily="49" charset="0"/>
              <a:buChar char="o"/>
            </a:pPr>
            <a:r>
              <a:rPr lang="en-US" dirty="0"/>
              <a:t>Only </a:t>
            </a:r>
            <a:r>
              <a:rPr lang="en-US" b="1" u="sng" dirty="0"/>
              <a:t>2/20 (10%) </a:t>
            </a:r>
            <a:r>
              <a:rPr lang="en-US" dirty="0"/>
              <a:t>of promising, high profile studies were replicated</a:t>
            </a:r>
          </a:p>
          <a:p>
            <a:pPr lvl="1">
              <a:buFont typeface="Courier New" panose="02070309020205020404" pitchFamily="49" charset="0"/>
              <a:buChar char="o"/>
            </a:pPr>
            <a:r>
              <a:rPr lang="en-US" dirty="0"/>
              <a:t>Method sections were often incomplete or misleading</a:t>
            </a:r>
          </a:p>
          <a:p>
            <a:pPr lvl="1">
              <a:buFont typeface="Courier New" panose="02070309020205020404" pitchFamily="49" charset="0"/>
              <a:buChar char="o"/>
            </a:pPr>
            <a:r>
              <a:rPr lang="en-US" dirty="0"/>
              <a:t>Steward </a:t>
            </a:r>
            <a:r>
              <a:rPr lang="en-US" i="1" dirty="0"/>
              <a:t>et al. </a:t>
            </a:r>
            <a:r>
              <a:rPr lang="en-US" dirty="0"/>
              <a:t>(2012) Replication and reproducibility in spinal cord research. </a:t>
            </a:r>
            <a:r>
              <a:rPr lang="en-US" i="1" dirty="0"/>
              <a:t>Exp. Neurol. Special Issue</a:t>
            </a:r>
            <a:endParaRPr lang="en-US" dirty="0"/>
          </a:p>
          <a:p>
            <a:pPr lvl="1"/>
            <a:endParaRPr lang="en-US" dirty="0"/>
          </a:p>
          <a:p>
            <a:endParaRPr lang="en-US" dirty="0"/>
          </a:p>
          <a:p>
            <a:pPr lvl="1"/>
            <a:endParaRPr lang="en-US" dirty="0"/>
          </a:p>
          <a:p>
            <a:pPr lvl="1"/>
            <a:endParaRPr lang="en-US" dirty="0"/>
          </a:p>
        </p:txBody>
      </p:sp>
    </p:spTree>
    <p:extLst>
      <p:ext uri="{BB962C8B-B14F-4D97-AF65-F5344CB8AC3E}">
        <p14:creationId xmlns:p14="http://schemas.microsoft.com/office/powerpoint/2010/main" val="26761378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5334000" cy="457200"/>
          </a:xfrm>
        </p:spPr>
        <p:txBody>
          <a:bodyPr>
            <a:normAutofit fontScale="90000"/>
          </a:bodyPr>
          <a:lstStyle/>
          <a:p>
            <a:r>
              <a:rPr lang="en-US" dirty="0"/>
              <a:t>Consequences of replication failures in research</a:t>
            </a:r>
          </a:p>
        </p:txBody>
      </p:sp>
      <p:sp>
        <p:nvSpPr>
          <p:cNvPr id="3" name="Content Placeholder 2"/>
          <p:cNvSpPr>
            <a:spLocks noGrp="1"/>
          </p:cNvSpPr>
          <p:nvPr>
            <p:ph idx="1"/>
          </p:nvPr>
        </p:nvSpPr>
        <p:spPr/>
        <p:txBody>
          <a:bodyPr/>
          <a:lstStyle/>
          <a:p>
            <a:r>
              <a:rPr lang="en-US" dirty="0"/>
              <a:t>Endangers the foundational “building block” nature of scientific knowledge</a:t>
            </a:r>
          </a:p>
          <a:p>
            <a:r>
              <a:rPr lang="en-US" dirty="0"/>
              <a:t>Impedes progress in treating and curing diseases</a:t>
            </a:r>
          </a:p>
          <a:p>
            <a:r>
              <a:rPr lang="en-US" dirty="0"/>
              <a:t>May expose patients to unnecessary or potentially harmful agents in clinical trials based on faulty preclinical evidence</a:t>
            </a:r>
          </a:p>
          <a:p>
            <a:r>
              <a:rPr lang="en-US" dirty="0"/>
              <a:t>Wastes limited time and resources </a:t>
            </a:r>
          </a:p>
          <a:p>
            <a:r>
              <a:rPr lang="en-US" dirty="0"/>
              <a:t>Erodes public confidence in and support for scientific research</a:t>
            </a:r>
          </a:p>
          <a:p>
            <a:endParaRPr lang="en-US" dirty="0"/>
          </a:p>
        </p:txBody>
      </p:sp>
    </p:spTree>
    <p:extLst>
      <p:ext uri="{BB962C8B-B14F-4D97-AF65-F5344CB8AC3E}">
        <p14:creationId xmlns:p14="http://schemas.microsoft.com/office/powerpoint/2010/main" val="132710277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F5BDF88AB9D394B8E2C2605654B92D4" ma:contentTypeVersion="20" ma:contentTypeDescription="Create a new document." ma:contentTypeScope="" ma:versionID="c047d63c37da445ad94b53559f4b0083">
  <xsd:schema xmlns:xsd="http://www.w3.org/2001/XMLSchema" xmlns:xs="http://www.w3.org/2001/XMLSchema" xmlns:p="http://schemas.microsoft.com/office/2006/metadata/properties" xmlns:ns2="766570ce-3f43-4a49-ae92-fee8cc37aa09" xmlns:ns3="3637393e-57ac-4907-9ee4-bd63a3e29a85" targetNamespace="http://schemas.microsoft.com/office/2006/metadata/properties" ma:root="true" ma:fieldsID="7a2283a5a95494f88962f80542abd19a" ns2:_="" ns3:_="">
    <xsd:import namespace="766570ce-3f43-4a49-ae92-fee8cc37aa09"/>
    <xsd:import namespace="3637393e-57ac-4907-9ee4-bd63a3e29a85"/>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lcf76f155ced4ddcb4097134ff3c332f" minOccurs="0"/>
                <xsd:element ref="ns3:TaxCatchAll" minOccurs="0"/>
                <xsd:element ref="ns2:MediaServiceDateTaken" minOccurs="0"/>
                <xsd:element ref="ns2:Track1" minOccurs="0"/>
                <xsd:element ref="ns2:MediaLengthInSeconds"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6570ce-3f43-4a49-ae92-fee8cc37aa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05db3c87-ec40-4b29-9829-a55720b0be5b" ma:termSetId="09814cd3-568e-fe90-9814-8d621ff8fb84" ma:anchorId="fba54fb3-c3e1-fe81-a776-ca4b69148c4d" ma:open="true" ma:isKeyword="false">
      <xsd:complexType>
        <xsd:sequence>
          <xsd:element ref="pc:Terms" minOccurs="0" maxOccurs="1"/>
        </xsd:sequence>
      </xsd:complexType>
    </xsd:element>
    <xsd:element name="MediaServiceDateTaken" ma:index="21" nillable="true" ma:displayName="MediaServiceDateTaken" ma:hidden="true" ma:internalName="MediaServiceDateTaken" ma:readOnly="true">
      <xsd:simpleType>
        <xsd:restriction base="dms:Text"/>
      </xsd:simpleType>
    </xsd:element>
    <xsd:element name="Track1" ma:index="22" nillable="true" ma:displayName="Track " ma:format="Dropdown" ma:internalName="Track1">
      <xsd:simpleType>
        <xsd:union memberTypes="dms:Text">
          <xsd:simpleType>
            <xsd:restriction base="dms:Choice">
              <xsd:enumeration value="Career Skills"/>
              <xsd:enumeration value="Career Path"/>
              <xsd:enumeration value="Research Skills"/>
              <xsd:enumeration value="Diversity and Inclusion"/>
              <xsd:enumeration value="Science Communication"/>
              <xsd:enumeration value="Neuroscience Education"/>
              <xsd:enumeration value="Misc."/>
            </xsd:restriction>
          </xsd:simpleType>
        </xsd:union>
      </xsd:simpleType>
    </xsd:element>
    <xsd:element name="MediaLengthInSeconds" ma:index="23" nillable="true" ma:displayName="MediaLengthInSeconds" ma:hidden="true" ma:internalName="MediaLengthInSeconds" ma:readOnly="true">
      <xsd:simpleType>
        <xsd:restriction base="dms:Unknown"/>
      </xsd:simple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637393e-57ac-4907-9ee4-bd63a3e29a85"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8c63b9e7-a217-440c-b518-c8e92d71471e}" ma:internalName="TaxCatchAll" ma:showField="CatchAllData" ma:web="3637393e-57ac-4907-9ee4-bd63a3e29a8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3637393e-57ac-4907-9ee4-bd63a3e29a85" xsi:nil="true"/>
    <lcf76f155ced4ddcb4097134ff3c332f xmlns="766570ce-3f43-4a49-ae92-fee8cc37aa09">
      <Terms xmlns="http://schemas.microsoft.com/office/infopath/2007/PartnerControls"/>
    </lcf76f155ced4ddcb4097134ff3c332f>
    <Track1 xmlns="766570ce-3f43-4a49-ae92-fee8cc37aa09" xsi:nil="true"/>
  </documentManagement>
</p:properties>
</file>

<file path=customXml/itemProps1.xml><?xml version="1.0" encoding="utf-8"?>
<ds:datastoreItem xmlns:ds="http://schemas.openxmlformats.org/officeDocument/2006/customXml" ds:itemID="{B4F34914-1013-4674-BD7C-B11AA8CF6EB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6570ce-3f43-4a49-ae92-fee8cc37aa09"/>
    <ds:schemaRef ds:uri="3637393e-57ac-4907-9ee4-bd63a3e29a8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6F34C24-B07E-4B17-B4C5-2A20CD86D073}">
  <ds:schemaRefs>
    <ds:schemaRef ds:uri="http://schemas.microsoft.com/sharepoint/v3/contenttype/forms"/>
  </ds:schemaRefs>
</ds:datastoreItem>
</file>

<file path=customXml/itemProps3.xml><?xml version="1.0" encoding="utf-8"?>
<ds:datastoreItem xmlns:ds="http://schemas.openxmlformats.org/officeDocument/2006/customXml" ds:itemID="{EC3461AC-5E8C-4B21-A99C-739DCC3F015F}">
  <ds:schemaRefs>
    <ds:schemaRef ds:uri="http://schemas.microsoft.com/office/2006/metadata/properties"/>
    <ds:schemaRef ds:uri="http://schemas.microsoft.com/office/infopath/2007/PartnerControls"/>
    <ds:schemaRef ds:uri="3637393e-57ac-4907-9ee4-bd63a3e29a85"/>
    <ds:schemaRef ds:uri="766570ce-3f43-4a49-ae92-fee8cc37aa09"/>
  </ds:schemaRefs>
</ds:datastoreItem>
</file>

<file path=docProps/app.xml><?xml version="1.0" encoding="utf-8"?>
<Properties xmlns="http://schemas.openxmlformats.org/officeDocument/2006/extended-properties" xmlns:vt="http://schemas.openxmlformats.org/officeDocument/2006/docPropsVTypes">
  <TotalTime>2679</TotalTime>
  <Words>6608</Words>
  <Application>Microsoft Office PowerPoint</Application>
  <PresentationFormat>On-screen Show (4:3)</PresentationFormat>
  <Paragraphs>691</Paragraphs>
  <Slides>56</Slides>
  <Notes>42</Notes>
  <HiddenSlides>0</HiddenSlides>
  <MMClips>0</MMClips>
  <ScaleCrop>false</ScaleCrop>
  <HeadingPairs>
    <vt:vector size="4" baseType="variant">
      <vt:variant>
        <vt:lpstr>Theme</vt:lpstr>
      </vt:variant>
      <vt:variant>
        <vt:i4>1</vt:i4>
      </vt:variant>
      <vt:variant>
        <vt:lpstr>Slide Titles</vt:lpstr>
      </vt:variant>
      <vt:variant>
        <vt:i4>56</vt:i4>
      </vt:variant>
    </vt:vector>
  </HeadingPairs>
  <TitlesOfParts>
    <vt:vector size="57" baseType="lpstr">
      <vt:lpstr>Office Theme</vt:lpstr>
      <vt:lpstr>Improving Experimental Rigor &amp; Enhancing Data Reproducibility in Neuroscience</vt:lpstr>
      <vt:lpstr>Speakers</vt:lpstr>
      <vt:lpstr>SfN training series on scientific rigor</vt:lpstr>
      <vt:lpstr>Agenda</vt:lpstr>
      <vt:lpstr>Issues surrounding scientific rigor and data reproducibility in basic neuroscience research</vt:lpstr>
      <vt:lpstr>What is scientific rigor?</vt:lpstr>
      <vt:lpstr>Numerous recent reports of findings that can’t be repeated</vt:lpstr>
      <vt:lpstr>Replication failures across many fields</vt:lpstr>
      <vt:lpstr>Consequences of replication failures in research</vt:lpstr>
      <vt:lpstr>What underlies so many failures to replicate?</vt:lpstr>
      <vt:lpstr>How can the neuroscience community address this issue?</vt:lpstr>
      <vt:lpstr>Begley’s “Six red flags for suspect work”</vt:lpstr>
      <vt:lpstr>Question #1</vt:lpstr>
      <vt:lpstr>Question #1</vt:lpstr>
      <vt:lpstr>Best practices for designing pre-clinical experiments and planning for data collection</vt:lpstr>
      <vt:lpstr>Best practices for experiment planning</vt:lpstr>
      <vt:lpstr>Best practice: minimizing unintended bias</vt:lpstr>
      <vt:lpstr>Best practice: Pre-determination of sample size</vt:lpstr>
      <vt:lpstr>Sample size calculations and the meaning of “n”</vt:lpstr>
      <vt:lpstr>Statistical power and false negatives</vt:lpstr>
      <vt:lpstr>Statistical power and false negatives</vt:lpstr>
      <vt:lpstr>Statistical power and false negatives</vt:lpstr>
      <vt:lpstr>Statistical power and false negatives</vt:lpstr>
      <vt:lpstr>Statistical power and false negatives</vt:lpstr>
      <vt:lpstr>Statistical power and false positives</vt:lpstr>
      <vt:lpstr>Statistical power and false positives</vt:lpstr>
      <vt:lpstr>Power and effect inflation</vt:lpstr>
      <vt:lpstr>Most neuroscience studies have low statistical power</vt:lpstr>
      <vt:lpstr>Achieving statistical power while minimizing animal use</vt:lpstr>
      <vt:lpstr>Achieving statistical power while minimizing animal use</vt:lpstr>
      <vt:lpstr>Question #2</vt:lpstr>
      <vt:lpstr>Question #2</vt:lpstr>
      <vt:lpstr>Common practices: P-hacking</vt:lpstr>
      <vt:lpstr>Best practices to avoid P-hacking</vt:lpstr>
      <vt:lpstr>Best practices to avoid P-hacking</vt:lpstr>
      <vt:lpstr>Best practices to avoid P-hacking</vt:lpstr>
      <vt:lpstr>Best practices to avoid P-hacking</vt:lpstr>
      <vt:lpstr>Question #3</vt:lpstr>
      <vt:lpstr>Question #3</vt:lpstr>
      <vt:lpstr>Question #4</vt:lpstr>
      <vt:lpstr>Question #4</vt:lpstr>
      <vt:lpstr>New NIH guidelines to address scientific rigor</vt:lpstr>
      <vt:lpstr>Changes to NIH grant applications beginning January 25, 2016</vt:lpstr>
      <vt:lpstr>New mandatory NIH Research Strategy sections</vt:lpstr>
      <vt:lpstr>New mandatory NIH Research Strategy sections</vt:lpstr>
      <vt:lpstr>New mandatory NIH Research Strategy sections</vt:lpstr>
      <vt:lpstr>New NIH grant section</vt:lpstr>
      <vt:lpstr>Question #5</vt:lpstr>
      <vt:lpstr>Question #5</vt:lpstr>
      <vt:lpstr>Question #6</vt:lpstr>
      <vt:lpstr>Question #6</vt:lpstr>
      <vt:lpstr>Glossary</vt:lpstr>
      <vt:lpstr>Summary</vt:lpstr>
      <vt:lpstr>Resources</vt:lpstr>
      <vt:lpstr>Question &amp; Answer Session</vt:lpstr>
      <vt:lpstr>Thank You!</vt:lpstr>
    </vt:vector>
  </TitlesOfParts>
  <Company>Society for Neuroscience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Amanda Scanlon</dc:creator>
  <cp:keywords/>
  <cp:lastModifiedBy>Amanda Kimball</cp:lastModifiedBy>
  <cp:revision>273</cp:revision>
  <cp:lastPrinted>2013-07-30T13:58:41Z</cp:lastPrinted>
  <dcterms:created xsi:type="dcterms:W3CDTF">2013-04-16T15:22:46Z</dcterms:created>
  <dcterms:modified xsi:type="dcterms:W3CDTF">2025-08-07T17:49:27Z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0x0101007F5BDF88AB9D394B8E2C2605654B92D4</vt:lpwstr>
  </property>
  <property fmtid="{D5CDD505-2E9C-101B-9397-08002B2CF9AE}" pid="3" name="_dlc_DocIdItemGuid">
    <vt:lpwstr>d7190b69-db3f-4c61-abb5-7d9fb23ce749</vt:lpwstr>
  </property>
  <property fmtid="{D5CDD505-2E9C-101B-9397-08002B2CF9AE}" pid="4" name="URL">
    <vt:lpwstr/>
  </property>
  <property fmtid="{D5CDD505-2E9C-101B-9397-08002B2CF9AE}" pid="5" name="xd_Signature">
    <vt:bool>false</vt:bool>
  </property>
  <property fmtid="{D5CDD505-2E9C-101B-9397-08002B2CF9AE}" pid="6" name="Division">
    <vt:lpwstr/>
  </property>
  <property fmtid="{D5CDD505-2E9C-101B-9397-08002B2CF9AE}" pid="7" name="xd_ProgID">
    <vt:lpwstr/>
  </property>
  <property fmtid="{D5CDD505-2E9C-101B-9397-08002B2CF9AE}" pid="8" name="TemplateUrl">
    <vt:lpwstr/>
  </property>
  <property fmtid="{D5CDD505-2E9C-101B-9397-08002B2CF9AE}" pid="9" name="TypeOfContent">
    <vt:lpwstr/>
  </property>
  <property fmtid="{D5CDD505-2E9C-101B-9397-08002B2CF9AE}" pid="10" name="Order">
    <vt:r8>226500</vt:r8>
  </property>
  <property fmtid="{D5CDD505-2E9C-101B-9397-08002B2CF9AE}" pid="11" name="TaxKeyword">
    <vt:lpwstr/>
  </property>
  <property fmtid="{D5CDD505-2E9C-101B-9397-08002B2CF9AE}" pid="12" name="Function">
    <vt:lpwstr/>
  </property>
</Properties>
</file>