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4"/>
  </p:notesMasterIdLst>
  <p:handoutMasterIdLst>
    <p:handoutMasterId r:id="rId75"/>
  </p:handoutMasterIdLst>
  <p:sldIdLst>
    <p:sldId id="289" r:id="rId5"/>
    <p:sldId id="310" r:id="rId6"/>
    <p:sldId id="381" r:id="rId7"/>
    <p:sldId id="290" r:id="rId8"/>
    <p:sldId id="382" r:id="rId9"/>
    <p:sldId id="383" r:id="rId10"/>
    <p:sldId id="384" r:id="rId11"/>
    <p:sldId id="385" r:id="rId12"/>
    <p:sldId id="386" r:id="rId13"/>
    <p:sldId id="309" r:id="rId14"/>
    <p:sldId id="369" r:id="rId15"/>
    <p:sldId id="370" r:id="rId16"/>
    <p:sldId id="371" r:id="rId17"/>
    <p:sldId id="372" r:id="rId18"/>
    <p:sldId id="373" r:id="rId19"/>
    <p:sldId id="374" r:id="rId20"/>
    <p:sldId id="375" r:id="rId21"/>
    <p:sldId id="376" r:id="rId22"/>
    <p:sldId id="377" r:id="rId23"/>
    <p:sldId id="378" r:id="rId24"/>
    <p:sldId id="403" r:id="rId25"/>
    <p:sldId id="387" r:id="rId26"/>
    <p:sldId id="388" r:id="rId27"/>
    <p:sldId id="389" r:id="rId28"/>
    <p:sldId id="390" r:id="rId29"/>
    <p:sldId id="391" r:id="rId30"/>
    <p:sldId id="392" r:id="rId31"/>
    <p:sldId id="393" r:id="rId32"/>
    <p:sldId id="394" r:id="rId33"/>
    <p:sldId id="395" r:id="rId34"/>
    <p:sldId id="396" r:id="rId35"/>
    <p:sldId id="397" r:id="rId36"/>
    <p:sldId id="398" r:id="rId37"/>
    <p:sldId id="399" r:id="rId38"/>
    <p:sldId id="400" r:id="rId39"/>
    <p:sldId id="401" r:id="rId40"/>
    <p:sldId id="402" r:id="rId41"/>
    <p:sldId id="428" r:id="rId42"/>
    <p:sldId id="404" r:id="rId43"/>
    <p:sldId id="405" r:id="rId44"/>
    <p:sldId id="406" r:id="rId45"/>
    <p:sldId id="407" r:id="rId46"/>
    <p:sldId id="408" r:id="rId47"/>
    <p:sldId id="409" r:id="rId48"/>
    <p:sldId id="410" r:id="rId49"/>
    <p:sldId id="411" r:id="rId50"/>
    <p:sldId id="412" r:id="rId51"/>
    <p:sldId id="413" r:id="rId52"/>
    <p:sldId id="414" r:id="rId53"/>
    <p:sldId id="415" r:id="rId54"/>
    <p:sldId id="416" r:id="rId55"/>
    <p:sldId id="417" r:id="rId56"/>
    <p:sldId id="418" r:id="rId57"/>
    <p:sldId id="419" r:id="rId58"/>
    <p:sldId id="420" r:id="rId59"/>
    <p:sldId id="421" r:id="rId60"/>
    <p:sldId id="422" r:id="rId61"/>
    <p:sldId id="423" r:id="rId62"/>
    <p:sldId id="424" r:id="rId63"/>
    <p:sldId id="425" r:id="rId64"/>
    <p:sldId id="426" r:id="rId65"/>
    <p:sldId id="427" r:id="rId66"/>
    <p:sldId id="379" r:id="rId67"/>
    <p:sldId id="380" r:id="rId68"/>
    <p:sldId id="429" r:id="rId69"/>
    <p:sldId id="327" r:id="rId70"/>
    <p:sldId id="331" r:id="rId71"/>
    <p:sldId id="367" r:id="rId72"/>
    <p:sldId id="329" r:id="rId73"/>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
          <p15:clr>
            <a:srgbClr val="A4A3A4"/>
          </p15:clr>
        </p15:guide>
        <p15:guide id="2" pos="4318">
          <p15:clr>
            <a:srgbClr val="A4A3A4"/>
          </p15:clr>
        </p15:guide>
        <p15:guide id="3" orient="horz" pos="1344">
          <p15:clr>
            <a:srgbClr val="A4A3A4"/>
          </p15:clr>
        </p15:guide>
        <p15:guide id="4" pos="499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82327"/>
    <a:srgbClr val="104B7D"/>
    <a:srgbClr val="8C8D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86A18B-1ECF-7E8F-3CA1-F53DAB0D39E6}" v="2" dt="2025-08-07T17:49:52.5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61" autoAdjust="0"/>
    <p:restoredTop sz="86447" autoAdjust="0"/>
  </p:normalViewPr>
  <p:slideViewPr>
    <p:cSldViewPr showGuides="1">
      <p:cViewPr varScale="1">
        <p:scale>
          <a:sx n="100" d="100"/>
          <a:sy n="100" d="100"/>
        </p:scale>
        <p:origin x="2220" y="96"/>
      </p:cViewPr>
      <p:guideLst>
        <p:guide orient="horz" pos="432"/>
        <p:guide pos="4318"/>
        <p:guide orient="horz" pos="1344"/>
        <p:guide pos="4990"/>
      </p:guideLst>
    </p:cSldViewPr>
  </p:slideViewPr>
  <p:outlineViewPr>
    <p:cViewPr>
      <p:scale>
        <a:sx n="33" d="100"/>
        <a:sy n="33" d="100"/>
      </p:scale>
      <p:origin x="36" y="53088"/>
    </p:cViewPr>
  </p:outlineViewPr>
  <p:notesTextViewPr>
    <p:cViewPr>
      <p:scale>
        <a:sx n="1" d="1"/>
        <a:sy n="1" d="1"/>
      </p:scale>
      <p:origin x="0" y="0"/>
    </p:cViewPr>
  </p:notesTextViewPr>
  <p:notesViewPr>
    <p:cSldViewPr showGuides="1">
      <p:cViewPr varScale="1">
        <p:scale>
          <a:sx n="118" d="100"/>
          <a:sy n="118" d="100"/>
        </p:scale>
        <p:origin x="-3618"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9FD53AC1-BC5D-4638-B7FE-2C1FE0B3F7BA}" type="datetimeFigureOut">
              <a:rPr lang="en-US" smtClean="0"/>
              <a:pPr/>
              <a:t>8/7/2025</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A52E3F0A-5BD5-4C18-9EBD-E5974577C4D7}" type="slidenum">
              <a:rPr lang="en-US" smtClean="0"/>
              <a:pPr/>
              <a:t>‹#›</a:t>
            </a:fld>
            <a:endParaRPr lang="en-US"/>
          </a:p>
        </p:txBody>
      </p:sp>
    </p:spTree>
    <p:extLst>
      <p:ext uri="{BB962C8B-B14F-4D97-AF65-F5344CB8AC3E}">
        <p14:creationId xmlns:p14="http://schemas.microsoft.com/office/powerpoint/2010/main" val="11027863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2F47865E-4B71-45AD-A509-D995E80B3837}" type="datetimeFigureOut">
              <a:rPr lang="en-US" smtClean="0"/>
              <a:pPr/>
              <a:t>8/7/2025</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3B6AB882-9C02-4820-80F5-7B1FBE3FDD66}" type="slidenum">
              <a:rPr lang="en-US" smtClean="0"/>
              <a:pPr/>
              <a:t>‹#›</a:t>
            </a:fld>
            <a:endParaRPr lang="en-US"/>
          </a:p>
        </p:txBody>
      </p:sp>
    </p:spTree>
    <p:extLst>
      <p:ext uri="{BB962C8B-B14F-4D97-AF65-F5344CB8AC3E}">
        <p14:creationId xmlns:p14="http://schemas.microsoft.com/office/powerpoint/2010/main" val="2415582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1</a:t>
            </a:fld>
            <a:endParaRPr lang="en-US"/>
          </a:p>
        </p:txBody>
      </p:sp>
    </p:spTree>
    <p:extLst>
      <p:ext uri="{BB962C8B-B14F-4D97-AF65-F5344CB8AC3E}">
        <p14:creationId xmlns:p14="http://schemas.microsoft.com/office/powerpoint/2010/main" val="1488550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21</a:t>
            </a:fld>
            <a:endParaRPr lang="en-US"/>
          </a:p>
        </p:txBody>
      </p:sp>
    </p:spTree>
    <p:extLst>
      <p:ext uri="{BB962C8B-B14F-4D97-AF65-F5344CB8AC3E}">
        <p14:creationId xmlns:p14="http://schemas.microsoft.com/office/powerpoint/2010/main" val="281891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sz="1900" dirty="0">
              <a:latin typeface="Calibri" charset="0"/>
            </a:endParaRPr>
          </a:p>
        </p:txBody>
      </p:sp>
      <p:sp>
        <p:nvSpPr>
          <p:cNvPr id="15362" name="Rectangle 3"/>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Tree>
    <p:extLst>
      <p:ext uri="{BB962C8B-B14F-4D97-AF65-F5344CB8AC3E}">
        <p14:creationId xmlns:p14="http://schemas.microsoft.com/office/powerpoint/2010/main" val="1853917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38</a:t>
            </a:fld>
            <a:endParaRPr lang="en-US"/>
          </a:p>
        </p:txBody>
      </p:sp>
    </p:spTree>
    <p:extLst>
      <p:ext uri="{BB962C8B-B14F-4D97-AF65-F5344CB8AC3E}">
        <p14:creationId xmlns:p14="http://schemas.microsoft.com/office/powerpoint/2010/main" val="418007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0750" eaLnBrk="0" hangingPunct="0">
              <a:defRPr sz="2400">
                <a:solidFill>
                  <a:schemeClr val="tx1"/>
                </a:solidFill>
                <a:latin typeface="Arial " charset="0"/>
                <a:ea typeface="ＭＳ Ｐゴシック" charset="0"/>
                <a:cs typeface="ＭＳ Ｐゴシック" charset="0"/>
              </a:defRPr>
            </a:lvl1pPr>
            <a:lvl2pPr marL="742950" indent="-285750" defTabSz="920750" eaLnBrk="0" hangingPunct="0">
              <a:defRPr sz="2400">
                <a:solidFill>
                  <a:schemeClr val="tx1"/>
                </a:solidFill>
                <a:latin typeface="Arial " charset="0"/>
                <a:ea typeface="ＭＳ Ｐゴシック" charset="0"/>
              </a:defRPr>
            </a:lvl2pPr>
            <a:lvl3pPr marL="1143000" indent="-228600" defTabSz="920750" eaLnBrk="0" hangingPunct="0">
              <a:defRPr sz="2400">
                <a:solidFill>
                  <a:schemeClr val="tx1"/>
                </a:solidFill>
                <a:latin typeface="Arial " charset="0"/>
                <a:ea typeface="ＭＳ Ｐゴシック" charset="0"/>
              </a:defRPr>
            </a:lvl3pPr>
            <a:lvl4pPr marL="1600200" indent="-228600" defTabSz="920750" eaLnBrk="0" hangingPunct="0">
              <a:defRPr sz="2400">
                <a:solidFill>
                  <a:schemeClr val="tx1"/>
                </a:solidFill>
                <a:latin typeface="Arial " charset="0"/>
                <a:ea typeface="ＭＳ Ｐゴシック" charset="0"/>
              </a:defRPr>
            </a:lvl4pPr>
            <a:lvl5pPr marL="2057400" indent="-228600" defTabSz="920750" eaLnBrk="0" hangingPunct="0">
              <a:defRPr sz="2400">
                <a:solidFill>
                  <a:schemeClr val="tx1"/>
                </a:solidFill>
                <a:latin typeface="Arial " charset="0"/>
                <a:ea typeface="ＭＳ Ｐゴシック" charset="0"/>
              </a:defRPr>
            </a:lvl5pPr>
            <a:lvl6pPr marL="2514600" indent="-228600" defTabSz="920750" eaLnBrk="0" fontAlgn="base" hangingPunct="0">
              <a:spcBef>
                <a:spcPct val="0"/>
              </a:spcBef>
              <a:spcAft>
                <a:spcPct val="0"/>
              </a:spcAft>
              <a:defRPr sz="2400">
                <a:solidFill>
                  <a:schemeClr val="tx1"/>
                </a:solidFill>
                <a:latin typeface="Arial " charset="0"/>
                <a:ea typeface="ＭＳ Ｐゴシック" charset="0"/>
              </a:defRPr>
            </a:lvl6pPr>
            <a:lvl7pPr marL="2971800" indent="-228600" defTabSz="920750" eaLnBrk="0" fontAlgn="base" hangingPunct="0">
              <a:spcBef>
                <a:spcPct val="0"/>
              </a:spcBef>
              <a:spcAft>
                <a:spcPct val="0"/>
              </a:spcAft>
              <a:defRPr sz="2400">
                <a:solidFill>
                  <a:schemeClr val="tx1"/>
                </a:solidFill>
                <a:latin typeface="Arial " charset="0"/>
                <a:ea typeface="ＭＳ Ｐゴシック" charset="0"/>
              </a:defRPr>
            </a:lvl7pPr>
            <a:lvl8pPr marL="3429000" indent="-228600" defTabSz="920750" eaLnBrk="0" fontAlgn="base" hangingPunct="0">
              <a:spcBef>
                <a:spcPct val="0"/>
              </a:spcBef>
              <a:spcAft>
                <a:spcPct val="0"/>
              </a:spcAft>
              <a:defRPr sz="2400">
                <a:solidFill>
                  <a:schemeClr val="tx1"/>
                </a:solidFill>
                <a:latin typeface="Arial " charset="0"/>
                <a:ea typeface="ＭＳ Ｐゴシック" charset="0"/>
              </a:defRPr>
            </a:lvl8pPr>
            <a:lvl9pPr marL="3886200" indent="-228600" defTabSz="92075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fld id="{EAA92004-37E1-E04D-BF5D-78B2872A0765}" type="slidenum">
              <a:rPr lang="en-US" sz="1100" b="1">
                <a:latin typeface="Times New Roman" charset="0"/>
                <a:cs typeface="Helvetica Neue Light" charset="0"/>
              </a:rPr>
              <a:pPr eaLnBrk="1" hangingPunct="1"/>
              <a:t>39</a:t>
            </a:fld>
            <a:endParaRPr lang="en-US" sz="1100" b="1">
              <a:latin typeface="Times New Roman" charset="0"/>
              <a:cs typeface="Helvetica Neue Light" charset="0"/>
            </a:endParaRPr>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Times New Roman" charset="0"/>
            </a:endParaRPr>
          </a:p>
        </p:txBody>
      </p:sp>
    </p:spTree>
    <p:extLst>
      <p:ext uri="{BB962C8B-B14F-4D97-AF65-F5344CB8AC3E}">
        <p14:creationId xmlns:p14="http://schemas.microsoft.com/office/powerpoint/2010/main" val="4163542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a typeface="+mn-ea"/>
                <a:cs typeface="+mn-cs"/>
              </a:rPr>
              <a:t>Replicability</a:t>
            </a:r>
            <a:r>
              <a:rPr lang="en-US" sz="1200" kern="1200" dirty="0">
                <a:solidFill>
                  <a:schemeClr val="tx1"/>
                </a:solidFill>
                <a:ea typeface="+mn-ea"/>
                <a:cs typeface="+mn-cs"/>
              </a:rPr>
              <a:t> is stronger than reproducibility. A study is only replicable if you perform the exact same experiment (at least) twice, collect data in the same way both times, perform the same data analysis, and arrive at the same conclusions. </a:t>
            </a:r>
            <a:endParaRPr lang="en-US" dirty="0"/>
          </a:p>
        </p:txBody>
      </p:sp>
      <p:sp>
        <p:nvSpPr>
          <p:cNvPr id="4" name="Slide Number Placeholder 3"/>
          <p:cNvSpPr>
            <a:spLocks noGrp="1"/>
          </p:cNvSpPr>
          <p:nvPr>
            <p:ph type="sldNum" sz="quarter" idx="10"/>
          </p:nvPr>
        </p:nvSpPr>
        <p:spPr/>
        <p:txBody>
          <a:bodyPr/>
          <a:lstStyle/>
          <a:p>
            <a:fld id="{A8A3579E-E349-AD4C-A5C6-8FDFFAC53CCB}" type="slidenum">
              <a:rPr lang="en-US" smtClean="0"/>
              <a:t>40</a:t>
            </a:fld>
            <a:endParaRPr lang="en-US"/>
          </a:p>
        </p:txBody>
      </p:sp>
    </p:spTree>
    <p:extLst>
      <p:ext uri="{BB962C8B-B14F-4D97-AF65-F5344CB8AC3E}">
        <p14:creationId xmlns:p14="http://schemas.microsoft.com/office/powerpoint/2010/main" val="1897909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2220" eaLnBrk="0" hangingPunct="0">
              <a:defRPr sz="2400">
                <a:solidFill>
                  <a:schemeClr val="tx1"/>
                </a:solidFill>
                <a:latin typeface="Arial " charset="0"/>
                <a:ea typeface="ＭＳ Ｐゴシック" charset="0"/>
              </a:defRPr>
            </a:lvl1pPr>
            <a:lvl2pPr marL="742855" indent="-285714" defTabSz="922220" eaLnBrk="0" hangingPunct="0">
              <a:defRPr sz="2400">
                <a:solidFill>
                  <a:schemeClr val="tx1"/>
                </a:solidFill>
                <a:latin typeface="Arial " charset="0"/>
                <a:ea typeface="ＭＳ Ｐゴシック" charset="0"/>
              </a:defRPr>
            </a:lvl2pPr>
            <a:lvl3pPr marL="1142854" indent="-228571" defTabSz="922220" eaLnBrk="0" hangingPunct="0">
              <a:defRPr sz="2400">
                <a:solidFill>
                  <a:schemeClr val="tx1"/>
                </a:solidFill>
                <a:latin typeface="Arial " charset="0"/>
                <a:ea typeface="ＭＳ Ｐゴシック" charset="0"/>
              </a:defRPr>
            </a:lvl3pPr>
            <a:lvl4pPr marL="1599995" indent="-228571" defTabSz="922220" eaLnBrk="0" hangingPunct="0">
              <a:defRPr sz="2400">
                <a:solidFill>
                  <a:schemeClr val="tx1"/>
                </a:solidFill>
                <a:latin typeface="Arial " charset="0"/>
                <a:ea typeface="ＭＳ Ｐゴシック" charset="0"/>
              </a:defRPr>
            </a:lvl4pPr>
            <a:lvl5pPr marL="2057138" indent="-228571" defTabSz="922220" eaLnBrk="0" hangingPunct="0">
              <a:defRPr sz="2400">
                <a:solidFill>
                  <a:schemeClr val="tx1"/>
                </a:solidFill>
                <a:latin typeface="Arial " charset="0"/>
                <a:ea typeface="ＭＳ Ｐゴシック" charset="0"/>
              </a:defRPr>
            </a:lvl5pPr>
            <a:lvl6pPr marL="2514279" indent="-228571" defTabSz="922220" eaLnBrk="0" fontAlgn="base" hangingPunct="0">
              <a:spcBef>
                <a:spcPct val="0"/>
              </a:spcBef>
              <a:spcAft>
                <a:spcPct val="0"/>
              </a:spcAft>
              <a:defRPr sz="2400">
                <a:solidFill>
                  <a:schemeClr val="tx1"/>
                </a:solidFill>
                <a:latin typeface="Arial " charset="0"/>
                <a:ea typeface="ＭＳ Ｐゴシック" charset="0"/>
              </a:defRPr>
            </a:lvl6pPr>
            <a:lvl7pPr marL="2971420" indent="-228571" defTabSz="922220" eaLnBrk="0" fontAlgn="base" hangingPunct="0">
              <a:spcBef>
                <a:spcPct val="0"/>
              </a:spcBef>
              <a:spcAft>
                <a:spcPct val="0"/>
              </a:spcAft>
              <a:defRPr sz="2400">
                <a:solidFill>
                  <a:schemeClr val="tx1"/>
                </a:solidFill>
                <a:latin typeface="Arial " charset="0"/>
                <a:ea typeface="ＭＳ Ｐゴシック" charset="0"/>
              </a:defRPr>
            </a:lvl7pPr>
            <a:lvl8pPr marL="3428562" indent="-228571" defTabSz="922220" eaLnBrk="0" fontAlgn="base" hangingPunct="0">
              <a:spcBef>
                <a:spcPct val="0"/>
              </a:spcBef>
              <a:spcAft>
                <a:spcPct val="0"/>
              </a:spcAft>
              <a:defRPr sz="2400">
                <a:solidFill>
                  <a:schemeClr val="tx1"/>
                </a:solidFill>
                <a:latin typeface="Arial " charset="0"/>
                <a:ea typeface="ＭＳ Ｐゴシック" charset="0"/>
              </a:defRPr>
            </a:lvl8pPr>
            <a:lvl9pPr marL="3885704" indent="-228571" defTabSz="92222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defRPr/>
            </a:pPr>
            <a:fld id="{6F73AE95-BD93-4F46-9DB5-17678A4935FB}" type="slidenum">
              <a:rPr lang="en-US" sz="1200">
                <a:latin typeface="Helvetica Neue Light"/>
              </a:rPr>
              <a:pPr eaLnBrk="1" hangingPunct="1">
                <a:defRPr/>
              </a:pPr>
              <a:t>41</a:t>
            </a:fld>
            <a:endParaRPr lang="en-US" sz="1200" dirty="0">
              <a:latin typeface="Helvetica Neue Light"/>
            </a:endParaRPr>
          </a:p>
        </p:txBody>
      </p:sp>
      <p:sp>
        <p:nvSpPr>
          <p:cNvPr id="25602" name="Rectangle 2"/>
          <p:cNvSpPr>
            <a:spLocks noGrp="1" noRot="1" noChangeAspect="1" noChangeArrowheads="1" noTextEdit="1"/>
          </p:cNvSpPr>
          <p:nvPr>
            <p:ph type="sldImg"/>
          </p:nvPr>
        </p:nvSpPr>
        <p:spPr>
          <a:xfrm>
            <a:off x="1143000" y="687388"/>
            <a:ext cx="4573588" cy="3429000"/>
          </a:xfrm>
          <a:ln/>
        </p:spPr>
      </p:sp>
      <p:sp>
        <p:nvSpPr>
          <p:cNvPr id="25603" name="Rectangle 3"/>
          <p:cNvSpPr>
            <a:spLocks noGrp="1" noChangeArrowheads="1"/>
          </p:cNvSpPr>
          <p:nvPr>
            <p:ph type="body" idx="1"/>
          </p:nvPr>
        </p:nvSpPr>
        <p:spPr>
          <a:xfrm>
            <a:off x="914400" y="4344025"/>
            <a:ext cx="5029200" cy="4112926"/>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latin typeface="Helvetica Neue Light" charset="0"/>
            </a:endParaRPr>
          </a:p>
        </p:txBody>
      </p:sp>
    </p:spTree>
    <p:extLst>
      <p:ext uri="{BB962C8B-B14F-4D97-AF65-F5344CB8AC3E}">
        <p14:creationId xmlns:p14="http://schemas.microsoft.com/office/powerpoint/2010/main" val="1608778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0440" eaLnBrk="0" hangingPunct="0">
              <a:defRPr sz="2400" b="1">
                <a:solidFill>
                  <a:schemeClr val="tx1"/>
                </a:solidFill>
                <a:latin typeface="Helvetica" charset="0"/>
                <a:ea typeface="ＭＳ Ｐゴシック" charset="0"/>
                <a:cs typeface="ＭＳ Ｐゴシック" charset="0"/>
              </a:defRPr>
            </a:lvl1pPr>
            <a:lvl2pPr marL="727645" indent="-279864" defTabSz="920440" eaLnBrk="0" hangingPunct="0">
              <a:defRPr sz="2400" b="1">
                <a:solidFill>
                  <a:schemeClr val="tx1"/>
                </a:solidFill>
                <a:latin typeface="Helvetica" charset="0"/>
                <a:ea typeface="ＭＳ Ｐゴシック" charset="0"/>
              </a:defRPr>
            </a:lvl2pPr>
            <a:lvl3pPr marL="1119454" indent="-223891" defTabSz="920440" eaLnBrk="0" hangingPunct="0">
              <a:defRPr sz="2400" b="1">
                <a:solidFill>
                  <a:schemeClr val="tx1"/>
                </a:solidFill>
                <a:latin typeface="Helvetica" charset="0"/>
                <a:ea typeface="ＭＳ Ｐゴシック" charset="0"/>
              </a:defRPr>
            </a:lvl3pPr>
            <a:lvl4pPr marL="1567236" indent="-223891" defTabSz="920440" eaLnBrk="0" hangingPunct="0">
              <a:defRPr sz="2400" b="1">
                <a:solidFill>
                  <a:schemeClr val="tx1"/>
                </a:solidFill>
                <a:latin typeface="Helvetica" charset="0"/>
                <a:ea typeface="ＭＳ Ｐゴシック" charset="0"/>
              </a:defRPr>
            </a:lvl4pPr>
            <a:lvl5pPr marL="2015018" indent="-223891" defTabSz="920440" eaLnBrk="0" hangingPunct="0">
              <a:defRPr sz="2400" b="1">
                <a:solidFill>
                  <a:schemeClr val="tx1"/>
                </a:solidFill>
                <a:latin typeface="Helvetica" charset="0"/>
                <a:ea typeface="ＭＳ Ｐゴシック" charset="0"/>
              </a:defRPr>
            </a:lvl5pPr>
            <a:lvl6pPr marL="2462799" indent="-223891" defTabSz="920440" eaLnBrk="0" fontAlgn="base" hangingPunct="0">
              <a:spcBef>
                <a:spcPct val="0"/>
              </a:spcBef>
              <a:spcAft>
                <a:spcPct val="0"/>
              </a:spcAft>
              <a:defRPr sz="2400" b="1">
                <a:solidFill>
                  <a:schemeClr val="tx1"/>
                </a:solidFill>
                <a:latin typeface="Helvetica" charset="0"/>
                <a:ea typeface="ＭＳ Ｐゴシック" charset="0"/>
              </a:defRPr>
            </a:lvl6pPr>
            <a:lvl7pPr marL="2910581" indent="-223891" defTabSz="920440" eaLnBrk="0" fontAlgn="base" hangingPunct="0">
              <a:spcBef>
                <a:spcPct val="0"/>
              </a:spcBef>
              <a:spcAft>
                <a:spcPct val="0"/>
              </a:spcAft>
              <a:defRPr sz="2400" b="1">
                <a:solidFill>
                  <a:schemeClr val="tx1"/>
                </a:solidFill>
                <a:latin typeface="Helvetica" charset="0"/>
                <a:ea typeface="ＭＳ Ｐゴシック" charset="0"/>
              </a:defRPr>
            </a:lvl7pPr>
            <a:lvl8pPr marL="3358363" indent="-223891" defTabSz="920440" eaLnBrk="0" fontAlgn="base" hangingPunct="0">
              <a:spcBef>
                <a:spcPct val="0"/>
              </a:spcBef>
              <a:spcAft>
                <a:spcPct val="0"/>
              </a:spcAft>
              <a:defRPr sz="2400" b="1">
                <a:solidFill>
                  <a:schemeClr val="tx1"/>
                </a:solidFill>
                <a:latin typeface="Helvetica" charset="0"/>
                <a:ea typeface="ＭＳ Ｐゴシック" charset="0"/>
              </a:defRPr>
            </a:lvl8pPr>
            <a:lvl9pPr marL="3806144" indent="-223891" defTabSz="920440" eaLnBrk="0" fontAlgn="base" hangingPunct="0">
              <a:spcBef>
                <a:spcPct val="0"/>
              </a:spcBef>
              <a:spcAft>
                <a:spcPct val="0"/>
              </a:spcAft>
              <a:defRPr sz="2400" b="1">
                <a:solidFill>
                  <a:schemeClr val="tx1"/>
                </a:solidFill>
                <a:latin typeface="Helvetica" charset="0"/>
                <a:ea typeface="ＭＳ Ｐゴシック" charset="0"/>
              </a:defRPr>
            </a:lvl9pPr>
          </a:lstStyle>
          <a:p>
            <a:pPr eaLnBrk="1" hangingPunct="1"/>
            <a:fld id="{BDBD4658-1F8A-1C47-A65B-078373F58D7B}" type="slidenum">
              <a:rPr lang="en-US" sz="1200">
                <a:latin typeface="Helvetica Neue Light" charset="0"/>
              </a:rPr>
              <a:pPr eaLnBrk="1" hangingPunct="1"/>
              <a:t>44</a:t>
            </a:fld>
            <a:endParaRPr lang="en-US" sz="1200">
              <a:latin typeface="Helvetica Neue Light" charset="0"/>
            </a:endParaRPr>
          </a:p>
        </p:txBody>
      </p:sp>
      <p:sp>
        <p:nvSpPr>
          <p:cNvPr id="83970" name="Rectangle 2"/>
          <p:cNvSpPr>
            <a:spLocks noGrp="1" noRot="1" noChangeAspect="1" noChangeArrowheads="1" noTextEdit="1"/>
          </p:cNvSpPr>
          <p:nvPr>
            <p:ph type="sldImg"/>
          </p:nvPr>
        </p:nvSpPr>
        <p:spPr>
          <a:xfrm>
            <a:off x="1143000" y="685800"/>
            <a:ext cx="4573588" cy="3430588"/>
          </a:xfrm>
          <a:ln/>
        </p:spPr>
      </p:sp>
      <p:sp>
        <p:nvSpPr>
          <p:cNvPr id="83971" name="Rectangle 3"/>
          <p:cNvSpPr>
            <a:spLocks noGrp="1" noChangeArrowheads="1"/>
          </p:cNvSpPr>
          <p:nvPr>
            <p:ph type="body" idx="1"/>
          </p:nvPr>
        </p:nvSpPr>
        <p:spPr>
          <a:xfrm>
            <a:off x="915743" y="4344414"/>
            <a:ext cx="5026514" cy="411370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latin typeface="Helvetica Neue Light" charset="0"/>
            </a:endParaRPr>
          </a:p>
        </p:txBody>
      </p:sp>
    </p:spTree>
    <p:extLst>
      <p:ext uri="{BB962C8B-B14F-4D97-AF65-F5344CB8AC3E}">
        <p14:creationId xmlns:p14="http://schemas.microsoft.com/office/powerpoint/2010/main" val="3804914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50</a:t>
            </a:fld>
            <a:endParaRPr lang="en-US"/>
          </a:p>
        </p:txBody>
      </p:sp>
    </p:spTree>
    <p:extLst>
      <p:ext uri="{BB962C8B-B14F-4D97-AF65-F5344CB8AC3E}">
        <p14:creationId xmlns:p14="http://schemas.microsoft.com/office/powerpoint/2010/main" val="796346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874" eaLnBrk="0" hangingPunct="0">
              <a:defRPr sz="2400">
                <a:solidFill>
                  <a:schemeClr val="tx1"/>
                </a:solidFill>
                <a:latin typeface="Arial" charset="0"/>
                <a:ea typeface="ＭＳ Ｐゴシック" charset="0"/>
                <a:cs typeface="ＭＳ Ｐゴシック" charset="0"/>
              </a:defRPr>
            </a:lvl1pPr>
            <a:lvl2pPr marL="728165" indent="-280064" defTabSz="914874" eaLnBrk="0" hangingPunct="0">
              <a:defRPr sz="2400">
                <a:solidFill>
                  <a:schemeClr val="tx1"/>
                </a:solidFill>
                <a:latin typeface="Arial" charset="0"/>
                <a:ea typeface="ＭＳ Ｐゴシック" charset="0"/>
              </a:defRPr>
            </a:lvl2pPr>
            <a:lvl3pPr marL="1120254" indent="-224051" defTabSz="914874" eaLnBrk="0" hangingPunct="0">
              <a:defRPr sz="2400">
                <a:solidFill>
                  <a:schemeClr val="tx1"/>
                </a:solidFill>
                <a:latin typeface="Arial" charset="0"/>
                <a:ea typeface="ＭＳ Ｐゴシック" charset="0"/>
              </a:defRPr>
            </a:lvl3pPr>
            <a:lvl4pPr marL="1568356" indent="-224051" defTabSz="914874" eaLnBrk="0" hangingPunct="0">
              <a:defRPr sz="2400">
                <a:solidFill>
                  <a:schemeClr val="tx1"/>
                </a:solidFill>
                <a:latin typeface="Arial" charset="0"/>
                <a:ea typeface="ＭＳ Ｐゴシック" charset="0"/>
              </a:defRPr>
            </a:lvl4pPr>
            <a:lvl5pPr marL="2016458" indent="-224051" defTabSz="914874" eaLnBrk="0" hangingPunct="0">
              <a:defRPr sz="2400">
                <a:solidFill>
                  <a:schemeClr val="tx1"/>
                </a:solidFill>
                <a:latin typeface="Arial" charset="0"/>
                <a:ea typeface="ＭＳ Ｐゴシック" charset="0"/>
              </a:defRPr>
            </a:lvl5pPr>
            <a:lvl6pPr marL="2464559" indent="-224051" defTabSz="914874" eaLnBrk="0" fontAlgn="base" hangingPunct="0">
              <a:spcBef>
                <a:spcPct val="0"/>
              </a:spcBef>
              <a:spcAft>
                <a:spcPct val="0"/>
              </a:spcAft>
              <a:defRPr sz="2400">
                <a:solidFill>
                  <a:schemeClr val="tx1"/>
                </a:solidFill>
                <a:latin typeface="Arial" charset="0"/>
                <a:ea typeface="ＭＳ Ｐゴシック" charset="0"/>
              </a:defRPr>
            </a:lvl6pPr>
            <a:lvl7pPr marL="2912661" indent="-224051" defTabSz="914874" eaLnBrk="0" fontAlgn="base" hangingPunct="0">
              <a:spcBef>
                <a:spcPct val="0"/>
              </a:spcBef>
              <a:spcAft>
                <a:spcPct val="0"/>
              </a:spcAft>
              <a:defRPr sz="2400">
                <a:solidFill>
                  <a:schemeClr val="tx1"/>
                </a:solidFill>
                <a:latin typeface="Arial" charset="0"/>
                <a:ea typeface="ＭＳ Ｐゴシック" charset="0"/>
              </a:defRPr>
            </a:lvl7pPr>
            <a:lvl8pPr marL="3360763" indent="-224051" defTabSz="914874" eaLnBrk="0" fontAlgn="base" hangingPunct="0">
              <a:spcBef>
                <a:spcPct val="0"/>
              </a:spcBef>
              <a:spcAft>
                <a:spcPct val="0"/>
              </a:spcAft>
              <a:defRPr sz="2400">
                <a:solidFill>
                  <a:schemeClr val="tx1"/>
                </a:solidFill>
                <a:latin typeface="Arial" charset="0"/>
                <a:ea typeface="ＭＳ Ｐゴシック" charset="0"/>
              </a:defRPr>
            </a:lvl8pPr>
            <a:lvl9pPr marL="3808865" indent="-224051" defTabSz="914874"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AD149C6-C9EE-E54B-A3F4-467E274C7817}" type="slidenum">
              <a:rPr lang="en-US" sz="1200">
                <a:latin typeface="Helvetica Neue Light" charset="0"/>
              </a:rPr>
              <a:pPr eaLnBrk="1" hangingPunct="1"/>
              <a:t>53</a:t>
            </a:fld>
            <a:endParaRPr lang="en-US" sz="1200">
              <a:latin typeface="Helvetica Neue Light" charset="0"/>
            </a:endParaRPr>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latin typeface="Helvetica Neue Light" charset="0"/>
            </a:endParaRPr>
          </a:p>
        </p:txBody>
      </p:sp>
    </p:spTree>
    <p:extLst>
      <p:ext uri="{BB962C8B-B14F-4D97-AF65-F5344CB8AC3E}">
        <p14:creationId xmlns:p14="http://schemas.microsoft.com/office/powerpoint/2010/main" val="3088304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3319" eaLnBrk="0" hangingPunct="0">
              <a:defRPr sz="2400">
                <a:solidFill>
                  <a:schemeClr val="tx1"/>
                </a:solidFill>
                <a:latin typeface="Arial" charset="0"/>
                <a:ea typeface="ＭＳ Ｐゴシック" charset="0"/>
                <a:cs typeface="ＭＳ Ｐゴシック" charset="0"/>
              </a:defRPr>
            </a:lvl1pPr>
            <a:lvl2pPr marL="728165" indent="-280064" defTabSz="913319" eaLnBrk="0" hangingPunct="0">
              <a:defRPr sz="2400">
                <a:solidFill>
                  <a:schemeClr val="tx1"/>
                </a:solidFill>
                <a:latin typeface="Arial" charset="0"/>
                <a:ea typeface="ＭＳ Ｐゴシック" charset="0"/>
              </a:defRPr>
            </a:lvl2pPr>
            <a:lvl3pPr marL="1120254" indent="-224051" defTabSz="913319" eaLnBrk="0" hangingPunct="0">
              <a:defRPr sz="2400">
                <a:solidFill>
                  <a:schemeClr val="tx1"/>
                </a:solidFill>
                <a:latin typeface="Arial" charset="0"/>
                <a:ea typeface="ＭＳ Ｐゴシック" charset="0"/>
              </a:defRPr>
            </a:lvl3pPr>
            <a:lvl4pPr marL="1568356" indent="-224051" defTabSz="913319" eaLnBrk="0" hangingPunct="0">
              <a:defRPr sz="2400">
                <a:solidFill>
                  <a:schemeClr val="tx1"/>
                </a:solidFill>
                <a:latin typeface="Arial" charset="0"/>
                <a:ea typeface="ＭＳ Ｐゴシック" charset="0"/>
              </a:defRPr>
            </a:lvl4pPr>
            <a:lvl5pPr marL="2016458" indent="-224051" defTabSz="913319" eaLnBrk="0" hangingPunct="0">
              <a:defRPr sz="2400">
                <a:solidFill>
                  <a:schemeClr val="tx1"/>
                </a:solidFill>
                <a:latin typeface="Arial" charset="0"/>
                <a:ea typeface="ＭＳ Ｐゴシック" charset="0"/>
              </a:defRPr>
            </a:lvl5pPr>
            <a:lvl6pPr marL="2464559" indent="-224051" defTabSz="913319" eaLnBrk="0" fontAlgn="base" hangingPunct="0">
              <a:spcBef>
                <a:spcPct val="0"/>
              </a:spcBef>
              <a:spcAft>
                <a:spcPct val="0"/>
              </a:spcAft>
              <a:defRPr sz="2400">
                <a:solidFill>
                  <a:schemeClr val="tx1"/>
                </a:solidFill>
                <a:latin typeface="Arial" charset="0"/>
                <a:ea typeface="ＭＳ Ｐゴシック" charset="0"/>
              </a:defRPr>
            </a:lvl6pPr>
            <a:lvl7pPr marL="2912661" indent="-224051" defTabSz="913319" eaLnBrk="0" fontAlgn="base" hangingPunct="0">
              <a:spcBef>
                <a:spcPct val="0"/>
              </a:spcBef>
              <a:spcAft>
                <a:spcPct val="0"/>
              </a:spcAft>
              <a:defRPr sz="2400">
                <a:solidFill>
                  <a:schemeClr val="tx1"/>
                </a:solidFill>
                <a:latin typeface="Arial" charset="0"/>
                <a:ea typeface="ＭＳ Ｐゴシック" charset="0"/>
              </a:defRPr>
            </a:lvl7pPr>
            <a:lvl8pPr marL="3360763" indent="-224051" defTabSz="913319" eaLnBrk="0" fontAlgn="base" hangingPunct="0">
              <a:spcBef>
                <a:spcPct val="0"/>
              </a:spcBef>
              <a:spcAft>
                <a:spcPct val="0"/>
              </a:spcAft>
              <a:defRPr sz="2400">
                <a:solidFill>
                  <a:schemeClr val="tx1"/>
                </a:solidFill>
                <a:latin typeface="Arial" charset="0"/>
                <a:ea typeface="ＭＳ Ｐゴシック" charset="0"/>
              </a:defRPr>
            </a:lvl8pPr>
            <a:lvl9pPr marL="3808865" indent="-224051" defTabSz="913319"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CECA33D-85B4-7C4C-A161-4B8709A3CF4F}" type="slidenum">
              <a:rPr lang="en-US" sz="1200">
                <a:latin typeface="Helvetica Neue Light" charset="0"/>
              </a:rPr>
              <a:pPr eaLnBrk="1" hangingPunct="1"/>
              <a:t>54</a:t>
            </a:fld>
            <a:endParaRPr lang="en-US" sz="1200">
              <a:latin typeface="Helvetica Neue Light" charset="0"/>
            </a:endParaRPr>
          </a:p>
        </p:txBody>
      </p:sp>
      <p:sp>
        <p:nvSpPr>
          <p:cNvPr id="70658" name="Rectangle 2"/>
          <p:cNvSpPr>
            <a:spLocks noGrp="1" noRot="1" noChangeAspect="1" noChangeArrowheads="1" noTextEdit="1"/>
          </p:cNvSpPr>
          <p:nvPr>
            <p:ph type="sldImg"/>
          </p:nvPr>
        </p:nvSpPr>
        <p:spPr>
          <a:xfrm>
            <a:off x="1152525" y="692150"/>
            <a:ext cx="4552950" cy="3416300"/>
          </a:xfrm>
          <a:ln/>
        </p:spPr>
      </p:sp>
      <p:sp>
        <p:nvSpPr>
          <p:cNvPr id="70659" name="Rectangle 3"/>
          <p:cNvSpPr>
            <a:spLocks noGrp="1" noChangeArrowheads="1"/>
          </p:cNvSpPr>
          <p:nvPr>
            <p:ph type="body" idx="1"/>
          </p:nvPr>
        </p:nvSpPr>
        <p:spPr>
          <a:xfrm>
            <a:off x="915021" y="4342699"/>
            <a:ext cx="5027959" cy="4114956"/>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dirty="0">
              <a:latin typeface="Helvetica Neue Light" charset="0"/>
            </a:endParaRPr>
          </a:p>
        </p:txBody>
      </p:sp>
    </p:spTree>
    <p:extLst>
      <p:ext uri="{BB962C8B-B14F-4D97-AF65-F5344CB8AC3E}">
        <p14:creationId xmlns:p14="http://schemas.microsoft.com/office/powerpoint/2010/main" val="336516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3</a:t>
            </a:fld>
            <a:endParaRPr lang="en-US"/>
          </a:p>
        </p:txBody>
      </p:sp>
    </p:spTree>
    <p:extLst>
      <p:ext uri="{BB962C8B-B14F-4D97-AF65-F5344CB8AC3E}">
        <p14:creationId xmlns:p14="http://schemas.microsoft.com/office/powerpoint/2010/main" val="2465318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4874" eaLnBrk="0" hangingPunct="0">
              <a:defRPr sz="2400">
                <a:solidFill>
                  <a:schemeClr val="tx1"/>
                </a:solidFill>
                <a:latin typeface="Arial" charset="0"/>
                <a:ea typeface="ＭＳ Ｐゴシック" charset="0"/>
                <a:cs typeface="ＭＳ Ｐゴシック" charset="0"/>
              </a:defRPr>
            </a:lvl1pPr>
            <a:lvl2pPr marL="728165" indent="-280064" defTabSz="914874" eaLnBrk="0" hangingPunct="0">
              <a:defRPr sz="2400">
                <a:solidFill>
                  <a:schemeClr val="tx1"/>
                </a:solidFill>
                <a:latin typeface="Arial" charset="0"/>
                <a:ea typeface="ＭＳ Ｐゴシック" charset="0"/>
              </a:defRPr>
            </a:lvl2pPr>
            <a:lvl3pPr marL="1120254" indent="-224051" defTabSz="914874" eaLnBrk="0" hangingPunct="0">
              <a:defRPr sz="2400">
                <a:solidFill>
                  <a:schemeClr val="tx1"/>
                </a:solidFill>
                <a:latin typeface="Arial" charset="0"/>
                <a:ea typeface="ＭＳ Ｐゴシック" charset="0"/>
              </a:defRPr>
            </a:lvl3pPr>
            <a:lvl4pPr marL="1568356" indent="-224051" defTabSz="914874" eaLnBrk="0" hangingPunct="0">
              <a:defRPr sz="2400">
                <a:solidFill>
                  <a:schemeClr val="tx1"/>
                </a:solidFill>
                <a:latin typeface="Arial" charset="0"/>
                <a:ea typeface="ＭＳ Ｐゴシック" charset="0"/>
              </a:defRPr>
            </a:lvl4pPr>
            <a:lvl5pPr marL="2016458" indent="-224051" defTabSz="914874" eaLnBrk="0" hangingPunct="0">
              <a:defRPr sz="2400">
                <a:solidFill>
                  <a:schemeClr val="tx1"/>
                </a:solidFill>
                <a:latin typeface="Arial" charset="0"/>
                <a:ea typeface="ＭＳ Ｐゴシック" charset="0"/>
              </a:defRPr>
            </a:lvl5pPr>
            <a:lvl6pPr marL="2464559" indent="-224051" defTabSz="914874" eaLnBrk="0" fontAlgn="base" hangingPunct="0">
              <a:spcBef>
                <a:spcPct val="0"/>
              </a:spcBef>
              <a:spcAft>
                <a:spcPct val="0"/>
              </a:spcAft>
              <a:defRPr sz="2400">
                <a:solidFill>
                  <a:schemeClr val="tx1"/>
                </a:solidFill>
                <a:latin typeface="Arial" charset="0"/>
                <a:ea typeface="ＭＳ Ｐゴシック" charset="0"/>
              </a:defRPr>
            </a:lvl6pPr>
            <a:lvl7pPr marL="2912661" indent="-224051" defTabSz="914874" eaLnBrk="0" fontAlgn="base" hangingPunct="0">
              <a:spcBef>
                <a:spcPct val="0"/>
              </a:spcBef>
              <a:spcAft>
                <a:spcPct val="0"/>
              </a:spcAft>
              <a:defRPr sz="2400">
                <a:solidFill>
                  <a:schemeClr val="tx1"/>
                </a:solidFill>
                <a:latin typeface="Arial" charset="0"/>
                <a:ea typeface="ＭＳ Ｐゴシック" charset="0"/>
              </a:defRPr>
            </a:lvl7pPr>
            <a:lvl8pPr marL="3360763" indent="-224051" defTabSz="914874" eaLnBrk="0" fontAlgn="base" hangingPunct="0">
              <a:spcBef>
                <a:spcPct val="0"/>
              </a:spcBef>
              <a:spcAft>
                <a:spcPct val="0"/>
              </a:spcAft>
              <a:defRPr sz="2400">
                <a:solidFill>
                  <a:schemeClr val="tx1"/>
                </a:solidFill>
                <a:latin typeface="Arial" charset="0"/>
                <a:ea typeface="ＭＳ Ｐゴシック" charset="0"/>
              </a:defRPr>
            </a:lvl8pPr>
            <a:lvl9pPr marL="3808865" indent="-224051" defTabSz="914874"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23CC004-D4CC-C945-A006-2D3A2581E875}" type="slidenum">
              <a:rPr lang="en-US" sz="1200">
                <a:latin typeface="Helvetica Neue Light" charset="0"/>
              </a:rPr>
              <a:pPr eaLnBrk="1" hangingPunct="1"/>
              <a:t>55</a:t>
            </a:fld>
            <a:endParaRPr lang="en-US" sz="1200">
              <a:latin typeface="Helvetica Neue Light" charset="0"/>
            </a:endParaRPr>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dirty="0">
              <a:latin typeface="Helvetica Neue Light" charset="0"/>
            </a:endParaRPr>
          </a:p>
        </p:txBody>
      </p:sp>
    </p:spTree>
    <p:extLst>
      <p:ext uri="{BB962C8B-B14F-4D97-AF65-F5344CB8AC3E}">
        <p14:creationId xmlns:p14="http://schemas.microsoft.com/office/powerpoint/2010/main" val="308758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A3579E-E349-AD4C-A5C6-8FDFFAC53CCB}" type="slidenum">
              <a:rPr lang="en-US" smtClean="0"/>
              <a:t>59</a:t>
            </a:fld>
            <a:endParaRPr lang="en-US"/>
          </a:p>
        </p:txBody>
      </p:sp>
    </p:spTree>
    <p:extLst>
      <p:ext uri="{BB962C8B-B14F-4D97-AF65-F5344CB8AC3E}">
        <p14:creationId xmlns:p14="http://schemas.microsoft.com/office/powerpoint/2010/main" val="17782943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A3579E-E349-AD4C-A5C6-8FDFFAC53CCB}" type="slidenum">
              <a:rPr lang="en-US" smtClean="0"/>
              <a:t>60</a:t>
            </a:fld>
            <a:endParaRPr lang="en-US"/>
          </a:p>
        </p:txBody>
      </p:sp>
    </p:spTree>
    <p:extLst>
      <p:ext uri="{BB962C8B-B14F-4D97-AF65-F5344CB8AC3E}">
        <p14:creationId xmlns:p14="http://schemas.microsoft.com/office/powerpoint/2010/main" val="2760436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a:t>
            </a:r>
            <a:r>
              <a:rPr lang="en-US" baseline="0" dirty="0"/>
              <a:t> plan to pause for approximately 30 seconds. </a:t>
            </a:r>
          </a:p>
          <a:p>
            <a:endParaRPr lang="en-US" baseline="0" dirty="0"/>
          </a:p>
          <a:p>
            <a:r>
              <a:rPr lang="en-US" baseline="0" dirty="0" err="1"/>
              <a:t>SfN</a:t>
            </a:r>
            <a:r>
              <a:rPr lang="en-US" baseline="0" dirty="0"/>
              <a:t> staff will be able to assess real-time how many participants have completed the question and can prompt you to resume via the chat function on your screen when it looks like most have answered the question</a:t>
            </a: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63</a:t>
            </a:fld>
            <a:endParaRPr lang="en-US"/>
          </a:p>
        </p:txBody>
      </p:sp>
    </p:spTree>
    <p:extLst>
      <p:ext uri="{BB962C8B-B14F-4D97-AF65-F5344CB8AC3E}">
        <p14:creationId xmlns:p14="http://schemas.microsoft.com/office/powerpoint/2010/main" val="4067572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65</a:t>
            </a:fld>
            <a:endParaRPr lang="en-US"/>
          </a:p>
        </p:txBody>
      </p:sp>
    </p:spTree>
    <p:extLst>
      <p:ext uri="{BB962C8B-B14F-4D97-AF65-F5344CB8AC3E}">
        <p14:creationId xmlns:p14="http://schemas.microsoft.com/office/powerpoint/2010/main" val="6896197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66</a:t>
            </a:fld>
            <a:endParaRPr lang="en-US"/>
          </a:p>
        </p:txBody>
      </p:sp>
    </p:spTree>
    <p:extLst>
      <p:ext uri="{BB962C8B-B14F-4D97-AF65-F5344CB8AC3E}">
        <p14:creationId xmlns:p14="http://schemas.microsoft.com/office/powerpoint/2010/main" val="3532237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67</a:t>
            </a:fld>
            <a:endParaRPr lang="en-US"/>
          </a:p>
        </p:txBody>
      </p:sp>
    </p:spTree>
    <p:extLst>
      <p:ext uri="{BB962C8B-B14F-4D97-AF65-F5344CB8AC3E}">
        <p14:creationId xmlns:p14="http://schemas.microsoft.com/office/powerpoint/2010/main" val="3329916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69</a:t>
            </a:fld>
            <a:endParaRPr lang="en-US"/>
          </a:p>
        </p:txBody>
      </p:sp>
    </p:spTree>
    <p:extLst>
      <p:ext uri="{BB962C8B-B14F-4D97-AF65-F5344CB8AC3E}">
        <p14:creationId xmlns:p14="http://schemas.microsoft.com/office/powerpoint/2010/main" val="3259220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5</a:t>
            </a:fld>
            <a:endParaRPr lang="en-US"/>
          </a:p>
        </p:txBody>
      </p:sp>
    </p:spTree>
    <p:extLst>
      <p:ext uri="{BB962C8B-B14F-4D97-AF65-F5344CB8AC3E}">
        <p14:creationId xmlns:p14="http://schemas.microsoft.com/office/powerpoint/2010/main" val="409472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6</a:t>
            </a:fld>
            <a:endParaRPr lang="en-US"/>
          </a:p>
        </p:txBody>
      </p:sp>
    </p:spTree>
    <p:extLst>
      <p:ext uri="{BB962C8B-B14F-4D97-AF65-F5344CB8AC3E}">
        <p14:creationId xmlns:p14="http://schemas.microsoft.com/office/powerpoint/2010/main" val="1713870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7</a:t>
            </a:fld>
            <a:endParaRPr lang="en-US"/>
          </a:p>
        </p:txBody>
      </p:sp>
    </p:spTree>
    <p:extLst>
      <p:ext uri="{BB962C8B-B14F-4D97-AF65-F5344CB8AC3E}">
        <p14:creationId xmlns:p14="http://schemas.microsoft.com/office/powerpoint/2010/main" val="1745712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8</a:t>
            </a:fld>
            <a:endParaRPr lang="en-US"/>
          </a:p>
        </p:txBody>
      </p:sp>
    </p:spTree>
    <p:extLst>
      <p:ext uri="{BB962C8B-B14F-4D97-AF65-F5344CB8AC3E}">
        <p14:creationId xmlns:p14="http://schemas.microsoft.com/office/powerpoint/2010/main" val="705679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9</a:t>
            </a:fld>
            <a:endParaRPr lang="en-US"/>
          </a:p>
        </p:txBody>
      </p:sp>
    </p:spTree>
    <p:extLst>
      <p:ext uri="{BB962C8B-B14F-4D97-AF65-F5344CB8AC3E}">
        <p14:creationId xmlns:p14="http://schemas.microsoft.com/office/powerpoint/2010/main" val="2533341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10</a:t>
            </a:fld>
            <a:endParaRPr lang="en-US"/>
          </a:p>
        </p:txBody>
      </p:sp>
    </p:spTree>
    <p:extLst>
      <p:ext uri="{BB962C8B-B14F-4D97-AF65-F5344CB8AC3E}">
        <p14:creationId xmlns:p14="http://schemas.microsoft.com/office/powerpoint/2010/main" val="940556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9D9EF966-7F46-4E12-9DBE-AF49185B2394}" type="slidenum">
              <a:rPr lang="en-GB" smtClean="0"/>
              <a:pPr/>
              <a:t>20</a:t>
            </a:fld>
            <a:endParaRPr lang="en-GB"/>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5155459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365732"/>
            <a:ext cx="6400800" cy="688975"/>
          </a:xfrm>
        </p:spPr>
        <p:txBody>
          <a:bodyPr lIns="0" tIns="0" rIns="0" bIns="0" anchor="t" anchorCtr="0">
            <a:normAutofit/>
          </a:bodyPr>
          <a:lstStyle>
            <a:lvl1pPr algn="l">
              <a:defRPr sz="3600" b="1" baseline="0">
                <a:solidFill>
                  <a:srgbClr val="782327"/>
                </a:solidFill>
              </a:defRPr>
            </a:lvl1pPr>
          </a:lstStyle>
          <a:p>
            <a:r>
              <a:rPr lang="en-US" dirty="0"/>
              <a:t>Presentation Title</a:t>
            </a:r>
          </a:p>
        </p:txBody>
      </p:sp>
      <p:sp>
        <p:nvSpPr>
          <p:cNvPr id="3" name="Subtitle 2"/>
          <p:cNvSpPr>
            <a:spLocks noGrp="1"/>
          </p:cNvSpPr>
          <p:nvPr>
            <p:ph type="subTitle" idx="1" hasCustomPrompt="1"/>
          </p:nvPr>
        </p:nvSpPr>
        <p:spPr>
          <a:xfrm>
            <a:off x="457200" y="3219218"/>
            <a:ext cx="3352800" cy="381000"/>
          </a:xfrm>
        </p:spPr>
        <p:txBody>
          <a:bodyPr lIns="0" tIns="0" rIns="0" bIns="0">
            <a:normAutofit/>
          </a:bodyPr>
          <a:lstStyle>
            <a:lvl1pPr marL="0" indent="0" algn="l">
              <a:buNone/>
              <a:defRPr sz="2600">
                <a:solidFill>
                  <a:srgbClr val="104B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Presentation Sub-Title</a:t>
            </a:r>
          </a:p>
        </p:txBody>
      </p:sp>
      <p:cxnSp>
        <p:nvCxnSpPr>
          <p:cNvPr id="9" name="Straight Connector 8"/>
          <p:cNvCxnSpPr/>
          <p:nvPr userDrawn="1"/>
        </p:nvCxnSpPr>
        <p:spPr>
          <a:xfrm>
            <a:off x="0" y="3066818"/>
            <a:ext cx="68580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0" name="Rectangle 9"/>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userDrawn="1"/>
        </p:nvSpPr>
        <p:spPr>
          <a:xfrm>
            <a:off x="6858000" y="6605200"/>
            <a:ext cx="1981200" cy="276999"/>
          </a:xfrm>
          <a:prstGeom prst="rect">
            <a:avLst/>
          </a:prstGeom>
          <a:noFill/>
        </p:spPr>
        <p:txBody>
          <a:bodyPr wrap="square" rtlCol="0">
            <a:spAutoFit/>
          </a:bodyPr>
          <a:lstStyle/>
          <a:p>
            <a:r>
              <a:rPr lang="en-US" sz="1200" dirty="0">
                <a:solidFill>
                  <a:schemeClr val="bg1"/>
                </a:solidFill>
              </a:rPr>
              <a:t>#SfN</a:t>
            </a:r>
            <a:r>
              <a:rPr lang="en-US" sz="1200" baseline="0" dirty="0">
                <a:solidFill>
                  <a:schemeClr val="bg1"/>
                </a:solidFill>
              </a:rPr>
              <a:t>Webinars</a:t>
            </a:r>
            <a:endParaRPr lang="en-US" sz="1200" dirty="0">
              <a:solidFill>
                <a:schemeClr val="bg1"/>
              </a:solidFill>
            </a:endParaRPr>
          </a:p>
        </p:txBody>
      </p:sp>
    </p:spTree>
    <p:extLst>
      <p:ext uri="{BB962C8B-B14F-4D97-AF65-F5344CB8AC3E}">
        <p14:creationId xmlns:p14="http://schemas.microsoft.com/office/powerpoint/2010/main" val="2755440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685800"/>
            <a:ext cx="5334000" cy="457200"/>
          </a:xfrm>
        </p:spPr>
        <p:txBody>
          <a:bodyPr lIns="0" tIns="0" rIns="0" bIns="0" anchor="t" anchorCtr="0">
            <a:normAutofit/>
          </a:bodyPr>
          <a:lstStyle>
            <a:lvl1pPr algn="l">
              <a:defRPr sz="3000" b="1" baseline="0">
                <a:solidFill>
                  <a:srgbClr val="782327"/>
                </a:solidFill>
              </a:defRPr>
            </a:lvl1pPr>
          </a:lstStyle>
          <a:p>
            <a:r>
              <a:rPr lang="en-US" dirty="0"/>
              <a:t>Page Header Goes Here</a:t>
            </a:r>
          </a:p>
        </p:txBody>
      </p:sp>
      <p:sp>
        <p:nvSpPr>
          <p:cNvPr id="3" name="Content Placeholder 2"/>
          <p:cNvSpPr>
            <a:spLocks noGrp="1"/>
          </p:cNvSpPr>
          <p:nvPr>
            <p:ph idx="1"/>
          </p:nvPr>
        </p:nvSpPr>
        <p:spPr>
          <a:xfrm>
            <a:off x="457200" y="1447800"/>
            <a:ext cx="5949656" cy="4268714"/>
          </a:xfrm>
        </p:spPr>
        <p:txBody>
          <a:bodyPr lIns="0" tIns="0" rIns="0" bIns="0"/>
          <a:lstStyle>
            <a:lvl1pPr>
              <a:defRPr sz="1800"/>
            </a:lvl1pPr>
            <a:lvl2pPr>
              <a:defRPr sz="1600"/>
            </a:lvl2pPr>
            <a:lvl3pPr>
              <a:defRPr sz="1400"/>
            </a:lvl3pPr>
            <a:lvl4pPr>
              <a:defRPr sz="12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
        <p:nvSpPr>
          <p:cNvPr id="4" name="Date Placeholder 3"/>
          <p:cNvSpPr>
            <a:spLocks noGrp="1"/>
          </p:cNvSpPr>
          <p:nvPr>
            <p:ph type="dt" sz="half" idx="10"/>
          </p:nvPr>
        </p:nvSpPr>
        <p:spPr>
          <a:xfrm>
            <a:off x="457200" y="6029330"/>
            <a:ext cx="747814" cy="365125"/>
          </a:xfrm>
        </p:spPr>
        <p:txBody>
          <a:bodyPr lIns="0" tIns="0" rIns="0" bIns="0" anchor="ctr" anchorCtr="1"/>
          <a:lstStyle>
            <a:lvl1pPr>
              <a:defRPr sz="1000">
                <a:solidFill>
                  <a:srgbClr val="104B7D"/>
                </a:solidFill>
              </a:defRPr>
            </a:lvl1pPr>
          </a:lstStyle>
          <a:p>
            <a:fld id="{7AC8F8A5-565C-440D-8A3A-954D6E5CABA0}" type="datetimeFigureOut">
              <a:rPr lang="en-US" smtClean="0"/>
              <a:pPr/>
              <a:t>8/7/2025</a:t>
            </a:fld>
            <a:endParaRPr lang="en-US" dirty="0"/>
          </a:p>
        </p:txBody>
      </p:sp>
      <p:sp>
        <p:nvSpPr>
          <p:cNvPr id="5" name="Footer Placeholder 4"/>
          <p:cNvSpPr>
            <a:spLocks noGrp="1"/>
          </p:cNvSpPr>
          <p:nvPr>
            <p:ph type="ftr" sz="quarter" idx="11"/>
          </p:nvPr>
        </p:nvSpPr>
        <p:spPr>
          <a:xfrm>
            <a:off x="2391834" y="6029330"/>
            <a:ext cx="2895600" cy="365125"/>
          </a:xfrm>
        </p:spPr>
        <p:txBody>
          <a:bodyPr/>
          <a:lstStyle>
            <a:lvl1pPr>
              <a:defRPr sz="1000">
                <a:solidFill>
                  <a:srgbClr val="104B7D"/>
                </a:solidFill>
              </a:defRPr>
            </a:lvl1pPr>
          </a:lstStyle>
          <a:p>
            <a:endParaRPr lang="en-US" dirty="0"/>
          </a:p>
        </p:txBody>
      </p:sp>
      <p:sp>
        <p:nvSpPr>
          <p:cNvPr id="6" name="Slide Number Placeholder 5"/>
          <p:cNvSpPr>
            <a:spLocks noGrp="1"/>
          </p:cNvSpPr>
          <p:nvPr>
            <p:ph type="sldNum" sz="quarter" idx="12"/>
          </p:nvPr>
        </p:nvSpPr>
        <p:spPr>
          <a:xfrm>
            <a:off x="6262303" y="6029330"/>
            <a:ext cx="383747" cy="365125"/>
          </a:xfrm>
        </p:spPr>
        <p:txBody>
          <a:bodyPr/>
          <a:lstStyle>
            <a:lvl1pPr>
              <a:defRPr sz="1000">
                <a:solidFill>
                  <a:srgbClr val="104B7D"/>
                </a:solidFill>
              </a:defRPr>
            </a:lvl1pPr>
          </a:lstStyle>
          <a:p>
            <a:fld id="{6EF34631-1888-451B-ACCB-16E012616A5A}" type="slidenum">
              <a:rPr lang="en-US" smtClean="0"/>
              <a:pPr/>
              <a:t>‹#›</a:t>
            </a:fld>
            <a:endParaRPr lang="en-US" dirty="0"/>
          </a:p>
        </p:txBody>
      </p:sp>
      <p:cxnSp>
        <p:nvCxnSpPr>
          <p:cNvPr id="9" name="Straight Connector 8"/>
          <p:cNvCxnSpPr/>
          <p:nvPr userDrawn="1"/>
        </p:nvCxnSpPr>
        <p:spPr>
          <a:xfrm>
            <a:off x="0" y="1295400"/>
            <a:ext cx="64008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4" name="Rectangle 13"/>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9940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47800"/>
            <a:ext cx="5943600" cy="4268714"/>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hasCustomPrompt="1"/>
          </p:nvPr>
        </p:nvSpPr>
        <p:spPr>
          <a:xfrm>
            <a:off x="457200" y="685800"/>
            <a:ext cx="5334000" cy="457200"/>
          </a:xfrm>
        </p:spPr>
        <p:txBody>
          <a:bodyPr lIns="0" tIns="0" rIns="0" bIns="0" anchor="t" anchorCtr="0">
            <a:normAutofit/>
          </a:bodyPr>
          <a:lstStyle>
            <a:lvl1pPr algn="l">
              <a:defRPr sz="3000" b="1" baseline="0">
                <a:solidFill>
                  <a:srgbClr val="782327"/>
                </a:solidFill>
              </a:defRPr>
            </a:lvl1pPr>
          </a:lstStyle>
          <a:p>
            <a:r>
              <a:rPr lang="en-US" dirty="0"/>
              <a:t>Page Header Goes Here</a:t>
            </a:r>
          </a:p>
        </p:txBody>
      </p:sp>
      <p:sp>
        <p:nvSpPr>
          <p:cNvPr id="17" name="Content Placeholder 2"/>
          <p:cNvSpPr>
            <a:spLocks noGrp="1"/>
          </p:cNvSpPr>
          <p:nvPr>
            <p:ph sz="half" idx="13" hasCustomPrompt="1"/>
          </p:nvPr>
        </p:nvSpPr>
        <p:spPr>
          <a:xfrm>
            <a:off x="6846646" y="1453856"/>
            <a:ext cx="1905000" cy="1138458"/>
          </a:xfrm>
          <a:solidFill>
            <a:schemeClr val="accent3"/>
          </a:solidFill>
        </p:spPr>
        <p:txBody>
          <a:bodyPr lIns="0" tIns="0" rIns="0" bIns="0" anchor="t" anchorCtr="1"/>
          <a:lstStyle>
            <a:lvl1pPr marL="0" indent="0" algn="ctr">
              <a:buNone/>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br>
              <a:rPr lang="en-US" dirty="0"/>
            </a:br>
            <a:r>
              <a:rPr lang="en-US" dirty="0"/>
              <a:t>Image Here</a:t>
            </a:r>
          </a:p>
        </p:txBody>
      </p:sp>
      <p:sp>
        <p:nvSpPr>
          <p:cNvPr id="18" name="Content Placeholder 2"/>
          <p:cNvSpPr>
            <a:spLocks noGrp="1"/>
          </p:cNvSpPr>
          <p:nvPr>
            <p:ph sz="half" idx="14" hasCustomPrompt="1"/>
          </p:nvPr>
        </p:nvSpPr>
        <p:spPr>
          <a:xfrm>
            <a:off x="6846646" y="3125714"/>
            <a:ext cx="1905000" cy="1447800"/>
          </a:xfrm>
          <a:solidFill>
            <a:schemeClr val="accent3"/>
          </a:solidFill>
        </p:spPr>
        <p:txBody>
          <a:bodyPr lIns="0" tIns="0" rIns="0" bIns="0" anchor="t" anchorCtr="1"/>
          <a:lstStyle>
            <a:lvl1pPr marL="0" indent="0" algn="ctr">
              <a:buNone/>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br>
              <a:rPr lang="en-US" dirty="0"/>
            </a:br>
            <a:r>
              <a:rPr lang="en-US" dirty="0"/>
              <a:t>Image Here</a:t>
            </a:r>
          </a:p>
        </p:txBody>
      </p:sp>
      <p:sp>
        <p:nvSpPr>
          <p:cNvPr id="20" name="Rectangle 19"/>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ate Placeholder 3"/>
          <p:cNvSpPr>
            <a:spLocks noGrp="1"/>
          </p:cNvSpPr>
          <p:nvPr>
            <p:ph type="dt" sz="half" idx="10"/>
          </p:nvPr>
        </p:nvSpPr>
        <p:spPr>
          <a:xfrm>
            <a:off x="457200" y="6178546"/>
            <a:ext cx="747814" cy="365125"/>
          </a:xfrm>
        </p:spPr>
        <p:txBody>
          <a:bodyPr lIns="0" tIns="0" rIns="0" bIns="0" anchor="ctr" anchorCtr="1"/>
          <a:lstStyle>
            <a:lvl1pPr>
              <a:defRPr sz="1000">
                <a:solidFill>
                  <a:srgbClr val="104B7D"/>
                </a:solidFill>
              </a:defRPr>
            </a:lvl1pPr>
          </a:lstStyle>
          <a:p>
            <a:fld id="{7AC8F8A5-565C-440D-8A3A-954D6E5CABA0}" type="datetimeFigureOut">
              <a:rPr lang="en-US" smtClean="0"/>
              <a:pPr/>
              <a:t>8/7/2025</a:t>
            </a:fld>
            <a:endParaRPr lang="en-US" dirty="0"/>
          </a:p>
        </p:txBody>
      </p:sp>
      <p:sp>
        <p:nvSpPr>
          <p:cNvPr id="25" name="Footer Placeholder 4"/>
          <p:cNvSpPr>
            <a:spLocks noGrp="1"/>
          </p:cNvSpPr>
          <p:nvPr>
            <p:ph type="ftr" sz="quarter" idx="11"/>
          </p:nvPr>
        </p:nvSpPr>
        <p:spPr>
          <a:xfrm>
            <a:off x="2391834" y="6178546"/>
            <a:ext cx="2895600" cy="365125"/>
          </a:xfrm>
        </p:spPr>
        <p:txBody>
          <a:bodyPr/>
          <a:lstStyle>
            <a:lvl1pPr>
              <a:defRPr sz="1000">
                <a:solidFill>
                  <a:srgbClr val="104B7D"/>
                </a:solidFill>
              </a:defRPr>
            </a:lvl1pPr>
          </a:lstStyle>
          <a:p>
            <a:endParaRPr lang="en-US" dirty="0"/>
          </a:p>
        </p:txBody>
      </p:sp>
      <p:cxnSp>
        <p:nvCxnSpPr>
          <p:cNvPr id="28" name="Straight Connector 27"/>
          <p:cNvCxnSpPr/>
          <p:nvPr userDrawn="1"/>
        </p:nvCxnSpPr>
        <p:spPr>
          <a:xfrm>
            <a:off x="0" y="1295400"/>
            <a:ext cx="64008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sp>
        <p:nvSpPr>
          <p:cNvPr id="15" name="Slide Number Placeholder 5"/>
          <p:cNvSpPr>
            <a:spLocks noGrp="1"/>
          </p:cNvSpPr>
          <p:nvPr>
            <p:ph type="sldNum" sz="quarter" idx="12"/>
          </p:nvPr>
        </p:nvSpPr>
        <p:spPr>
          <a:xfrm>
            <a:off x="6262303" y="6178546"/>
            <a:ext cx="383747" cy="365125"/>
          </a:xfrm>
        </p:spPr>
        <p:txBody>
          <a:bodyPr/>
          <a:lstStyle>
            <a:lvl1pPr>
              <a:defRPr sz="1000">
                <a:solidFill>
                  <a:srgbClr val="104B7D"/>
                </a:solidFill>
              </a:defRPr>
            </a:lvl1pPr>
          </a:lstStyle>
          <a:p>
            <a:fld id="{6EF34631-1888-451B-ACCB-16E012616A5A}" type="slidenum">
              <a:rPr lang="en-US" smtClean="0"/>
              <a:pPr/>
              <a:t>‹#›</a:t>
            </a:fld>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9" name="Rectangle 18"/>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8619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0" y="1447799"/>
            <a:ext cx="2057400" cy="1047119"/>
          </a:xfrm>
          <a:solidFill>
            <a:srgbClr val="104B7D"/>
          </a:solidFill>
        </p:spPr>
        <p:txBody>
          <a:bodyPr lIns="182880" tIns="182880" rIns="182880" bIns="182880" anchor="t" anchorCtr="0">
            <a:normAutofit/>
          </a:bodyPr>
          <a:lstStyle>
            <a:lvl1pPr algn="l">
              <a:defRPr sz="1200" b="1" baseline="0">
                <a:solidFill>
                  <a:schemeClr val="bg1"/>
                </a:solidFill>
              </a:defRPr>
            </a:lvl1pPr>
          </a:lstStyle>
          <a:p>
            <a:r>
              <a:rPr lang="en-US" dirty="0"/>
              <a:t>Sidebar Header Here</a:t>
            </a:r>
            <a:br>
              <a:rPr lang="en-US" dirty="0"/>
            </a:br>
            <a:r>
              <a:rPr lang="en-US" dirty="0"/>
              <a:t>Sidebar Header Here</a:t>
            </a:r>
            <a:br>
              <a:rPr lang="en-US" dirty="0"/>
            </a:br>
            <a:r>
              <a:rPr lang="en-US" dirty="0"/>
              <a:t>Sidebar Header Here</a:t>
            </a:r>
            <a:br>
              <a:rPr lang="en-US" dirty="0"/>
            </a:br>
            <a:r>
              <a:rPr lang="en-US" dirty="0"/>
              <a:t>Sidebar Header Here</a:t>
            </a:r>
          </a:p>
        </p:txBody>
      </p:sp>
      <p:sp>
        <p:nvSpPr>
          <p:cNvPr id="4" name="Text Placeholder 3"/>
          <p:cNvSpPr>
            <a:spLocks noGrp="1"/>
          </p:cNvSpPr>
          <p:nvPr>
            <p:ph type="body" sz="half" idx="2" hasCustomPrompt="1"/>
          </p:nvPr>
        </p:nvSpPr>
        <p:spPr>
          <a:xfrm>
            <a:off x="6858000" y="2556991"/>
            <a:ext cx="2057399" cy="2778021"/>
          </a:xfrm>
          <a:ln>
            <a:solidFill>
              <a:srgbClr val="104B7D"/>
            </a:solidFill>
          </a:ln>
        </p:spPr>
        <p:txBody>
          <a:bodyPr lIns="182880" tIns="182880" rIns="182880" bIns="182880">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9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p:txBody>
      </p:sp>
      <p:sp>
        <p:nvSpPr>
          <p:cNvPr id="11" name="Content Placeholder 2"/>
          <p:cNvSpPr>
            <a:spLocks noGrp="1"/>
          </p:cNvSpPr>
          <p:nvPr>
            <p:ph sz="half" idx="1"/>
          </p:nvPr>
        </p:nvSpPr>
        <p:spPr>
          <a:xfrm>
            <a:off x="457200" y="1446286"/>
            <a:ext cx="5949656" cy="4270228"/>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
        <p:nvSpPr>
          <p:cNvPr id="12" name="Rectangle 11"/>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ate Placeholder 3"/>
          <p:cNvSpPr>
            <a:spLocks noGrp="1"/>
          </p:cNvSpPr>
          <p:nvPr>
            <p:ph type="dt" sz="half" idx="10"/>
          </p:nvPr>
        </p:nvSpPr>
        <p:spPr>
          <a:xfrm>
            <a:off x="457200" y="6178546"/>
            <a:ext cx="747814" cy="365125"/>
          </a:xfrm>
        </p:spPr>
        <p:txBody>
          <a:bodyPr lIns="0" tIns="0" rIns="0" bIns="0" anchor="ctr" anchorCtr="1"/>
          <a:lstStyle>
            <a:lvl1pPr>
              <a:defRPr sz="1000">
                <a:solidFill>
                  <a:srgbClr val="104B7D"/>
                </a:solidFill>
              </a:defRPr>
            </a:lvl1pPr>
          </a:lstStyle>
          <a:p>
            <a:fld id="{7AC8F8A5-565C-440D-8A3A-954D6E5CABA0}" type="datetimeFigureOut">
              <a:rPr lang="en-US" smtClean="0"/>
              <a:pPr/>
              <a:t>8/7/2025</a:t>
            </a:fld>
            <a:endParaRPr lang="en-US" dirty="0"/>
          </a:p>
        </p:txBody>
      </p:sp>
      <p:sp>
        <p:nvSpPr>
          <p:cNvPr id="15" name="Footer Placeholder 4"/>
          <p:cNvSpPr>
            <a:spLocks noGrp="1"/>
          </p:cNvSpPr>
          <p:nvPr>
            <p:ph type="ftr" sz="quarter" idx="11"/>
          </p:nvPr>
        </p:nvSpPr>
        <p:spPr>
          <a:xfrm>
            <a:off x="2391834" y="6178546"/>
            <a:ext cx="2895600" cy="365125"/>
          </a:xfrm>
        </p:spPr>
        <p:txBody>
          <a:bodyPr/>
          <a:lstStyle>
            <a:lvl1pPr>
              <a:defRPr sz="1000">
                <a:solidFill>
                  <a:srgbClr val="104B7D"/>
                </a:solidFill>
              </a:defRPr>
            </a:lvl1pPr>
          </a:lstStyle>
          <a:p>
            <a:endParaRPr lang="en-US" dirty="0"/>
          </a:p>
        </p:txBody>
      </p:sp>
      <p:cxnSp>
        <p:nvCxnSpPr>
          <p:cNvPr id="24" name="Straight Connector 23"/>
          <p:cNvCxnSpPr/>
          <p:nvPr userDrawn="1"/>
        </p:nvCxnSpPr>
        <p:spPr>
          <a:xfrm>
            <a:off x="0" y="1295400"/>
            <a:ext cx="64008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sp>
        <p:nvSpPr>
          <p:cNvPr id="17" name="Slide Number Placeholder 5"/>
          <p:cNvSpPr>
            <a:spLocks noGrp="1"/>
          </p:cNvSpPr>
          <p:nvPr>
            <p:ph type="sldNum" sz="quarter" idx="12"/>
          </p:nvPr>
        </p:nvSpPr>
        <p:spPr>
          <a:xfrm>
            <a:off x="6262303" y="6178546"/>
            <a:ext cx="383747" cy="365125"/>
          </a:xfrm>
        </p:spPr>
        <p:txBody>
          <a:bodyPr/>
          <a:lstStyle>
            <a:lvl1pPr>
              <a:defRPr sz="1000">
                <a:solidFill>
                  <a:srgbClr val="104B7D"/>
                </a:solidFill>
              </a:defRPr>
            </a:lvl1pPr>
          </a:lstStyle>
          <a:p>
            <a:fld id="{6EF34631-1888-451B-ACCB-16E012616A5A}" type="slidenum">
              <a:rPr lang="en-US" smtClean="0"/>
              <a:pPr/>
              <a:t>‹#›</a:t>
            </a:fld>
            <a:endParaRPr lang="en-US" dirty="0"/>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9" name="Rectangle 18"/>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403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457200" y="2362200"/>
            <a:ext cx="6400800" cy="688975"/>
          </a:xfrm>
        </p:spPr>
        <p:txBody>
          <a:bodyPr lIns="0" tIns="0" rIns="0" bIns="0" anchor="t" anchorCtr="0">
            <a:normAutofit/>
          </a:bodyPr>
          <a:lstStyle>
            <a:lvl1pPr algn="l">
              <a:defRPr sz="3600" b="1" baseline="0">
                <a:solidFill>
                  <a:srgbClr val="782327"/>
                </a:solidFill>
              </a:defRPr>
            </a:lvl1pPr>
          </a:lstStyle>
          <a:p>
            <a:r>
              <a:rPr lang="en-US" dirty="0"/>
              <a:t>Divider Slide Title</a:t>
            </a:r>
          </a:p>
        </p:txBody>
      </p:sp>
      <p:cxnSp>
        <p:nvCxnSpPr>
          <p:cNvPr id="8" name="Straight Connector 7"/>
          <p:cNvCxnSpPr/>
          <p:nvPr userDrawn="1"/>
        </p:nvCxnSpPr>
        <p:spPr>
          <a:xfrm>
            <a:off x="0" y="3063286"/>
            <a:ext cx="68580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1" name="Rectangle 10"/>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852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E900B5-6E58-064D-98EF-33B093A2A40A}" type="datetimeFigureOut">
              <a:rPr lang="en-US" smtClean="0"/>
              <a:t>8/7/2025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5609A8-6706-A848-AA55-21F3EACCAE99}" type="slidenum">
              <a:rPr lang="en-US" smtClean="0"/>
              <a:t>‹#›</a:t>
            </a:fld>
            <a:endParaRPr lang="en-US"/>
          </a:p>
        </p:txBody>
      </p:sp>
    </p:spTree>
    <p:extLst>
      <p:ext uri="{BB962C8B-B14F-4D97-AF65-F5344CB8AC3E}">
        <p14:creationId xmlns:p14="http://schemas.microsoft.com/office/powerpoint/2010/main" val="8262763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C8F8A5-565C-440D-8A3A-954D6E5CABA0}" type="datetimeFigureOut">
              <a:rPr lang="en-US" smtClean="0"/>
              <a:pPr/>
              <a:t>8/7/2025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F34631-1888-451B-ACCB-16E012616A5A}" type="slidenum">
              <a:rPr lang="en-US" smtClean="0"/>
              <a:pPr/>
              <a:t>‹#›</a:t>
            </a:fld>
            <a:endParaRPr lang="en-US"/>
          </a:p>
        </p:txBody>
      </p:sp>
    </p:spTree>
    <p:extLst>
      <p:ext uri="{BB962C8B-B14F-4D97-AF65-F5344CB8AC3E}">
        <p14:creationId xmlns:p14="http://schemas.microsoft.com/office/powerpoint/2010/main" val="7411495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6" r:id="rId4"/>
    <p:sldLayoutId id="2147483657" r:id="rId5"/>
    <p:sldLayoutId id="2147483658"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marcus.munafo@bristol.ac.uk"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package" Target="../embeddings/Microsoft_Word_Document1.docx"/><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4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neuronline.sfn.org/Articles/Professional-Development/2016/TMEDR-Program-Overview"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https://www.nigms.nih.gov/training/pages/clearinghouse-for-training-modules-to-enhance-data-reproducibility.aspx" TargetMode="External"/><Relationship Id="rId5" Type="http://schemas.openxmlformats.org/officeDocument/2006/relationships/hyperlink" Target="http://grants.nih.gov/grants/guide/rfa-files/RFA-GM-15-006.html" TargetMode="External"/><Relationship Id="rId4" Type="http://schemas.openxmlformats.org/officeDocument/2006/relationships/hyperlink" Target="https://neuronline.sfn.org/Articles/Professional-Development/2016/Improving-Experimental-Rigor-and-Enhancing-Data-Reproducibility-in-Neuroscience"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1.jpg"/></Relationships>
</file>

<file path=ppt/slides/_rels/slide69.xml.rels><?xml version="1.0" encoding="UTF-8" standalone="yes"?>
<Relationships xmlns="http://schemas.openxmlformats.org/package/2006/relationships"><Relationship Id="rId3" Type="http://schemas.openxmlformats.org/officeDocument/2006/relationships/hyperlink" Target="http://neuronline.sfn.org/home/" TargetMode="External"/><Relationship Id="rId7" Type="http://schemas.openxmlformats.org/officeDocument/2006/relationships/image" Target="../media/image53.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2.jpg"/><Relationship Id="rId5" Type="http://schemas.openxmlformats.org/officeDocument/2006/relationships/hyperlink" Target="http://www.facebook.com/societyforneuroscience" TargetMode="External"/><Relationship Id="rId4" Type="http://schemas.openxmlformats.org/officeDocument/2006/relationships/hyperlink" Target="http://www.twitter.com/sfntweets"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8491" y="2057400"/>
            <a:ext cx="6400800" cy="688975"/>
          </a:xfrm>
        </p:spPr>
        <p:txBody>
          <a:bodyPr>
            <a:normAutofit fontScale="90000"/>
          </a:bodyPr>
          <a:lstStyle/>
          <a:p>
            <a:r>
              <a:rPr lang="en-US" dirty="0"/>
              <a:t>Best Practices in Post-Experimental Data Analysis </a:t>
            </a:r>
          </a:p>
        </p:txBody>
      </p:sp>
      <p:sp>
        <p:nvSpPr>
          <p:cNvPr id="3" name="Subtitle 2"/>
          <p:cNvSpPr>
            <a:spLocks noGrp="1"/>
          </p:cNvSpPr>
          <p:nvPr>
            <p:ph type="subTitle" idx="1"/>
          </p:nvPr>
        </p:nvSpPr>
        <p:spPr>
          <a:xfrm>
            <a:off x="448491" y="3200400"/>
            <a:ext cx="6400800" cy="685800"/>
          </a:xfrm>
        </p:spPr>
        <p:txBody>
          <a:bodyPr>
            <a:normAutofit fontScale="85000" lnSpcReduction="10000"/>
          </a:bodyPr>
          <a:lstStyle/>
          <a:p>
            <a:r>
              <a:rPr lang="en-US" dirty="0"/>
              <a:t>Promoting Awareness and Knowledge to Enhance Scientific Rigor in Neuroscience: Webinar 3</a:t>
            </a:r>
          </a:p>
        </p:txBody>
      </p:sp>
    </p:spTree>
    <p:extLst>
      <p:ext uri="{BB962C8B-B14F-4D97-AF65-F5344CB8AC3E}">
        <p14:creationId xmlns:p14="http://schemas.microsoft.com/office/powerpoint/2010/main" val="227634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4744" y="1981200"/>
            <a:ext cx="8524006" cy="688975"/>
          </a:xfrm>
        </p:spPr>
        <p:txBody>
          <a:bodyPr>
            <a:normAutofit fontScale="90000"/>
          </a:bodyPr>
          <a:lstStyle/>
          <a:p>
            <a:r>
              <a:rPr lang="en-US" dirty="0"/>
              <a:t>Data Sharing in Genetic Association Studies</a:t>
            </a:r>
          </a:p>
        </p:txBody>
      </p:sp>
      <p:sp>
        <p:nvSpPr>
          <p:cNvPr id="3" name="Subtitle 2"/>
          <p:cNvSpPr>
            <a:spLocks noGrp="1"/>
          </p:cNvSpPr>
          <p:nvPr>
            <p:ph type="subTitle" idx="1"/>
          </p:nvPr>
        </p:nvSpPr>
        <p:spPr>
          <a:xfrm>
            <a:off x="524744" y="3276600"/>
            <a:ext cx="4953000" cy="1002030"/>
          </a:xfrm>
        </p:spPr>
        <p:txBody>
          <a:bodyPr>
            <a:normAutofit fontScale="85000" lnSpcReduction="20000"/>
          </a:bodyPr>
          <a:lstStyle/>
          <a:p>
            <a:r>
              <a:rPr lang="en-US" sz="2800" b="1" dirty="0"/>
              <a:t>Marcus </a:t>
            </a:r>
            <a:r>
              <a:rPr lang="en-US" sz="2800" b="1" dirty="0" err="1"/>
              <a:t>Munafò</a:t>
            </a:r>
            <a:r>
              <a:rPr lang="en-US" sz="2800" b="1" dirty="0"/>
              <a:t>, PhD</a:t>
            </a:r>
            <a:br>
              <a:rPr lang="en-US" sz="2800" dirty="0"/>
            </a:br>
            <a:r>
              <a:rPr lang="en-US" sz="2800" dirty="0"/>
              <a:t>Professor, Biological Psychiatry</a:t>
            </a:r>
          </a:p>
          <a:p>
            <a:r>
              <a:rPr lang="en-US" sz="2800" dirty="0"/>
              <a:t>University of Bristol</a:t>
            </a:r>
          </a:p>
        </p:txBody>
      </p:sp>
    </p:spTree>
    <p:extLst>
      <p:ext uri="{BB962C8B-B14F-4D97-AF65-F5344CB8AC3E}">
        <p14:creationId xmlns:p14="http://schemas.microsoft.com/office/powerpoint/2010/main" val="1816184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GB" dirty="0"/>
              <a:t>From Candidate Genes to GWAS</a:t>
            </a:r>
          </a:p>
        </p:txBody>
      </p:sp>
      <p:pic>
        <p:nvPicPr>
          <p:cNvPr id="3" name="Picture 2"/>
          <p:cNvPicPr>
            <a:picLocks noChangeAspect="1"/>
          </p:cNvPicPr>
          <p:nvPr/>
        </p:nvPicPr>
        <p:blipFill>
          <a:blip r:embed="rId2"/>
          <a:stretch>
            <a:fillRect/>
          </a:stretch>
        </p:blipFill>
        <p:spPr>
          <a:xfrm>
            <a:off x="1827429" y="1476617"/>
            <a:ext cx="6624432" cy="1301333"/>
          </a:xfrm>
          <a:prstGeom prst="rect">
            <a:avLst/>
          </a:prstGeom>
        </p:spPr>
      </p:pic>
      <p:pic>
        <p:nvPicPr>
          <p:cNvPr id="4" name="Picture 3"/>
          <p:cNvPicPr>
            <a:picLocks noChangeAspect="1"/>
          </p:cNvPicPr>
          <p:nvPr/>
        </p:nvPicPr>
        <p:blipFill>
          <a:blip r:embed="rId3"/>
          <a:stretch>
            <a:fillRect/>
          </a:stretch>
        </p:blipFill>
        <p:spPr>
          <a:xfrm>
            <a:off x="3718819" y="2895274"/>
            <a:ext cx="5244724" cy="3073080"/>
          </a:xfrm>
          <a:prstGeom prst="rect">
            <a:avLst/>
          </a:prstGeom>
        </p:spPr>
      </p:pic>
      <p:sp>
        <p:nvSpPr>
          <p:cNvPr id="5" name="TextBox 4"/>
          <p:cNvSpPr txBox="1"/>
          <p:nvPr/>
        </p:nvSpPr>
        <p:spPr>
          <a:xfrm>
            <a:off x="411172" y="3206871"/>
            <a:ext cx="3298510" cy="2031325"/>
          </a:xfrm>
          <a:prstGeom prst="rect">
            <a:avLst/>
          </a:prstGeom>
          <a:noFill/>
        </p:spPr>
        <p:txBody>
          <a:bodyPr wrap="square" rtlCol="0">
            <a:spAutoFit/>
          </a:bodyPr>
          <a:lstStyle/>
          <a:p>
            <a:r>
              <a:rPr lang="en-US" dirty="0"/>
              <a:t>Most candidate gene studies of disease outcomes did not replicate reliably</a:t>
            </a:r>
          </a:p>
          <a:p>
            <a:endParaRPr lang="en-US" dirty="0"/>
          </a:p>
          <a:p>
            <a:r>
              <a:rPr lang="en-US" dirty="0"/>
              <a:t>Strength of evidence for associations consistently declined over time</a:t>
            </a:r>
          </a:p>
        </p:txBody>
      </p:sp>
    </p:spTree>
    <p:extLst>
      <p:ext uri="{BB962C8B-B14F-4D97-AF65-F5344CB8AC3E}">
        <p14:creationId xmlns:p14="http://schemas.microsoft.com/office/powerpoint/2010/main" val="3361743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Changed?</a:t>
            </a:r>
          </a:p>
        </p:txBody>
      </p:sp>
      <p:sp>
        <p:nvSpPr>
          <p:cNvPr id="3" name="Content Placeholder 2"/>
          <p:cNvSpPr>
            <a:spLocks noGrp="1"/>
          </p:cNvSpPr>
          <p:nvPr>
            <p:ph idx="1"/>
          </p:nvPr>
        </p:nvSpPr>
        <p:spPr/>
        <p:txBody>
          <a:bodyPr/>
          <a:lstStyle/>
          <a:p>
            <a:r>
              <a:rPr lang="en-US" dirty="0"/>
              <a:t>Small effect sizes (&lt; 1% phenotypic variance)</a:t>
            </a:r>
          </a:p>
          <a:p>
            <a:endParaRPr lang="en-US" dirty="0"/>
          </a:p>
          <a:p>
            <a:r>
              <a:rPr lang="en-US" dirty="0"/>
              <a:t>Multiple testing requires stringent alpha (P &lt; 10</a:t>
            </a:r>
            <a:r>
              <a:rPr lang="en-US" baseline="30000" dirty="0"/>
              <a:t>-8</a:t>
            </a:r>
            <a:r>
              <a:rPr lang="en-US" dirty="0"/>
              <a:t>)</a:t>
            </a:r>
          </a:p>
          <a:p>
            <a:endParaRPr lang="en-US" dirty="0"/>
          </a:p>
          <a:p>
            <a:r>
              <a:rPr lang="en-US" dirty="0"/>
              <a:t>Which together requires VERY large samples</a:t>
            </a:r>
          </a:p>
          <a:p>
            <a:endParaRPr lang="en-US" dirty="0"/>
          </a:p>
          <a:p>
            <a:r>
              <a:rPr lang="en-US" dirty="0"/>
              <a:t>Which in turn requires international collaboration</a:t>
            </a:r>
          </a:p>
          <a:p>
            <a:endParaRPr lang="en-US" dirty="0"/>
          </a:p>
          <a:p>
            <a:r>
              <a:rPr lang="en-US" dirty="0"/>
              <a:t>Which in turn led to a culture of data sharing</a:t>
            </a:r>
          </a:p>
        </p:txBody>
      </p:sp>
    </p:spTree>
    <p:extLst>
      <p:ext uri="{BB962C8B-B14F-4D97-AF65-F5344CB8AC3E}">
        <p14:creationId xmlns:p14="http://schemas.microsoft.com/office/powerpoint/2010/main" val="29538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dirty="0"/>
              <a:t>Two Sample MR</a:t>
            </a:r>
          </a:p>
        </p:txBody>
      </p:sp>
      <p:pic>
        <p:nvPicPr>
          <p:cNvPr id="3" name="Picture 2"/>
          <p:cNvPicPr>
            <a:picLocks noChangeAspect="1"/>
          </p:cNvPicPr>
          <p:nvPr/>
        </p:nvPicPr>
        <p:blipFill>
          <a:blip r:embed="rId2"/>
          <a:stretch>
            <a:fillRect/>
          </a:stretch>
        </p:blipFill>
        <p:spPr>
          <a:xfrm>
            <a:off x="557366" y="1404967"/>
            <a:ext cx="8017970" cy="4444830"/>
          </a:xfrm>
          <a:prstGeom prst="rect">
            <a:avLst/>
          </a:prstGeom>
        </p:spPr>
      </p:pic>
    </p:spTree>
    <p:extLst>
      <p:ext uri="{BB962C8B-B14F-4D97-AF65-F5344CB8AC3E}">
        <p14:creationId xmlns:p14="http://schemas.microsoft.com/office/powerpoint/2010/main" val="2949058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Secondary Analysis</a:t>
            </a:r>
          </a:p>
        </p:txBody>
      </p:sp>
      <p:pic>
        <p:nvPicPr>
          <p:cNvPr id="4" name="Picture 3"/>
          <p:cNvPicPr>
            <a:picLocks noChangeAspect="1"/>
          </p:cNvPicPr>
          <p:nvPr/>
        </p:nvPicPr>
        <p:blipFill>
          <a:blip r:embed="rId2"/>
          <a:stretch>
            <a:fillRect/>
          </a:stretch>
        </p:blipFill>
        <p:spPr>
          <a:xfrm>
            <a:off x="283252" y="1662821"/>
            <a:ext cx="8568120" cy="4129647"/>
          </a:xfrm>
          <a:prstGeom prst="rect">
            <a:avLst/>
          </a:prstGeom>
        </p:spPr>
      </p:pic>
    </p:spTree>
    <p:extLst>
      <p:ext uri="{BB962C8B-B14F-4D97-AF65-F5344CB8AC3E}">
        <p14:creationId xmlns:p14="http://schemas.microsoft.com/office/powerpoint/2010/main" val="133443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Secondary Analysis</a:t>
            </a:r>
          </a:p>
        </p:txBody>
      </p:sp>
      <p:pic>
        <p:nvPicPr>
          <p:cNvPr id="3" name="Picture 2"/>
          <p:cNvPicPr>
            <a:picLocks noChangeAspect="1"/>
          </p:cNvPicPr>
          <p:nvPr/>
        </p:nvPicPr>
        <p:blipFill>
          <a:blip r:embed="rId2"/>
          <a:stretch>
            <a:fillRect/>
          </a:stretch>
        </p:blipFill>
        <p:spPr>
          <a:xfrm>
            <a:off x="4280105" y="1397866"/>
            <a:ext cx="4695047" cy="4074829"/>
          </a:xfrm>
          <a:prstGeom prst="rect">
            <a:avLst/>
          </a:prstGeom>
        </p:spPr>
      </p:pic>
      <p:pic>
        <p:nvPicPr>
          <p:cNvPr id="5" name="Picture 4"/>
          <p:cNvPicPr>
            <a:picLocks noChangeAspect="1"/>
          </p:cNvPicPr>
          <p:nvPr/>
        </p:nvPicPr>
        <p:blipFill>
          <a:blip r:embed="rId3"/>
          <a:stretch>
            <a:fillRect/>
          </a:stretch>
        </p:blipFill>
        <p:spPr>
          <a:xfrm>
            <a:off x="182915" y="2247551"/>
            <a:ext cx="4016981" cy="3179463"/>
          </a:xfrm>
          <a:prstGeom prst="rect">
            <a:avLst/>
          </a:prstGeom>
        </p:spPr>
      </p:pic>
    </p:spTree>
    <p:extLst>
      <p:ext uri="{BB962C8B-B14F-4D97-AF65-F5344CB8AC3E}">
        <p14:creationId xmlns:p14="http://schemas.microsoft.com/office/powerpoint/2010/main" val="35868539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Mendelian Randomization</a:t>
            </a:r>
          </a:p>
        </p:txBody>
      </p:sp>
      <p:grpSp>
        <p:nvGrpSpPr>
          <p:cNvPr id="5" name="Group 4"/>
          <p:cNvGrpSpPr/>
          <p:nvPr/>
        </p:nvGrpSpPr>
        <p:grpSpPr>
          <a:xfrm>
            <a:off x="286680" y="1507998"/>
            <a:ext cx="8568952" cy="4320480"/>
            <a:chOff x="395536" y="836712"/>
            <a:chExt cx="8568952" cy="4320480"/>
          </a:xfrm>
        </p:grpSpPr>
        <p:grpSp>
          <p:nvGrpSpPr>
            <p:cNvPr id="6" name="Group 5"/>
            <p:cNvGrpSpPr/>
            <p:nvPr/>
          </p:nvGrpSpPr>
          <p:grpSpPr>
            <a:xfrm>
              <a:off x="395536" y="836712"/>
              <a:ext cx="3960440" cy="4320480"/>
              <a:chOff x="251520" y="1052736"/>
              <a:chExt cx="3960440" cy="4320480"/>
            </a:xfrm>
          </p:grpSpPr>
          <p:sp>
            <p:nvSpPr>
              <p:cNvPr id="21" name="Rectangle 20"/>
              <p:cNvSpPr/>
              <p:nvPr/>
            </p:nvSpPr>
            <p:spPr>
              <a:xfrm>
                <a:off x="755576" y="1052736"/>
                <a:ext cx="2736304"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Mendelian randomization</a:t>
                </a:r>
              </a:p>
            </p:txBody>
          </p:sp>
          <p:sp>
            <p:nvSpPr>
              <p:cNvPr id="22" name="Rectangle 21"/>
              <p:cNvSpPr/>
              <p:nvPr/>
            </p:nvSpPr>
            <p:spPr>
              <a:xfrm>
                <a:off x="761213" y="1772816"/>
                <a:ext cx="2736304"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Random segregation of alleles</a:t>
                </a:r>
              </a:p>
            </p:txBody>
          </p:sp>
          <p:sp>
            <p:nvSpPr>
              <p:cNvPr id="23" name="Rectangle 22"/>
              <p:cNvSpPr/>
              <p:nvPr/>
            </p:nvSpPr>
            <p:spPr>
              <a:xfrm>
                <a:off x="251520" y="2996952"/>
                <a:ext cx="180020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Exposed: one allele</a:t>
                </a:r>
              </a:p>
            </p:txBody>
          </p:sp>
          <p:sp>
            <p:nvSpPr>
              <p:cNvPr id="24" name="Rectangle 23"/>
              <p:cNvSpPr/>
              <p:nvPr/>
            </p:nvSpPr>
            <p:spPr>
              <a:xfrm>
                <a:off x="2411760" y="2996952"/>
                <a:ext cx="180020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Control: other allele</a:t>
                </a:r>
              </a:p>
            </p:txBody>
          </p:sp>
          <p:sp>
            <p:nvSpPr>
              <p:cNvPr id="25" name="Rectangle 24"/>
              <p:cNvSpPr/>
              <p:nvPr/>
            </p:nvSpPr>
            <p:spPr>
              <a:xfrm>
                <a:off x="1303332" y="3789040"/>
                <a:ext cx="1728192" cy="6480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Confounders equal between groups</a:t>
                </a:r>
              </a:p>
            </p:txBody>
          </p:sp>
          <p:sp>
            <p:nvSpPr>
              <p:cNvPr id="26" name="Rectangle 25"/>
              <p:cNvSpPr/>
              <p:nvPr/>
            </p:nvSpPr>
            <p:spPr>
              <a:xfrm>
                <a:off x="395536" y="4869160"/>
                <a:ext cx="3600400" cy="5040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Outcomes compared between groups</a:t>
                </a:r>
              </a:p>
            </p:txBody>
          </p:sp>
          <p:cxnSp>
            <p:nvCxnSpPr>
              <p:cNvPr id="27" name="Straight Arrow Connector 26"/>
              <p:cNvCxnSpPr>
                <a:stCxn id="21" idx="2"/>
                <a:endCxn id="22" idx="0"/>
              </p:cNvCxnSpPr>
              <p:nvPr/>
            </p:nvCxnSpPr>
            <p:spPr>
              <a:xfrm>
                <a:off x="2123728" y="1484784"/>
                <a:ext cx="5637" cy="2880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971600" y="3444355"/>
                <a:ext cx="0" cy="142480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471727" y="3429000"/>
                <a:ext cx="0" cy="142480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3487496" y="2643883"/>
                <a:ext cx="0" cy="35306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971600" y="2643883"/>
                <a:ext cx="0" cy="35306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22" idx="2"/>
              </p:cNvCxnSpPr>
              <p:nvPr/>
            </p:nvCxnSpPr>
            <p:spPr>
              <a:xfrm flipH="1">
                <a:off x="2126546" y="2204864"/>
                <a:ext cx="2819" cy="4390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971600" y="2636912"/>
                <a:ext cx="25158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4788024" y="836712"/>
              <a:ext cx="4176464" cy="4320480"/>
              <a:chOff x="251520" y="1052736"/>
              <a:chExt cx="4027304" cy="4320480"/>
            </a:xfrm>
          </p:grpSpPr>
          <p:sp>
            <p:nvSpPr>
              <p:cNvPr id="8" name="Rectangle 7"/>
              <p:cNvSpPr/>
              <p:nvPr/>
            </p:nvSpPr>
            <p:spPr>
              <a:xfrm>
                <a:off x="755576" y="1052736"/>
                <a:ext cx="2736304"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Randomized controlled trial</a:t>
                </a:r>
              </a:p>
            </p:txBody>
          </p:sp>
          <p:sp>
            <p:nvSpPr>
              <p:cNvPr id="9" name="Rectangle 8"/>
              <p:cNvSpPr/>
              <p:nvPr/>
            </p:nvSpPr>
            <p:spPr>
              <a:xfrm>
                <a:off x="761213" y="1772816"/>
                <a:ext cx="2736304"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Randomization method</a:t>
                </a:r>
              </a:p>
            </p:txBody>
          </p:sp>
          <p:sp>
            <p:nvSpPr>
              <p:cNvPr id="10" name="Rectangle 9"/>
              <p:cNvSpPr/>
              <p:nvPr/>
            </p:nvSpPr>
            <p:spPr>
              <a:xfrm>
                <a:off x="251520" y="2996952"/>
                <a:ext cx="180020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Exposed: intervention</a:t>
                </a:r>
              </a:p>
            </p:txBody>
          </p:sp>
          <p:sp>
            <p:nvSpPr>
              <p:cNvPr id="11" name="Rectangle 10"/>
              <p:cNvSpPr/>
              <p:nvPr/>
            </p:nvSpPr>
            <p:spPr>
              <a:xfrm>
                <a:off x="2411760" y="2996952"/>
                <a:ext cx="1867064"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Control: no intervention</a:t>
                </a:r>
              </a:p>
            </p:txBody>
          </p:sp>
          <p:sp>
            <p:nvSpPr>
              <p:cNvPr id="12" name="Rectangle 11"/>
              <p:cNvSpPr/>
              <p:nvPr/>
            </p:nvSpPr>
            <p:spPr>
              <a:xfrm>
                <a:off x="1303332" y="3789040"/>
                <a:ext cx="1728192" cy="6480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Confounders equal between groups</a:t>
                </a:r>
              </a:p>
            </p:txBody>
          </p:sp>
          <p:sp>
            <p:nvSpPr>
              <p:cNvPr id="13" name="Rectangle 12"/>
              <p:cNvSpPr/>
              <p:nvPr/>
            </p:nvSpPr>
            <p:spPr>
              <a:xfrm>
                <a:off x="395536" y="4869160"/>
                <a:ext cx="3600400" cy="5040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Outcomes compared between groups</a:t>
                </a:r>
              </a:p>
            </p:txBody>
          </p:sp>
          <p:cxnSp>
            <p:nvCxnSpPr>
              <p:cNvPr id="14" name="Straight Arrow Connector 13"/>
              <p:cNvCxnSpPr>
                <a:stCxn id="8" idx="2"/>
                <a:endCxn id="9" idx="0"/>
              </p:cNvCxnSpPr>
              <p:nvPr/>
            </p:nvCxnSpPr>
            <p:spPr>
              <a:xfrm>
                <a:off x="2123728" y="1484784"/>
                <a:ext cx="5637" cy="2880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971600" y="3444355"/>
                <a:ext cx="0" cy="142480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471727" y="3429000"/>
                <a:ext cx="0" cy="142480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487496" y="2643883"/>
                <a:ext cx="0" cy="35306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971600" y="2643883"/>
                <a:ext cx="0" cy="35306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2"/>
              </p:cNvCxnSpPr>
              <p:nvPr/>
            </p:nvCxnSpPr>
            <p:spPr>
              <a:xfrm flipH="1">
                <a:off x="2126546" y="2204864"/>
                <a:ext cx="2819" cy="4390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71600" y="2636912"/>
                <a:ext cx="25158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29941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2" cstate="print">
            <a:extLst>
              <a:ext uri="{28A0092B-C50C-407E-A947-70E740481C1C}">
                <a14:useLocalDpi xmlns:a14="http://schemas.microsoft.com/office/drawing/2010/main" val="0"/>
              </a:ext>
            </a:extLst>
          </a:blip>
          <a:srcRect l="1792" t="2486" r="1792" b="1989"/>
          <a:stretch>
            <a:fillRect/>
          </a:stretch>
        </p:blipFill>
        <p:spPr bwMode="auto">
          <a:xfrm>
            <a:off x="685800" y="1317666"/>
            <a:ext cx="7460532" cy="4397330"/>
          </a:xfrm>
          <a:prstGeom prst="rect">
            <a:avLst/>
          </a:prstGeom>
          <a:noFill/>
          <a:ln>
            <a:noFill/>
          </a:ln>
        </p:spPr>
      </p:pic>
      <p:sp>
        <p:nvSpPr>
          <p:cNvPr id="4" name="Title 3"/>
          <p:cNvSpPr>
            <a:spLocks noGrp="1"/>
          </p:cNvSpPr>
          <p:nvPr>
            <p:ph type="title"/>
          </p:nvPr>
        </p:nvSpPr>
        <p:spPr/>
        <p:txBody>
          <a:bodyPr/>
          <a:lstStyle/>
          <a:p>
            <a:r>
              <a:rPr lang="en-GB" dirty="0"/>
              <a:t>Cigarettes and Coffee</a:t>
            </a:r>
          </a:p>
        </p:txBody>
      </p:sp>
      <p:sp>
        <p:nvSpPr>
          <p:cNvPr id="5" name="TextBox 3"/>
          <p:cNvSpPr txBox="1">
            <a:spLocks noChangeArrowheads="1"/>
          </p:cNvSpPr>
          <p:nvPr/>
        </p:nvSpPr>
        <p:spPr bwMode="auto">
          <a:xfrm>
            <a:off x="838200" y="5181600"/>
            <a:ext cx="5379765"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2858BB"/>
              </a:buClr>
              <a:buChar char="•"/>
              <a:defRPr sz="3200">
                <a:solidFill>
                  <a:schemeClr val="tx1"/>
                </a:solidFill>
                <a:latin typeface="Arial" panose="020B0604020202020204" pitchFamily="34" charset="0"/>
              </a:defRPr>
            </a:lvl1pPr>
            <a:lvl2pPr marL="742950" indent="-285750">
              <a:spcBef>
                <a:spcPct val="20000"/>
              </a:spcBef>
              <a:buClr>
                <a:srgbClr val="2858BB"/>
              </a:buClr>
              <a:buChar char="•"/>
              <a:defRPr sz="2800">
                <a:solidFill>
                  <a:schemeClr val="tx1"/>
                </a:solidFill>
                <a:latin typeface="Arial" panose="020B0604020202020204" pitchFamily="34" charset="0"/>
              </a:defRPr>
            </a:lvl2pPr>
            <a:lvl3pPr marL="1143000" indent="-228600">
              <a:spcBef>
                <a:spcPct val="20000"/>
              </a:spcBef>
              <a:buClr>
                <a:srgbClr val="2858BB"/>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None/>
            </a:pPr>
            <a:r>
              <a:rPr lang="en-GB" altLang="en-US" sz="1000" dirty="0"/>
              <a:t>Ware et al (under review).</a:t>
            </a:r>
            <a:endParaRPr lang="en-GB" sz="1000" dirty="0"/>
          </a:p>
        </p:txBody>
      </p:sp>
    </p:spTree>
    <p:extLst>
      <p:ext uri="{BB962C8B-B14F-4D97-AF65-F5344CB8AC3E}">
        <p14:creationId xmlns:p14="http://schemas.microsoft.com/office/powerpoint/2010/main" val="12297260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it Works</a:t>
            </a:r>
          </a:p>
        </p:txBody>
      </p:sp>
      <p:sp>
        <p:nvSpPr>
          <p:cNvPr id="3" name="Content Placeholder 2"/>
          <p:cNvSpPr>
            <a:spLocks noGrp="1"/>
          </p:cNvSpPr>
          <p:nvPr>
            <p:ph idx="1"/>
          </p:nvPr>
        </p:nvSpPr>
        <p:spPr/>
        <p:txBody>
          <a:bodyPr/>
          <a:lstStyle/>
          <a:p>
            <a:r>
              <a:rPr lang="en-US" dirty="0"/>
              <a:t>Culture of open data / data sharing</a:t>
            </a:r>
          </a:p>
          <a:p>
            <a:endParaRPr lang="en-US" dirty="0"/>
          </a:p>
          <a:p>
            <a:r>
              <a:rPr lang="en-US" dirty="0"/>
              <a:t>Harmonized genotyping / imputation technology</a:t>
            </a:r>
          </a:p>
          <a:p>
            <a:endParaRPr lang="en-US" dirty="0"/>
          </a:p>
          <a:p>
            <a:r>
              <a:rPr lang="en-US" dirty="0"/>
              <a:t>Harmonized </a:t>
            </a:r>
            <a:r>
              <a:rPr lang="en-US" dirty="0" err="1"/>
              <a:t>phenotyping</a:t>
            </a:r>
            <a:endParaRPr lang="en-US" dirty="0"/>
          </a:p>
          <a:p>
            <a:endParaRPr lang="en-US" dirty="0"/>
          </a:p>
          <a:p>
            <a:r>
              <a:rPr lang="en-US" dirty="0"/>
              <a:t>Large-scale data sets amenable to secondary analysis</a:t>
            </a:r>
          </a:p>
        </p:txBody>
      </p:sp>
    </p:spTree>
    <p:extLst>
      <p:ext uri="{BB962C8B-B14F-4D97-AF65-F5344CB8AC3E}">
        <p14:creationId xmlns:p14="http://schemas.microsoft.com/office/powerpoint/2010/main" val="94808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Future Directions</a:t>
            </a:r>
          </a:p>
        </p:txBody>
      </p:sp>
      <p:pic>
        <p:nvPicPr>
          <p:cNvPr id="4" name="Picture 3"/>
          <p:cNvPicPr>
            <a:picLocks noChangeAspect="1"/>
          </p:cNvPicPr>
          <p:nvPr/>
        </p:nvPicPr>
        <p:blipFill>
          <a:blip r:embed="rId2"/>
          <a:stretch>
            <a:fillRect/>
          </a:stretch>
        </p:blipFill>
        <p:spPr>
          <a:xfrm>
            <a:off x="511680" y="1493101"/>
            <a:ext cx="8123885" cy="4326777"/>
          </a:xfrm>
          <a:prstGeom prst="rect">
            <a:avLst/>
          </a:prstGeom>
        </p:spPr>
      </p:pic>
      <p:pic>
        <p:nvPicPr>
          <p:cNvPr id="5" name="Picture 4" descr="enigma_300DPI_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4740" y="543300"/>
            <a:ext cx="1897938" cy="1181466"/>
          </a:xfrm>
          <a:prstGeom prst="rect">
            <a:avLst/>
          </a:prstGeom>
        </p:spPr>
      </p:pic>
    </p:spTree>
    <p:extLst>
      <p:ext uri="{BB962C8B-B14F-4D97-AF65-F5344CB8AC3E}">
        <p14:creationId xmlns:p14="http://schemas.microsoft.com/office/powerpoint/2010/main" val="2575221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457200"/>
          </a:xfrm>
        </p:spPr>
        <p:txBody>
          <a:bodyPr>
            <a:normAutofit fontScale="90000"/>
          </a:bodyPr>
          <a:lstStyle/>
          <a:p>
            <a:r>
              <a:rPr lang="en-US" dirty="0"/>
              <a:t>Promoting Awareness and Knowledge to Enhance Scientific Rigor in Neuroscience</a:t>
            </a:r>
          </a:p>
        </p:txBody>
      </p:sp>
      <p:sp>
        <p:nvSpPr>
          <p:cNvPr id="3" name="Content Placeholder 2"/>
          <p:cNvSpPr>
            <a:spLocks noGrp="1"/>
          </p:cNvSpPr>
          <p:nvPr>
            <p:ph idx="1"/>
          </p:nvPr>
        </p:nvSpPr>
        <p:spPr>
          <a:xfrm>
            <a:off x="457200" y="1447800"/>
            <a:ext cx="6553200" cy="4268714"/>
          </a:xfrm>
        </p:spPr>
        <p:txBody>
          <a:bodyPr/>
          <a:lstStyle/>
          <a:p>
            <a:r>
              <a:rPr lang="en-US" dirty="0" err="1"/>
              <a:t>SfN</a:t>
            </a:r>
            <a:r>
              <a:rPr lang="en-US" dirty="0"/>
              <a:t>-NIH partnership to provide </a:t>
            </a:r>
            <a:r>
              <a:rPr lang="en-US" b="1" dirty="0"/>
              <a:t>Training Modules to Enhance Data Replicability</a:t>
            </a:r>
            <a:r>
              <a:rPr lang="en-US" dirty="0"/>
              <a:t> (TMEDR)</a:t>
            </a:r>
          </a:p>
          <a:p>
            <a:endParaRPr lang="en-US" dirty="0"/>
          </a:p>
          <a:p>
            <a:pPr lvl="1">
              <a:buFont typeface="Courier New" panose="02070309020205020404" pitchFamily="49" charset="0"/>
              <a:buChar char="o"/>
            </a:pPr>
            <a:r>
              <a:rPr lang="en-US" dirty="0"/>
              <a:t>Webinar 1: Planning experiments and preparing for data collection | </a:t>
            </a:r>
            <a:r>
              <a:rPr lang="en-US" i="1" dirty="0"/>
              <a:t>January 20, 2016</a:t>
            </a:r>
          </a:p>
          <a:p>
            <a:pPr lvl="1">
              <a:buFont typeface="Courier New" panose="02070309020205020404" pitchFamily="49" charset="0"/>
              <a:buChar char="o"/>
            </a:pPr>
            <a:r>
              <a:rPr lang="en-US" dirty="0"/>
              <a:t>Webinar 2: Minimizing bias in experimental design and execution | </a:t>
            </a:r>
            <a:r>
              <a:rPr lang="en-US" i="1" dirty="0"/>
              <a:t>February 23, 2016</a:t>
            </a:r>
          </a:p>
          <a:p>
            <a:pPr lvl="1">
              <a:buFont typeface="Courier New" panose="02070309020205020404" pitchFamily="49" charset="0"/>
              <a:buChar char="o"/>
            </a:pPr>
            <a:r>
              <a:rPr lang="en-US" b="1" dirty="0"/>
              <a:t>Webinar 3: Post-experimental data analysis | </a:t>
            </a:r>
            <a:r>
              <a:rPr lang="en-US" b="1" i="1" dirty="0"/>
              <a:t>May 2016</a:t>
            </a:r>
          </a:p>
          <a:p>
            <a:pPr lvl="1">
              <a:buFont typeface="Courier New" panose="02070309020205020404" pitchFamily="49" charset="0"/>
              <a:buChar char="o"/>
            </a:pPr>
            <a:r>
              <a:rPr lang="en-US" dirty="0"/>
              <a:t>Webinar 4: Data management and reporting | </a:t>
            </a:r>
            <a:r>
              <a:rPr lang="en-US" i="1" dirty="0"/>
              <a:t>June 2016</a:t>
            </a:r>
          </a:p>
        </p:txBody>
      </p:sp>
    </p:spTree>
    <p:extLst>
      <p:ext uri="{BB962C8B-B14F-4D97-AF65-F5344CB8AC3E}">
        <p14:creationId xmlns:p14="http://schemas.microsoft.com/office/powerpoint/2010/main" val="40603406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GB" dirty="0"/>
              <a:t>Acknowledgements</a:t>
            </a:r>
          </a:p>
        </p:txBody>
      </p:sp>
      <p:sp>
        <p:nvSpPr>
          <p:cNvPr id="43011" name="Text Box 5"/>
          <p:cNvSpPr txBox="1">
            <a:spLocks noChangeArrowheads="1"/>
          </p:cNvSpPr>
          <p:nvPr/>
        </p:nvSpPr>
        <p:spPr bwMode="auto">
          <a:xfrm>
            <a:off x="502370" y="1807272"/>
            <a:ext cx="4314958" cy="1523494"/>
          </a:xfrm>
          <a:prstGeom prst="rect">
            <a:avLst/>
          </a:prstGeom>
          <a:noFill/>
          <a:ln w="9525">
            <a:noFill/>
            <a:miter lim="800000"/>
            <a:headEnd/>
            <a:tailEnd/>
          </a:ln>
        </p:spPr>
        <p:txBody>
          <a:bodyPr wrap="square">
            <a:spAutoFit/>
          </a:bodyPr>
          <a:lstStyle/>
          <a:p>
            <a:pPr>
              <a:spcBef>
                <a:spcPct val="50000"/>
              </a:spcBef>
            </a:pPr>
            <a:r>
              <a:rPr lang="en-GB" altLang="en-GB" dirty="0">
                <a:hlinkClick r:id="rId3"/>
              </a:rPr>
              <a:t>marcus.munafo@bristol.ac.uk</a:t>
            </a:r>
            <a:endParaRPr lang="en-GB" altLang="en-GB" dirty="0"/>
          </a:p>
          <a:p>
            <a:pPr>
              <a:spcBef>
                <a:spcPct val="50000"/>
              </a:spcBef>
            </a:pPr>
            <a:r>
              <a:rPr lang="en-GB" altLang="en-GB" dirty="0"/>
              <a:t>@</a:t>
            </a:r>
            <a:r>
              <a:rPr lang="en-GB" altLang="en-GB" dirty="0" err="1"/>
              <a:t>MarcusMunafo</a:t>
            </a:r>
            <a:endParaRPr lang="en-GB" altLang="en-GB" dirty="0"/>
          </a:p>
          <a:p>
            <a:pPr>
              <a:spcBef>
                <a:spcPct val="50000"/>
              </a:spcBef>
            </a:pPr>
            <a:r>
              <a:rPr lang="en-GB" altLang="en-GB" dirty="0"/>
              <a:t>@</a:t>
            </a:r>
            <a:r>
              <a:rPr lang="en-GB" altLang="en-GB" dirty="0" err="1"/>
              <a:t>BristolTARG</a:t>
            </a:r>
            <a:endParaRPr lang="en-GB" altLang="en-GB" dirty="0"/>
          </a:p>
          <a:p>
            <a:pPr>
              <a:spcBef>
                <a:spcPct val="50000"/>
              </a:spcBef>
            </a:pPr>
            <a:r>
              <a:rPr lang="en-GB" altLang="en-GB" sz="1400" dirty="0"/>
              <a:t>http://www.bristol.ac.uk/expsych/research/brain/targ/</a:t>
            </a:r>
          </a:p>
        </p:txBody>
      </p:sp>
      <p:sp>
        <p:nvSpPr>
          <p:cNvPr id="8" name="Text Box 5"/>
          <p:cNvSpPr txBox="1">
            <a:spLocks noChangeArrowheads="1"/>
          </p:cNvSpPr>
          <p:nvPr/>
        </p:nvSpPr>
        <p:spPr bwMode="auto">
          <a:xfrm>
            <a:off x="5401691" y="1416356"/>
            <a:ext cx="3201565" cy="42934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pPr>
            <a:r>
              <a:rPr lang="en-GB" altLang="en-GB" sz="1050" b="1" dirty="0"/>
              <a:t>Tobacco and Alcohol Research Group:</a:t>
            </a:r>
          </a:p>
          <a:p>
            <a:pPr eaLnBrk="1" hangingPunct="1">
              <a:spcBef>
                <a:spcPts val="0"/>
              </a:spcBef>
            </a:pPr>
            <a:endParaRPr lang="en-GB" altLang="en-GB" sz="1050" b="1" dirty="0"/>
          </a:p>
          <a:p>
            <a:pPr eaLnBrk="1" hangingPunct="1">
              <a:spcBef>
                <a:spcPts val="0"/>
              </a:spcBef>
            </a:pPr>
            <a:r>
              <a:rPr lang="en-GB" altLang="en-GB" sz="1050" dirty="0"/>
              <a:t>Angela Attwood	Postdoc</a:t>
            </a:r>
          </a:p>
          <a:p>
            <a:pPr eaLnBrk="1" hangingPunct="1">
              <a:spcBef>
                <a:spcPts val="0"/>
              </a:spcBef>
            </a:pPr>
            <a:r>
              <a:rPr lang="en-GB" altLang="en-GB" sz="1050" dirty="0"/>
              <a:t>Miriam Cohen		PhD Student</a:t>
            </a:r>
          </a:p>
          <a:p>
            <a:pPr eaLnBrk="1" hangingPunct="1">
              <a:spcBef>
                <a:spcPts val="0"/>
              </a:spcBef>
            </a:pPr>
            <a:r>
              <a:rPr lang="en-GB" altLang="en-GB" sz="1050" dirty="0"/>
              <a:t>Michael </a:t>
            </a:r>
            <a:r>
              <a:rPr lang="en-GB" altLang="en-GB" sz="1050" dirty="0" err="1"/>
              <a:t>Dalili</a:t>
            </a:r>
            <a:r>
              <a:rPr lang="en-GB" altLang="en-GB" sz="1050" dirty="0"/>
              <a:t>		PhD Student</a:t>
            </a:r>
          </a:p>
          <a:p>
            <a:pPr eaLnBrk="1" hangingPunct="1">
              <a:spcBef>
                <a:spcPts val="0"/>
              </a:spcBef>
            </a:pPr>
            <a:r>
              <a:rPr lang="en-GB" altLang="en-GB" sz="1050" dirty="0" err="1"/>
              <a:t>Kayleigh</a:t>
            </a:r>
            <a:r>
              <a:rPr lang="en-GB" altLang="en-GB" sz="1050" dirty="0"/>
              <a:t> </a:t>
            </a:r>
            <a:r>
              <a:rPr lang="en-GB" altLang="en-GB" sz="1050" dirty="0" err="1"/>
              <a:t>Easey</a:t>
            </a:r>
            <a:r>
              <a:rPr lang="en-GB" altLang="en-GB" sz="1050" dirty="0"/>
              <a:t>	PhD Student</a:t>
            </a:r>
          </a:p>
          <a:p>
            <a:pPr eaLnBrk="1" hangingPunct="1">
              <a:spcBef>
                <a:spcPts val="0"/>
              </a:spcBef>
            </a:pPr>
            <a:r>
              <a:rPr lang="en-GB" altLang="en-GB" sz="1050" dirty="0"/>
              <a:t>Meg </a:t>
            </a:r>
            <a:r>
              <a:rPr lang="en-GB" altLang="en-GB" sz="1050" dirty="0" err="1"/>
              <a:t>Fluharty</a:t>
            </a:r>
            <a:r>
              <a:rPr lang="en-GB" altLang="en-GB" sz="1050" dirty="0"/>
              <a:t>		PhD Student</a:t>
            </a:r>
          </a:p>
          <a:p>
            <a:pPr eaLnBrk="1" hangingPunct="1">
              <a:spcBef>
                <a:spcPts val="0"/>
              </a:spcBef>
            </a:pPr>
            <a:r>
              <a:rPr lang="en-GB" altLang="en-GB" sz="1050" dirty="0"/>
              <a:t>Therese </a:t>
            </a:r>
            <a:r>
              <a:rPr lang="en-GB" altLang="en-GB" sz="1050" dirty="0" err="1"/>
              <a:t>Freuler</a:t>
            </a:r>
            <a:r>
              <a:rPr lang="en-GB" altLang="en-GB" sz="1050" dirty="0"/>
              <a:t>	Research Assistant</a:t>
            </a:r>
          </a:p>
          <a:p>
            <a:pPr eaLnBrk="1" hangingPunct="1">
              <a:spcBef>
                <a:spcPts val="0"/>
              </a:spcBef>
            </a:pPr>
            <a:r>
              <a:rPr lang="en-GB" altLang="en-GB" sz="1050" dirty="0" err="1"/>
              <a:t>Suzi</a:t>
            </a:r>
            <a:r>
              <a:rPr lang="en-GB" altLang="en-GB" sz="1050" dirty="0"/>
              <a:t> Gage		Postdoc</a:t>
            </a:r>
          </a:p>
          <a:p>
            <a:pPr eaLnBrk="1" hangingPunct="1">
              <a:spcBef>
                <a:spcPts val="0"/>
              </a:spcBef>
            </a:pPr>
            <a:r>
              <a:rPr lang="en-GB" altLang="en-GB" sz="1050" dirty="0"/>
              <a:t>Harry Gove		Research Assistant</a:t>
            </a:r>
          </a:p>
          <a:p>
            <a:pPr eaLnBrk="1" hangingPunct="1">
              <a:spcBef>
                <a:spcPts val="0"/>
              </a:spcBef>
            </a:pPr>
            <a:r>
              <a:rPr lang="en-GB" altLang="en-GB" sz="1050" dirty="0" err="1"/>
              <a:t>Meryem</a:t>
            </a:r>
            <a:r>
              <a:rPr lang="en-GB" altLang="en-GB" sz="1050" dirty="0"/>
              <a:t> </a:t>
            </a:r>
            <a:r>
              <a:rPr lang="en-GB" altLang="en-GB" sz="1050" dirty="0" err="1"/>
              <a:t>Grabski</a:t>
            </a:r>
            <a:r>
              <a:rPr lang="en-GB" altLang="en-GB" sz="1050" dirty="0"/>
              <a:t>	PhD Student</a:t>
            </a:r>
          </a:p>
          <a:p>
            <a:pPr eaLnBrk="1" hangingPunct="1">
              <a:spcBef>
                <a:spcPts val="0"/>
              </a:spcBef>
            </a:pPr>
            <a:r>
              <a:rPr lang="en-GB" altLang="en-GB" sz="1050" dirty="0"/>
              <a:t>Sarah Griffiths		PhD Student</a:t>
            </a:r>
          </a:p>
          <a:p>
            <a:pPr eaLnBrk="1" hangingPunct="1">
              <a:spcBef>
                <a:spcPts val="0"/>
              </a:spcBef>
            </a:pPr>
            <a:r>
              <a:rPr lang="en-GB" altLang="en-GB" sz="1050" dirty="0"/>
              <a:t>Eleanor Kennedy	PhD Student</a:t>
            </a:r>
          </a:p>
          <a:p>
            <a:pPr eaLnBrk="1" hangingPunct="1">
              <a:spcBef>
                <a:spcPts val="0"/>
              </a:spcBef>
            </a:pPr>
            <a:r>
              <a:rPr lang="en-GB" altLang="en-GB" sz="1050" dirty="0"/>
              <a:t>Jasmine </a:t>
            </a:r>
            <a:r>
              <a:rPr lang="en-GB" altLang="en-GB" sz="1050" dirty="0" err="1"/>
              <a:t>Khouja</a:t>
            </a:r>
            <a:r>
              <a:rPr lang="en-GB" altLang="en-GB" sz="1050" dirty="0"/>
              <a:t>	Research Assistant</a:t>
            </a:r>
          </a:p>
          <a:p>
            <a:pPr eaLnBrk="1" hangingPunct="1">
              <a:spcBef>
                <a:spcPts val="0"/>
              </a:spcBef>
            </a:pPr>
            <a:r>
              <a:rPr lang="en-GB" altLang="en-GB" sz="1050" dirty="0"/>
              <a:t>Lindsey </a:t>
            </a:r>
            <a:r>
              <a:rPr lang="en-GB" altLang="en-GB" sz="1050" dirty="0" err="1"/>
              <a:t>Lacey</a:t>
            </a:r>
            <a:r>
              <a:rPr lang="en-GB" altLang="en-GB" sz="1050" dirty="0"/>
              <a:t>		Research Assistant</a:t>
            </a:r>
          </a:p>
          <a:p>
            <a:pPr eaLnBrk="1" hangingPunct="1">
              <a:spcBef>
                <a:spcPts val="0"/>
              </a:spcBef>
            </a:pPr>
            <a:r>
              <a:rPr lang="en-GB" altLang="en-GB" sz="1050" dirty="0"/>
              <a:t>Glenda </a:t>
            </a:r>
            <a:r>
              <a:rPr lang="en-GB" altLang="en-GB" sz="1050" dirty="0" err="1"/>
              <a:t>Lassi</a:t>
            </a:r>
            <a:r>
              <a:rPr lang="en-GB" altLang="en-GB" sz="1050" dirty="0"/>
              <a:t>		Postdoc</a:t>
            </a:r>
          </a:p>
          <a:p>
            <a:pPr eaLnBrk="1" hangingPunct="1">
              <a:spcBef>
                <a:spcPts val="0"/>
              </a:spcBef>
            </a:pPr>
            <a:r>
              <a:rPr lang="en-GB" altLang="en-GB" sz="1050" dirty="0"/>
              <a:t>Rebecca Lawn		PhD Student</a:t>
            </a:r>
          </a:p>
          <a:p>
            <a:pPr eaLnBrk="1" hangingPunct="1">
              <a:spcBef>
                <a:spcPts val="0"/>
              </a:spcBef>
            </a:pPr>
            <a:r>
              <a:rPr lang="en-GB" altLang="en-GB" sz="1050" dirty="0"/>
              <a:t>Jim </a:t>
            </a:r>
            <a:r>
              <a:rPr lang="en-GB" altLang="en-GB" sz="1050" dirty="0" err="1"/>
              <a:t>Lumsden</a:t>
            </a:r>
            <a:r>
              <a:rPr lang="en-GB" altLang="en-GB" sz="1050" dirty="0"/>
              <a:t>		PhD Student</a:t>
            </a:r>
          </a:p>
          <a:p>
            <a:pPr eaLnBrk="1" hangingPunct="1">
              <a:spcBef>
                <a:spcPts val="0"/>
              </a:spcBef>
            </a:pPr>
            <a:r>
              <a:rPr lang="en-GB" altLang="en-GB" sz="1050" dirty="0"/>
              <a:t>Olivia Maynard		Postdoc</a:t>
            </a:r>
          </a:p>
          <a:p>
            <a:pPr eaLnBrk="1" hangingPunct="1"/>
            <a:r>
              <a:rPr lang="en-GB" altLang="en-GB" sz="1050" dirty="0"/>
              <a:t>Diana Pratt		Administrator</a:t>
            </a:r>
          </a:p>
          <a:p>
            <a:pPr eaLnBrk="1" hangingPunct="1">
              <a:spcBef>
                <a:spcPts val="0"/>
              </a:spcBef>
            </a:pPr>
            <a:r>
              <a:rPr lang="en-GB" altLang="en-GB" sz="1050" dirty="0"/>
              <a:t>Andy Skinner		Postdoc</a:t>
            </a:r>
          </a:p>
          <a:p>
            <a:pPr eaLnBrk="1" hangingPunct="1">
              <a:spcBef>
                <a:spcPts val="0"/>
              </a:spcBef>
            </a:pPr>
            <a:r>
              <a:rPr lang="en-GB" altLang="en-GB" sz="1050" dirty="0"/>
              <a:t>Amy Taylor		Postdoc</a:t>
            </a:r>
          </a:p>
          <a:p>
            <a:pPr eaLnBrk="1" hangingPunct="1">
              <a:spcBef>
                <a:spcPts val="0"/>
              </a:spcBef>
            </a:pPr>
            <a:r>
              <a:rPr lang="en-GB" altLang="en-GB" sz="1050" dirty="0"/>
              <a:t>Michelle Taylor		PhD Student</a:t>
            </a:r>
          </a:p>
          <a:p>
            <a:pPr eaLnBrk="1" hangingPunct="1">
              <a:spcBef>
                <a:spcPts val="0"/>
              </a:spcBef>
            </a:pPr>
            <a:r>
              <a:rPr lang="en-GB" altLang="en-GB" sz="1050" dirty="0"/>
              <a:t>Lea </a:t>
            </a:r>
            <a:r>
              <a:rPr lang="en-GB" altLang="en-GB" sz="1050" dirty="0" err="1"/>
              <a:t>Trela</a:t>
            </a:r>
            <a:r>
              <a:rPr lang="en-GB" altLang="en-GB" sz="1050" dirty="0"/>
              <a:t>-Larsen	PhD Student</a:t>
            </a:r>
          </a:p>
          <a:p>
            <a:pPr eaLnBrk="1" hangingPunct="1">
              <a:spcBef>
                <a:spcPts val="0"/>
              </a:spcBef>
            </a:pPr>
            <a:r>
              <a:rPr lang="en-GB" altLang="en-GB" sz="1050" dirty="0"/>
              <a:t>David Troy		PhD Student</a:t>
            </a:r>
          </a:p>
        </p:txBody>
      </p:sp>
      <p:pic>
        <p:nvPicPr>
          <p:cNvPr id="1027" name="Picture 3" descr="O:\Documents\Templates\Logos\UKCTA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241" y="4574944"/>
            <a:ext cx="4142723" cy="119448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207184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4744" y="1981200"/>
            <a:ext cx="8524006" cy="688975"/>
          </a:xfrm>
        </p:spPr>
        <p:txBody>
          <a:bodyPr>
            <a:normAutofit fontScale="90000"/>
          </a:bodyPr>
          <a:lstStyle/>
          <a:p>
            <a:r>
              <a:rPr lang="en-US" dirty="0">
                <a:latin typeface="Arial" charset="0"/>
                <a:ea typeface="ＭＳ Ｐゴシック" charset="0"/>
                <a:cs typeface="ＭＳ Ｐゴシック" charset="0"/>
              </a:rPr>
              <a:t>Robust and Replicable Science in the Era of Big Data and Data Sharing</a:t>
            </a:r>
            <a:endParaRPr lang="en-US" dirty="0"/>
          </a:p>
        </p:txBody>
      </p:sp>
      <p:sp>
        <p:nvSpPr>
          <p:cNvPr id="3" name="Subtitle 2"/>
          <p:cNvSpPr>
            <a:spLocks noGrp="1"/>
          </p:cNvSpPr>
          <p:nvPr>
            <p:ph type="subTitle" idx="1"/>
          </p:nvPr>
        </p:nvSpPr>
        <p:spPr>
          <a:xfrm>
            <a:off x="507159" y="3048000"/>
            <a:ext cx="6866656" cy="2209800"/>
          </a:xfrm>
        </p:spPr>
        <p:txBody>
          <a:bodyPr>
            <a:normAutofit fontScale="70000" lnSpcReduction="20000"/>
          </a:bodyPr>
          <a:lstStyle/>
          <a:p>
            <a:endParaRPr lang="en-US" sz="2800" b="1" dirty="0"/>
          </a:p>
          <a:p>
            <a:r>
              <a:rPr lang="en-US" sz="2800" b="1" dirty="0"/>
              <a:t>Deanna M. </a:t>
            </a:r>
            <a:r>
              <a:rPr lang="en-US" sz="2800" b="1" dirty="0" err="1"/>
              <a:t>Barch</a:t>
            </a:r>
            <a:r>
              <a:rPr lang="en-US" sz="2800" b="1" dirty="0"/>
              <a:t>, PhD</a:t>
            </a:r>
          </a:p>
          <a:p>
            <a:r>
              <a:rPr lang="en-US" sz="2800" dirty="0"/>
              <a:t>Chair, Department of Psychological &amp; Brain Sciences</a:t>
            </a:r>
          </a:p>
          <a:p>
            <a:r>
              <a:rPr lang="en-US" sz="2800" dirty="0"/>
              <a:t>Gregory Couch Chair of Psychiatry, </a:t>
            </a:r>
          </a:p>
          <a:p>
            <a:r>
              <a:rPr lang="en-US" sz="2800" dirty="0"/>
              <a:t>Co-Director, Cognitive Control and Psychopathology Laboratory, </a:t>
            </a:r>
          </a:p>
          <a:p>
            <a:r>
              <a:rPr lang="en-US" sz="2800" dirty="0"/>
              <a:t>Washington University</a:t>
            </a:r>
          </a:p>
        </p:txBody>
      </p:sp>
    </p:spTree>
    <p:extLst>
      <p:ext uri="{BB962C8B-B14F-4D97-AF65-F5344CB8AC3E}">
        <p14:creationId xmlns:p14="http://schemas.microsoft.com/office/powerpoint/2010/main" val="6880495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454025" y="381000"/>
            <a:ext cx="8382000" cy="900113"/>
          </a:xfrm>
          <a:noFill/>
        </p:spPr>
        <p:txBody>
          <a:bodyPr>
            <a:normAutofit fontScale="90000"/>
          </a:bodyPr>
          <a:lstStyle/>
          <a:p>
            <a:r>
              <a:rPr lang="en-US" sz="3600" dirty="0">
                <a:latin typeface="Arial" charset="0"/>
                <a:ea typeface="ＭＳ Ｐゴシック" charset="0"/>
                <a:cs typeface="ＭＳ Ｐゴシック" charset="0"/>
              </a:rPr>
              <a:t>Robust and Replicable Science in the Era of Big Data and Data Sharing</a:t>
            </a:r>
          </a:p>
        </p:txBody>
      </p:sp>
      <p:sp>
        <p:nvSpPr>
          <p:cNvPr id="14338" name="Rectangle 3"/>
          <p:cNvSpPr>
            <a:spLocks noGrp="1" noChangeArrowheads="1"/>
          </p:cNvSpPr>
          <p:nvPr>
            <p:ph type="body" idx="1"/>
          </p:nvPr>
        </p:nvSpPr>
        <p:spPr>
          <a:xfrm>
            <a:off x="1143000" y="1219200"/>
            <a:ext cx="6915150" cy="3810000"/>
          </a:xfrm>
          <a:noFill/>
        </p:spPr>
        <p:txBody>
          <a:bodyPr/>
          <a:lstStyle/>
          <a:p>
            <a:pPr algn="ctr">
              <a:lnSpc>
                <a:spcPct val="50000"/>
              </a:lnSpc>
              <a:buFont typeface="Geneva" charset="0"/>
              <a:buNone/>
            </a:pPr>
            <a:endParaRPr lang="en-US" sz="2000" dirty="0">
              <a:latin typeface="Arial" charset="0"/>
              <a:ea typeface="ＭＳ Ｐゴシック" charset="0"/>
              <a:cs typeface="ＭＳ Ｐゴシック" charset="0"/>
            </a:endParaRPr>
          </a:p>
          <a:p>
            <a:pPr algn="ctr">
              <a:lnSpc>
                <a:spcPct val="50000"/>
              </a:lnSpc>
              <a:buFont typeface="Geneva" charset="0"/>
              <a:buNone/>
            </a:pPr>
            <a:endParaRPr lang="en-US" sz="2000" dirty="0">
              <a:latin typeface="Arial" charset="0"/>
              <a:ea typeface="ＭＳ Ｐゴシック" charset="0"/>
              <a:cs typeface="ＭＳ Ｐゴシック" charset="0"/>
            </a:endParaRPr>
          </a:p>
          <a:p>
            <a:pPr algn="ctr">
              <a:lnSpc>
                <a:spcPct val="50000"/>
              </a:lnSpc>
              <a:buFont typeface="Geneva" charset="0"/>
              <a:buNone/>
            </a:pPr>
            <a:r>
              <a:rPr lang="en-US" sz="2000" dirty="0">
                <a:latin typeface="Arial" charset="0"/>
                <a:ea typeface="ＭＳ Ｐゴシック" charset="0"/>
                <a:cs typeface="ＭＳ Ｐゴシック" charset="0"/>
              </a:rPr>
              <a:t>Deanna M. Barch</a:t>
            </a:r>
          </a:p>
          <a:p>
            <a:pPr algn="ctr">
              <a:buNone/>
            </a:pPr>
            <a:r>
              <a:rPr lang="en-US" sz="1800" dirty="0">
                <a:latin typeface="Arial" charset="0"/>
                <a:ea typeface="ＭＳ Ｐゴシック" charset="0"/>
                <a:cs typeface="ＭＳ Ｐゴシック" charset="0"/>
              </a:rPr>
              <a:t>Chair, Department of Psychological &amp; Brain Sciences</a:t>
            </a:r>
          </a:p>
          <a:p>
            <a:pPr algn="ctr">
              <a:buNone/>
            </a:pPr>
            <a:r>
              <a:rPr lang="en-US" sz="1800" dirty="0">
                <a:latin typeface="Arial" charset="0"/>
                <a:ea typeface="ＭＳ Ｐゴシック" charset="0"/>
                <a:cs typeface="ＭＳ Ｐゴシック" charset="0"/>
              </a:rPr>
              <a:t>Gregory Couch Chair of Psychiatry, </a:t>
            </a:r>
          </a:p>
          <a:p>
            <a:pPr algn="ctr">
              <a:buFont typeface="Geneva" charset="0"/>
              <a:buNone/>
            </a:pPr>
            <a:r>
              <a:rPr lang="en-US" sz="1800" dirty="0">
                <a:latin typeface="Arial" charset="0"/>
                <a:ea typeface="ＭＳ Ｐゴシック" charset="0"/>
                <a:cs typeface="ＭＳ Ｐゴシック" charset="0"/>
              </a:rPr>
              <a:t>Co-Director, Cognitive Control and Psychopathology Laboratory, </a:t>
            </a:r>
          </a:p>
          <a:p>
            <a:pPr algn="ctr">
              <a:buFont typeface="Geneva" charset="0"/>
              <a:buNone/>
            </a:pPr>
            <a:r>
              <a:rPr lang="en-US" sz="1800" dirty="0">
                <a:latin typeface="Arial" charset="0"/>
                <a:ea typeface="ＭＳ Ｐゴシック" charset="0"/>
                <a:cs typeface="ＭＳ Ｐゴシック" charset="0"/>
              </a:rPr>
              <a:t>Washington University</a:t>
            </a:r>
          </a:p>
          <a:p>
            <a:pPr algn="ctr">
              <a:buFont typeface="Geneva" charset="0"/>
              <a:buNone/>
            </a:pPr>
            <a:endParaRPr lang="en-US" sz="1800" dirty="0">
              <a:latin typeface="Arial" charset="0"/>
              <a:ea typeface="ＭＳ Ｐゴシック" charset="0"/>
              <a:cs typeface="ＭＳ Ｐゴシック" charset="0"/>
            </a:endParaRPr>
          </a:p>
          <a:p>
            <a:pPr algn="ctr">
              <a:buFont typeface="Geneva" charset="0"/>
              <a:buNone/>
            </a:pPr>
            <a:endParaRPr lang="en-US" sz="1800" dirty="0">
              <a:latin typeface="Arial" charset="0"/>
              <a:ea typeface="ＭＳ Ｐゴシック" charset="0"/>
              <a:cs typeface="ＭＳ Ｐゴシック" charset="0"/>
            </a:endParaRPr>
          </a:p>
          <a:p>
            <a:pPr algn="ctr">
              <a:buFont typeface="Geneva" charset="0"/>
              <a:buNone/>
            </a:pPr>
            <a:endParaRPr lang="en-US" sz="1800" dirty="0">
              <a:latin typeface="Arial" charset="0"/>
              <a:ea typeface="ＭＳ Ｐゴシック" charset="0"/>
              <a:cs typeface="ＭＳ Ｐゴシック" charset="0"/>
            </a:endParaRPr>
          </a:p>
          <a:p>
            <a:pPr algn="ctr">
              <a:buFont typeface="Geneva" charset="0"/>
              <a:buNone/>
            </a:pPr>
            <a:endParaRPr lang="en-US" sz="1800" dirty="0">
              <a:latin typeface="Arial" charset="0"/>
              <a:ea typeface="ＭＳ Ｐゴシック" charset="0"/>
              <a:cs typeface="ＭＳ Ｐゴシック" charset="0"/>
            </a:endParaRPr>
          </a:p>
          <a:p>
            <a:pPr algn="ctr">
              <a:buFont typeface="Geneva" charset="0"/>
              <a:buNone/>
            </a:pPr>
            <a:endParaRPr lang="en-US" sz="1800" dirty="0">
              <a:latin typeface="Arial" charset="0"/>
              <a:ea typeface="ＭＳ Ｐゴシック" charset="0"/>
              <a:cs typeface="ＭＳ Ｐゴシック" charset="0"/>
            </a:endParaRPr>
          </a:p>
          <a:p>
            <a:pPr algn="ctr">
              <a:buFont typeface="Geneva" charset="0"/>
              <a:buNone/>
            </a:pPr>
            <a:endParaRPr lang="en-US" sz="1800" dirty="0">
              <a:latin typeface="Arial" charset="0"/>
              <a:ea typeface="ＭＳ Ｐゴシック" charset="0"/>
              <a:cs typeface="ＭＳ Ｐゴシック" charset="0"/>
            </a:endParaRPr>
          </a:p>
          <a:p>
            <a:pPr algn="ctr">
              <a:buFont typeface="Geneva" charset="0"/>
              <a:buNone/>
            </a:pPr>
            <a:endParaRPr lang="en-US" sz="1800" dirty="0">
              <a:latin typeface="Arial" charset="0"/>
              <a:ea typeface="ＭＳ Ｐゴシック" charset="0"/>
              <a:cs typeface="ＭＳ Ｐゴシック" charset="0"/>
            </a:endParaRPr>
          </a:p>
          <a:p>
            <a:pPr algn="ctr">
              <a:buFont typeface="Geneva" charset="0"/>
              <a:buNone/>
            </a:pPr>
            <a:endParaRPr lang="en-US" sz="1800" dirty="0">
              <a:latin typeface="Arial" charset="0"/>
              <a:ea typeface="ＭＳ Ｐゴシック" charset="0"/>
              <a:cs typeface="ＭＳ Ｐゴシック" charset="0"/>
            </a:endParaRPr>
          </a:p>
          <a:p>
            <a:pPr algn="ctr">
              <a:buFont typeface="Geneva" charset="0"/>
              <a:buNone/>
            </a:pPr>
            <a:endParaRPr lang="en-US" sz="1800" dirty="0">
              <a:latin typeface="Arial" charset="0"/>
              <a:ea typeface="ＭＳ Ｐゴシック" charset="0"/>
              <a:cs typeface="ＭＳ Ｐゴシック" charset="0"/>
            </a:endParaRPr>
          </a:p>
          <a:p>
            <a:pPr algn="ctr">
              <a:buFont typeface="Geneva" charset="0"/>
              <a:buNone/>
            </a:pPr>
            <a:endParaRPr lang="en-US" sz="1800" dirty="0">
              <a:latin typeface="Arial" charset="0"/>
              <a:ea typeface="ＭＳ Ｐゴシック" charset="0"/>
              <a:cs typeface="ＭＳ Ｐゴシック" charset="0"/>
            </a:endParaRPr>
          </a:p>
        </p:txBody>
      </p:sp>
      <p:pic>
        <p:nvPicPr>
          <p:cNvPr id="1433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442" y="3429000"/>
            <a:ext cx="3116687" cy="1676400"/>
          </a:xfrm>
          <a:prstGeom prst="rect">
            <a:avLst/>
          </a:prstGeom>
          <a:noFill/>
          <a:ln w="50800">
            <a:solidFill>
              <a:srgbClr val="800000"/>
            </a:solidFill>
            <a:miter lim="800000"/>
            <a:headEnd/>
            <a:tailEnd/>
          </a:ln>
          <a:extLst>
            <a:ext uri="{909E8E84-426E-40dd-AFC4-6F175D3DCCD1}">
              <a14:hiddenFill xmlns:a14="http://schemas.microsoft.com/office/drawing/2010/main" xmlns="">
                <a:solidFill>
                  <a:srgbClr val="FFFFFF"/>
                </a:solidFill>
              </a14:hiddenFill>
            </a:ext>
          </a:extLst>
        </p:spPr>
      </p:pic>
      <p:pic>
        <p:nvPicPr>
          <p:cNvPr id="14341" name="Picture 12" descr="ccp2007colrblock"/>
          <p:cNvPicPr>
            <a:picLocks noChangeAspect="1" noChangeArrowheads="1"/>
          </p:cNvPicPr>
          <p:nvPr/>
        </p:nvPicPr>
        <p:blipFill>
          <a:blip r:embed="rId4">
            <a:extLst>
              <a:ext uri="{28A0092B-C50C-407E-A947-70E740481C1C}">
                <a14:useLocalDpi xmlns:a14="http://schemas.microsoft.com/office/drawing/2010/main" val="0"/>
              </a:ext>
            </a:extLst>
          </a:blip>
          <a:srcRect l="2170" t="3459" r="6508" b="6055"/>
          <a:stretch>
            <a:fillRect/>
          </a:stretch>
        </p:blipFill>
        <p:spPr bwMode="auto">
          <a:xfrm>
            <a:off x="6019800" y="3429000"/>
            <a:ext cx="2590800" cy="2412709"/>
          </a:xfrm>
          <a:prstGeom prst="rect">
            <a:avLst/>
          </a:prstGeom>
          <a:noFill/>
          <a:ln w="50800">
            <a:solidFill>
              <a:srgbClr val="FF00FF"/>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69551288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Big Data &amp; Data Sharing</a:t>
            </a:r>
          </a:p>
        </p:txBody>
      </p:sp>
      <p:sp>
        <p:nvSpPr>
          <p:cNvPr id="3" name="Content Placeholder 2"/>
          <p:cNvSpPr>
            <a:spLocks noGrp="1"/>
          </p:cNvSpPr>
          <p:nvPr>
            <p:ph idx="1"/>
          </p:nvPr>
        </p:nvSpPr>
        <p:spPr>
          <a:xfrm>
            <a:off x="381000" y="1524000"/>
            <a:ext cx="8458200" cy="3962400"/>
          </a:xfrm>
        </p:spPr>
        <p:txBody>
          <a:bodyPr>
            <a:noAutofit/>
          </a:bodyPr>
          <a:lstStyle/>
          <a:p>
            <a:r>
              <a:rPr lang="en-US" dirty="0"/>
              <a:t>The field is increasingly focused on public release of data and data sharing</a:t>
            </a:r>
          </a:p>
          <a:p>
            <a:pPr lvl="1"/>
            <a:r>
              <a:rPr lang="en-US" sz="1800" dirty="0"/>
              <a:t>Genetics</a:t>
            </a:r>
          </a:p>
          <a:p>
            <a:pPr lvl="2"/>
            <a:r>
              <a:rPr lang="en-US" sz="1800" dirty="0"/>
              <a:t>Psychiatric Genetic Consortium</a:t>
            </a:r>
          </a:p>
          <a:p>
            <a:pPr lvl="2"/>
            <a:r>
              <a:rPr lang="en-US" sz="1800" dirty="0"/>
              <a:t>DBGAP</a:t>
            </a:r>
          </a:p>
          <a:p>
            <a:pPr lvl="2"/>
            <a:r>
              <a:rPr lang="en-US" sz="1800" dirty="0"/>
              <a:t>The Broad Institute</a:t>
            </a:r>
          </a:p>
          <a:p>
            <a:pPr lvl="1"/>
            <a:r>
              <a:rPr lang="en-US" sz="1800" dirty="0"/>
              <a:t>Neuroimaging</a:t>
            </a:r>
          </a:p>
          <a:p>
            <a:pPr lvl="2"/>
            <a:r>
              <a:rPr lang="en-US" sz="1800" dirty="0"/>
              <a:t>ADNI</a:t>
            </a:r>
          </a:p>
          <a:p>
            <a:pPr lvl="2"/>
            <a:r>
              <a:rPr lang="en-US" sz="1800" dirty="0"/>
              <a:t>ENIGMA</a:t>
            </a:r>
          </a:p>
          <a:p>
            <a:pPr lvl="2"/>
            <a:r>
              <a:rPr lang="en-US" sz="1800" dirty="0"/>
              <a:t>Human Connectome Project(s)</a:t>
            </a:r>
          </a:p>
          <a:p>
            <a:pPr lvl="2"/>
            <a:r>
              <a:rPr lang="en-US" sz="1800" dirty="0"/>
              <a:t>PING</a:t>
            </a:r>
          </a:p>
        </p:txBody>
      </p:sp>
    </p:spTree>
    <p:extLst>
      <p:ext uri="{BB962C8B-B14F-4D97-AF65-F5344CB8AC3E}">
        <p14:creationId xmlns:p14="http://schemas.microsoft.com/office/powerpoint/2010/main" val="406519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Big Data &amp; Data Sharing</a:t>
            </a:r>
          </a:p>
        </p:txBody>
      </p:sp>
      <p:sp>
        <p:nvSpPr>
          <p:cNvPr id="3" name="Content Placeholder 2"/>
          <p:cNvSpPr>
            <a:spLocks noGrp="1"/>
          </p:cNvSpPr>
          <p:nvPr>
            <p:ph idx="1"/>
          </p:nvPr>
        </p:nvSpPr>
        <p:spPr>
          <a:xfrm>
            <a:off x="457200" y="1524000"/>
            <a:ext cx="8534400" cy="5067300"/>
          </a:xfrm>
        </p:spPr>
        <p:txBody>
          <a:bodyPr/>
          <a:lstStyle/>
          <a:p>
            <a:r>
              <a:rPr lang="en-US" dirty="0"/>
              <a:t>Creates both opportunities and challenges</a:t>
            </a:r>
          </a:p>
          <a:p>
            <a:pPr lvl="1"/>
            <a:r>
              <a:rPr lang="en-US" sz="1800" dirty="0"/>
              <a:t>Opportunities:</a:t>
            </a:r>
          </a:p>
          <a:p>
            <a:pPr lvl="2"/>
            <a:r>
              <a:rPr lang="en-US" sz="1800" dirty="0"/>
              <a:t>Discovery Science</a:t>
            </a:r>
          </a:p>
          <a:p>
            <a:pPr lvl="2"/>
            <a:r>
              <a:rPr lang="en-US" sz="1800" dirty="0"/>
              <a:t>Larger Sample Sizes and Enhanced Power</a:t>
            </a:r>
          </a:p>
          <a:p>
            <a:pPr lvl="2"/>
            <a:r>
              <a:rPr lang="en-US" sz="1800" dirty="0"/>
              <a:t>Replication</a:t>
            </a:r>
          </a:p>
          <a:p>
            <a:pPr lvl="1"/>
            <a:r>
              <a:rPr lang="en-US" sz="1800" dirty="0"/>
              <a:t>Challenges</a:t>
            </a:r>
          </a:p>
          <a:p>
            <a:pPr lvl="2"/>
            <a:r>
              <a:rPr lang="en-US" sz="1800" dirty="0"/>
              <a:t>Capitalize on sample specific variance</a:t>
            </a:r>
          </a:p>
          <a:p>
            <a:pPr lvl="2"/>
            <a:r>
              <a:rPr lang="en-US" sz="1800" dirty="0"/>
              <a:t>Small, even meaningless, effect sizes can be “significant” </a:t>
            </a:r>
          </a:p>
          <a:p>
            <a:pPr lvl="2"/>
            <a:r>
              <a:rPr lang="en-US" sz="1800" dirty="0"/>
              <a:t>Multiple comparison nightmares ….</a:t>
            </a:r>
          </a:p>
          <a:p>
            <a:pPr lvl="2"/>
            <a:endParaRPr lang="en-US" dirty="0"/>
          </a:p>
        </p:txBody>
      </p:sp>
    </p:spTree>
    <p:extLst>
      <p:ext uri="{BB962C8B-B14F-4D97-AF65-F5344CB8AC3E}">
        <p14:creationId xmlns:p14="http://schemas.microsoft.com/office/powerpoint/2010/main" val="1908817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Larger Samples &amp; Power</a:t>
            </a:r>
          </a:p>
        </p:txBody>
      </p:sp>
      <p:sp>
        <p:nvSpPr>
          <p:cNvPr id="3" name="Content Placeholder 2"/>
          <p:cNvSpPr>
            <a:spLocks noGrp="1"/>
          </p:cNvSpPr>
          <p:nvPr>
            <p:ph idx="1"/>
          </p:nvPr>
        </p:nvSpPr>
        <p:spPr>
          <a:xfrm>
            <a:off x="457200" y="1524000"/>
            <a:ext cx="8534400" cy="5067300"/>
          </a:xfrm>
        </p:spPr>
        <p:txBody>
          <a:bodyPr/>
          <a:lstStyle/>
          <a:p>
            <a:r>
              <a:rPr lang="en-US" dirty="0"/>
              <a:t>As noted by Ingre (2013), small studies create problems because of:</a:t>
            </a:r>
          </a:p>
          <a:p>
            <a:pPr lvl="1"/>
            <a:r>
              <a:rPr lang="en-US" sz="1800" dirty="0">
                <a:sym typeface="Wingdings"/>
              </a:rPr>
              <a:t>increased false positives (Ioannidis, 2005; Wacholder et al. 2004)</a:t>
            </a:r>
          </a:p>
          <a:p>
            <a:pPr lvl="1"/>
            <a:r>
              <a:rPr lang="en-US" sz="1800" dirty="0">
                <a:sym typeface="Wingdings"/>
              </a:rPr>
              <a:t>poor precision of estimated effects, due to </a:t>
            </a:r>
            <a:r>
              <a:rPr lang="en-US" sz="1800" i="1" dirty="0">
                <a:sym typeface="Wingdings"/>
              </a:rPr>
              <a:t>relatively </a:t>
            </a:r>
            <a:r>
              <a:rPr lang="en-US" sz="1800" dirty="0">
                <a:sym typeface="Wingdings"/>
              </a:rPr>
              <a:t>more noise</a:t>
            </a:r>
          </a:p>
          <a:p>
            <a:pPr lvl="1"/>
            <a:r>
              <a:rPr lang="en-US" sz="1800" dirty="0">
                <a:sym typeface="Wingdings"/>
              </a:rPr>
              <a:t>inflated effect sizes, as </a:t>
            </a:r>
            <a:r>
              <a:rPr lang="en-US" sz="1800" b="1" u="sng" dirty="0">
                <a:sym typeface="Wingdings"/>
              </a:rPr>
              <a:t>ONLY</a:t>
            </a:r>
            <a:r>
              <a:rPr lang="en-US" sz="1800" dirty="0">
                <a:sym typeface="Wingdings"/>
              </a:rPr>
              <a:t> big effect sizes will survive significance testing (Ioannidis, 2008; Yarkoni et al. 2009)</a:t>
            </a:r>
          </a:p>
          <a:p>
            <a:pPr lvl="1"/>
            <a:endParaRPr lang="en-US" sz="1800" dirty="0">
              <a:sym typeface="Wingdings"/>
            </a:endParaRPr>
          </a:p>
          <a:p>
            <a:pPr lvl="1"/>
            <a:endParaRPr lang="en-US" sz="1800" dirty="0"/>
          </a:p>
          <a:p>
            <a:pPr lvl="2"/>
            <a:endParaRPr lang="en-US" dirty="0"/>
          </a:p>
        </p:txBody>
      </p:sp>
    </p:spTree>
    <p:extLst>
      <p:ext uri="{BB962C8B-B14F-4D97-AF65-F5344CB8AC3E}">
        <p14:creationId xmlns:p14="http://schemas.microsoft.com/office/powerpoint/2010/main" val="3844439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457200"/>
          </a:xfrm>
        </p:spPr>
        <p:txBody>
          <a:bodyPr>
            <a:normAutofit/>
          </a:bodyPr>
          <a:lstStyle/>
          <a:p>
            <a:r>
              <a:rPr lang="en-US" dirty="0"/>
              <a:t>Example – Sample Specific Variance</a:t>
            </a:r>
          </a:p>
        </p:txBody>
      </p:sp>
      <p:sp>
        <p:nvSpPr>
          <p:cNvPr id="3" name="Content Placeholder 2"/>
          <p:cNvSpPr>
            <a:spLocks noGrp="1"/>
          </p:cNvSpPr>
          <p:nvPr>
            <p:ph idx="1"/>
          </p:nvPr>
        </p:nvSpPr>
        <p:spPr>
          <a:xfrm>
            <a:off x="457200" y="1447800"/>
            <a:ext cx="8458200" cy="4268714"/>
          </a:xfrm>
        </p:spPr>
        <p:txBody>
          <a:bodyPr/>
          <a:lstStyle/>
          <a:p>
            <a:r>
              <a:rPr lang="en-US" dirty="0"/>
              <a:t>Sex differences a popular topic</a:t>
            </a:r>
          </a:p>
          <a:p>
            <a:r>
              <a:rPr lang="en-US" dirty="0"/>
              <a:t>However, when done posthoc with small sample sizes, risk of false positives and capitalizing on sample specific variance</a:t>
            </a:r>
          </a:p>
          <a:p>
            <a:r>
              <a:rPr lang="en-US" dirty="0"/>
              <a:t>Case in point:</a:t>
            </a:r>
          </a:p>
          <a:p>
            <a:endParaRPr lang="en-US" dirty="0"/>
          </a:p>
        </p:txBody>
      </p:sp>
    </p:spTree>
    <p:extLst>
      <p:ext uri="{BB962C8B-B14F-4D97-AF65-F5344CB8AC3E}">
        <p14:creationId xmlns:p14="http://schemas.microsoft.com/office/powerpoint/2010/main" val="34769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534400" cy="438150"/>
          </a:xfrm>
        </p:spPr>
        <p:txBody>
          <a:bodyPr>
            <a:noAutofit/>
          </a:bodyPr>
          <a:lstStyle/>
          <a:p>
            <a:r>
              <a:rPr lang="en-US" dirty="0"/>
              <a:t>Sex Differences in Lateralization (word, face) </a:t>
            </a:r>
          </a:p>
        </p:txBody>
      </p:sp>
      <p:sp>
        <p:nvSpPr>
          <p:cNvPr id="3" name="Content Placeholder 2"/>
          <p:cNvSpPr>
            <a:spLocks noGrp="1"/>
          </p:cNvSpPr>
          <p:nvPr>
            <p:ph idx="1"/>
          </p:nvPr>
        </p:nvSpPr>
        <p:spPr>
          <a:xfrm>
            <a:off x="457199" y="1447800"/>
            <a:ext cx="7391401" cy="4268714"/>
          </a:xfrm>
        </p:spPr>
        <p:txBody>
          <a:bodyPr>
            <a:normAutofit/>
          </a:bodyPr>
          <a:lstStyle/>
          <a:p>
            <a:r>
              <a:rPr lang="en-US" dirty="0"/>
              <a:t>Haut and Barch, 2006</a:t>
            </a:r>
          </a:p>
          <a:p>
            <a:r>
              <a:rPr lang="en-US" dirty="0"/>
              <a:t>Two samples</a:t>
            </a:r>
          </a:p>
          <a:p>
            <a:pPr lvl="1"/>
            <a:r>
              <a:rPr lang="en-US" sz="1800" dirty="0"/>
              <a:t>Sample 1:  26 females; 23 males</a:t>
            </a:r>
          </a:p>
          <a:p>
            <a:pPr lvl="1"/>
            <a:r>
              <a:rPr lang="en-US" sz="1800" dirty="0"/>
              <a:t>Sample 2:  37 females; 24 males</a:t>
            </a:r>
          </a:p>
          <a:p>
            <a:r>
              <a:rPr lang="en-US" dirty="0"/>
              <a:t>Voxel-wise ANOVA looking for sex differences in material type effects</a:t>
            </a:r>
          </a:p>
          <a:p>
            <a:pPr lvl="1"/>
            <a:r>
              <a:rPr lang="en-US" sz="1800" dirty="0"/>
              <a:t>Identify regions that “survive” whole brain correction (discovery)</a:t>
            </a:r>
          </a:p>
          <a:p>
            <a:pPr lvl="1"/>
            <a:r>
              <a:rPr lang="en-US" sz="1800" dirty="0"/>
              <a:t>Test whether they show same effect in other sample (replication)</a:t>
            </a:r>
          </a:p>
        </p:txBody>
      </p:sp>
    </p:spTree>
    <p:extLst>
      <p:ext uri="{BB962C8B-B14F-4D97-AF65-F5344CB8AC3E}">
        <p14:creationId xmlns:p14="http://schemas.microsoft.com/office/powerpoint/2010/main" val="4016248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titled2.tiff"/>
          <p:cNvPicPr>
            <a:picLocks noChangeAspect="1"/>
          </p:cNvPicPr>
          <p:nvPr/>
        </p:nvPicPr>
        <p:blipFill rotWithShape="1">
          <a:blip r:embed="rId2">
            <a:extLst>
              <a:ext uri="{28A0092B-C50C-407E-A947-70E740481C1C}">
                <a14:useLocalDpi xmlns:a14="http://schemas.microsoft.com/office/drawing/2010/main" val="0"/>
              </a:ext>
            </a:extLst>
          </a:blip>
          <a:srcRect b="19799"/>
          <a:stretch/>
        </p:blipFill>
        <p:spPr>
          <a:xfrm>
            <a:off x="0" y="1219200"/>
            <a:ext cx="9144000" cy="4357757"/>
          </a:xfrm>
          <a:prstGeom prst="rect">
            <a:avLst/>
          </a:prstGeom>
        </p:spPr>
      </p:pic>
      <p:sp>
        <p:nvSpPr>
          <p:cNvPr id="7" name="Rectangle 6"/>
          <p:cNvSpPr/>
          <p:nvPr/>
        </p:nvSpPr>
        <p:spPr bwMode="auto">
          <a:xfrm>
            <a:off x="6324600" y="1219200"/>
            <a:ext cx="2743200" cy="44196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8" name="Rectangle 7"/>
          <p:cNvSpPr/>
          <p:nvPr/>
        </p:nvSpPr>
        <p:spPr bwMode="auto">
          <a:xfrm>
            <a:off x="5029200" y="3810000"/>
            <a:ext cx="4038600" cy="182880"/>
          </a:xfrm>
          <a:prstGeom prst="rect">
            <a:avLst/>
          </a:prstGeom>
          <a:noFill/>
          <a:ln w="9525"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4" name="Title 3"/>
          <p:cNvSpPr>
            <a:spLocks noGrp="1"/>
          </p:cNvSpPr>
          <p:nvPr>
            <p:ph type="title"/>
          </p:nvPr>
        </p:nvSpPr>
        <p:spPr>
          <a:xfrm>
            <a:off x="457200" y="685800"/>
            <a:ext cx="8229600" cy="457200"/>
          </a:xfrm>
        </p:spPr>
        <p:txBody>
          <a:bodyPr>
            <a:noAutofit/>
          </a:bodyPr>
          <a:lstStyle/>
          <a:p>
            <a:r>
              <a:rPr lang="en-US" dirty="0"/>
              <a:t>Sex Differences in Lateralization (word, face) </a:t>
            </a:r>
          </a:p>
        </p:txBody>
      </p:sp>
      <p:sp>
        <p:nvSpPr>
          <p:cNvPr id="5" name="TextBox 4"/>
          <p:cNvSpPr txBox="1"/>
          <p:nvPr/>
        </p:nvSpPr>
        <p:spPr>
          <a:xfrm>
            <a:off x="454025" y="6248400"/>
            <a:ext cx="2288645" cy="369332"/>
          </a:xfrm>
          <a:prstGeom prst="rect">
            <a:avLst/>
          </a:prstGeom>
          <a:noFill/>
        </p:spPr>
        <p:txBody>
          <a:bodyPr wrap="none" rtlCol="0">
            <a:spAutoFit/>
          </a:bodyPr>
          <a:lstStyle/>
          <a:p>
            <a:r>
              <a:rPr lang="en-US" b="1" dirty="0">
                <a:solidFill>
                  <a:srgbClr val="0000FF"/>
                </a:solidFill>
              </a:rPr>
              <a:t>Haut &amp; Barch, 2006</a:t>
            </a:r>
          </a:p>
        </p:txBody>
      </p:sp>
    </p:spTree>
    <p:extLst>
      <p:ext uri="{BB962C8B-B14F-4D97-AF65-F5344CB8AC3E}">
        <p14:creationId xmlns:p14="http://schemas.microsoft.com/office/powerpoint/2010/main" val="257665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titled2.tiff"/>
          <p:cNvPicPr>
            <a:picLocks noChangeAspect="1"/>
          </p:cNvPicPr>
          <p:nvPr/>
        </p:nvPicPr>
        <p:blipFill rotWithShape="1">
          <a:blip r:embed="rId2">
            <a:extLst>
              <a:ext uri="{28A0092B-C50C-407E-A947-70E740481C1C}">
                <a14:useLocalDpi xmlns:a14="http://schemas.microsoft.com/office/drawing/2010/main" val="0"/>
              </a:ext>
            </a:extLst>
          </a:blip>
          <a:srcRect b="85275"/>
          <a:stretch/>
        </p:blipFill>
        <p:spPr>
          <a:xfrm>
            <a:off x="0" y="1219201"/>
            <a:ext cx="9144000" cy="800100"/>
          </a:xfrm>
          <a:prstGeom prst="rect">
            <a:avLst/>
          </a:prstGeom>
        </p:spPr>
      </p:pic>
      <p:pic>
        <p:nvPicPr>
          <p:cNvPr id="3" name="Picture 2" descr="Untitled3.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47900"/>
            <a:ext cx="9144000" cy="2352439"/>
          </a:xfrm>
          <a:prstGeom prst="rect">
            <a:avLst/>
          </a:prstGeom>
        </p:spPr>
      </p:pic>
      <p:sp>
        <p:nvSpPr>
          <p:cNvPr id="7" name="Rectangle 6"/>
          <p:cNvSpPr/>
          <p:nvPr/>
        </p:nvSpPr>
        <p:spPr bwMode="auto">
          <a:xfrm>
            <a:off x="6400800" y="1143000"/>
            <a:ext cx="2743200" cy="46482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4" name="Rectangle 3"/>
          <p:cNvSpPr/>
          <p:nvPr/>
        </p:nvSpPr>
        <p:spPr bwMode="auto">
          <a:xfrm>
            <a:off x="5029200" y="3657600"/>
            <a:ext cx="4038600" cy="381000"/>
          </a:xfrm>
          <a:prstGeom prst="rect">
            <a:avLst/>
          </a:prstGeom>
          <a:noFill/>
          <a:ln w="9525"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5" name="Title 4"/>
          <p:cNvSpPr>
            <a:spLocks noGrp="1"/>
          </p:cNvSpPr>
          <p:nvPr>
            <p:ph type="title"/>
          </p:nvPr>
        </p:nvSpPr>
        <p:spPr>
          <a:xfrm>
            <a:off x="457200" y="685800"/>
            <a:ext cx="8534400" cy="457200"/>
          </a:xfrm>
        </p:spPr>
        <p:txBody>
          <a:bodyPr>
            <a:noAutofit/>
          </a:bodyPr>
          <a:lstStyle/>
          <a:p>
            <a:r>
              <a:rPr lang="en-US" dirty="0"/>
              <a:t>Sex Differences in Lateralization (word, face) </a:t>
            </a:r>
          </a:p>
        </p:txBody>
      </p:sp>
      <p:sp>
        <p:nvSpPr>
          <p:cNvPr id="8" name="TextBox 7"/>
          <p:cNvSpPr txBox="1"/>
          <p:nvPr/>
        </p:nvSpPr>
        <p:spPr>
          <a:xfrm>
            <a:off x="454025" y="6248400"/>
            <a:ext cx="2288645" cy="369332"/>
          </a:xfrm>
          <a:prstGeom prst="rect">
            <a:avLst/>
          </a:prstGeom>
          <a:noFill/>
        </p:spPr>
        <p:txBody>
          <a:bodyPr wrap="none" rtlCol="0">
            <a:spAutoFit/>
          </a:bodyPr>
          <a:lstStyle/>
          <a:p>
            <a:r>
              <a:rPr lang="en-US" b="1" dirty="0">
                <a:solidFill>
                  <a:srgbClr val="0000FF"/>
                </a:solidFill>
              </a:rPr>
              <a:t>Haut &amp; Barch, 2006</a:t>
            </a:r>
          </a:p>
        </p:txBody>
      </p:sp>
    </p:spTree>
    <p:extLst>
      <p:ext uri="{BB962C8B-B14F-4D97-AF65-F5344CB8AC3E}">
        <p14:creationId xmlns:p14="http://schemas.microsoft.com/office/powerpoint/2010/main" val="3184955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Moderator</a:t>
            </a:r>
          </a:p>
        </p:txBody>
      </p:sp>
      <p:sp>
        <p:nvSpPr>
          <p:cNvPr id="3" name="Content Placeholder 2"/>
          <p:cNvSpPr>
            <a:spLocks noGrp="1"/>
          </p:cNvSpPr>
          <p:nvPr>
            <p:ph idx="1"/>
          </p:nvPr>
        </p:nvSpPr>
        <p:spPr>
          <a:xfrm>
            <a:off x="2133600" y="1981200"/>
            <a:ext cx="5949656" cy="4419600"/>
          </a:xfrm>
        </p:spPr>
        <p:txBody>
          <a:bodyPr>
            <a:normAutofit/>
          </a:bodyPr>
          <a:lstStyle/>
          <a:p>
            <a:r>
              <a:rPr lang="en-US" dirty="0"/>
              <a:t>Damien Fair, PA-C, Ph.D.</a:t>
            </a:r>
          </a:p>
          <a:p>
            <a:pPr marL="457200" lvl="1" indent="0">
              <a:buNone/>
            </a:pPr>
            <a:r>
              <a:rPr lang="en-US" dirty="0"/>
              <a:t>Associate Professor of Behavioral Neuroscience</a:t>
            </a:r>
          </a:p>
          <a:p>
            <a:pPr marL="457200" lvl="1" indent="0">
              <a:buNone/>
            </a:pPr>
            <a:r>
              <a:rPr lang="en-US" dirty="0"/>
              <a:t>Associate Professor of Psychiatry</a:t>
            </a:r>
          </a:p>
          <a:p>
            <a:pPr marL="457200" lvl="1" indent="0">
              <a:buNone/>
            </a:pPr>
            <a:r>
              <a:rPr lang="en-US" dirty="0"/>
              <a:t>Associate Scientist, Advanced Imaging Research Center</a:t>
            </a:r>
          </a:p>
          <a:p>
            <a:pPr marL="457200" lvl="1" indent="0">
              <a:buNone/>
            </a:pPr>
            <a:r>
              <a:rPr lang="en-US" dirty="0"/>
              <a:t>Oregon Health and Science University</a:t>
            </a:r>
          </a:p>
          <a:p>
            <a:pPr marL="457200" lvl="1" indent="0">
              <a:buNone/>
            </a:pPr>
            <a:endParaRPr lang="en-US" dirty="0"/>
          </a:p>
          <a:p>
            <a:pPr marL="457200" lvl="1" indent="0">
              <a:buNone/>
            </a:pPr>
            <a:endParaRPr lang="en-US" dirty="0"/>
          </a:p>
          <a:p>
            <a:pPr lvl="1">
              <a:buFont typeface="Courier New" panose="02070309020205020404" pitchFamily="49" charset="0"/>
              <a:buChar char="o"/>
            </a:pPr>
            <a:endParaRPr lang="en-US" dirty="0"/>
          </a:p>
        </p:txBody>
      </p:sp>
      <p:pic>
        <p:nvPicPr>
          <p:cNvPr id="7" name="Picture 6"/>
          <p:cNvPicPr>
            <a:picLocks noChangeAspect="1"/>
          </p:cNvPicPr>
          <p:nvPr/>
        </p:nvPicPr>
        <p:blipFill rotWithShape="1">
          <a:blip r:embed="rId3"/>
          <a:srcRect l="12715" t="4187" r="44458"/>
          <a:stretch/>
        </p:blipFill>
        <p:spPr>
          <a:xfrm>
            <a:off x="381000" y="1600200"/>
            <a:ext cx="1325718" cy="1981199"/>
          </a:xfrm>
          <a:prstGeom prst="rect">
            <a:avLst/>
          </a:prstGeom>
        </p:spPr>
      </p:pic>
    </p:spTree>
    <p:extLst>
      <p:ext uri="{BB962C8B-B14F-4D97-AF65-F5344CB8AC3E}">
        <p14:creationId xmlns:p14="http://schemas.microsoft.com/office/powerpoint/2010/main" val="2523135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 “Real” Things Replicate?</a:t>
            </a:r>
          </a:p>
        </p:txBody>
      </p:sp>
      <p:pic>
        <p:nvPicPr>
          <p:cNvPr id="6" name="Picture 5" descr="Untitled5.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025" y="1371600"/>
            <a:ext cx="5410200" cy="4838390"/>
          </a:xfrm>
          <a:prstGeom prst="rect">
            <a:avLst/>
          </a:prstGeom>
        </p:spPr>
      </p:pic>
      <p:sp>
        <p:nvSpPr>
          <p:cNvPr id="7" name="TextBox 6"/>
          <p:cNvSpPr txBox="1"/>
          <p:nvPr/>
        </p:nvSpPr>
        <p:spPr>
          <a:xfrm>
            <a:off x="6858000" y="1066800"/>
            <a:ext cx="2286000" cy="1477328"/>
          </a:xfrm>
          <a:prstGeom prst="rect">
            <a:avLst/>
          </a:prstGeom>
          <a:noFill/>
        </p:spPr>
        <p:txBody>
          <a:bodyPr wrap="square" rtlCol="0">
            <a:spAutoFit/>
          </a:bodyPr>
          <a:lstStyle/>
          <a:p>
            <a:r>
              <a:rPr lang="en-US" sz="1800" dirty="0"/>
              <a:t>Regions Showing Material Differences in </a:t>
            </a:r>
            <a:r>
              <a:rPr lang="en-US" sz="1800" b="1" dirty="0"/>
              <a:t>BOTH STUDIES </a:t>
            </a:r>
            <a:r>
              <a:rPr lang="en-US" sz="1800" dirty="0"/>
              <a:t>at whole brain corrected levels</a:t>
            </a:r>
          </a:p>
        </p:txBody>
      </p:sp>
      <p:sp>
        <p:nvSpPr>
          <p:cNvPr id="8" name="Rectangle 7"/>
          <p:cNvSpPr/>
          <p:nvPr/>
        </p:nvSpPr>
        <p:spPr bwMode="auto">
          <a:xfrm>
            <a:off x="6858000" y="2819400"/>
            <a:ext cx="609600" cy="457200"/>
          </a:xfrm>
          <a:prstGeom prst="rect">
            <a:avLst/>
          </a:prstGeom>
          <a:solidFill>
            <a:srgbClr val="00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9" name="TextBox 8"/>
          <p:cNvSpPr txBox="1"/>
          <p:nvPr/>
        </p:nvSpPr>
        <p:spPr>
          <a:xfrm>
            <a:off x="7620000" y="2819400"/>
            <a:ext cx="1018227" cy="461665"/>
          </a:xfrm>
          <a:prstGeom prst="rect">
            <a:avLst/>
          </a:prstGeom>
          <a:noFill/>
        </p:spPr>
        <p:txBody>
          <a:bodyPr wrap="none" rtlCol="0">
            <a:spAutoFit/>
          </a:bodyPr>
          <a:lstStyle/>
          <a:p>
            <a:r>
              <a:rPr lang="en-US" dirty="0"/>
              <a:t>F &gt; W</a:t>
            </a:r>
          </a:p>
        </p:txBody>
      </p:sp>
      <p:sp>
        <p:nvSpPr>
          <p:cNvPr id="10" name="Rectangle 9"/>
          <p:cNvSpPr/>
          <p:nvPr/>
        </p:nvSpPr>
        <p:spPr bwMode="auto">
          <a:xfrm>
            <a:off x="6858000" y="3505200"/>
            <a:ext cx="609600" cy="457200"/>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1" name="TextBox 10"/>
          <p:cNvSpPr txBox="1"/>
          <p:nvPr/>
        </p:nvSpPr>
        <p:spPr>
          <a:xfrm>
            <a:off x="7620000" y="3505200"/>
            <a:ext cx="1013919" cy="461665"/>
          </a:xfrm>
          <a:prstGeom prst="rect">
            <a:avLst/>
          </a:prstGeom>
          <a:noFill/>
        </p:spPr>
        <p:txBody>
          <a:bodyPr wrap="none" rtlCol="0">
            <a:spAutoFit/>
          </a:bodyPr>
          <a:lstStyle/>
          <a:p>
            <a:r>
              <a:rPr lang="en-US" dirty="0"/>
              <a:t>W &gt; F</a:t>
            </a:r>
          </a:p>
        </p:txBody>
      </p:sp>
      <p:sp>
        <p:nvSpPr>
          <p:cNvPr id="14" name="TextBox 13"/>
          <p:cNvSpPr txBox="1"/>
          <p:nvPr/>
        </p:nvSpPr>
        <p:spPr>
          <a:xfrm>
            <a:off x="454025" y="6248400"/>
            <a:ext cx="2288645" cy="369332"/>
          </a:xfrm>
          <a:prstGeom prst="rect">
            <a:avLst/>
          </a:prstGeom>
          <a:noFill/>
        </p:spPr>
        <p:txBody>
          <a:bodyPr wrap="none" rtlCol="0">
            <a:spAutoFit/>
          </a:bodyPr>
          <a:lstStyle/>
          <a:p>
            <a:r>
              <a:rPr lang="en-US" b="1" dirty="0">
                <a:solidFill>
                  <a:srgbClr val="0000FF"/>
                </a:solidFill>
              </a:rPr>
              <a:t>Haut &amp; Barch, 2006</a:t>
            </a:r>
          </a:p>
        </p:txBody>
      </p:sp>
    </p:spTree>
    <p:extLst>
      <p:ext uri="{BB962C8B-B14F-4D97-AF65-F5344CB8AC3E}">
        <p14:creationId xmlns:p14="http://schemas.microsoft.com/office/powerpoint/2010/main" val="265998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Another Example of Replication</a:t>
            </a:r>
          </a:p>
        </p:txBody>
      </p:sp>
      <p:pic>
        <p:nvPicPr>
          <p:cNvPr id="4" name="Picture 3" descr="Untitled6.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3700"/>
            <a:ext cx="9144000" cy="3514695"/>
          </a:xfrm>
          <a:prstGeom prst="rect">
            <a:avLst/>
          </a:prstGeom>
        </p:spPr>
      </p:pic>
      <p:sp>
        <p:nvSpPr>
          <p:cNvPr id="5" name="Rectangle 4"/>
          <p:cNvSpPr/>
          <p:nvPr/>
        </p:nvSpPr>
        <p:spPr bwMode="auto">
          <a:xfrm>
            <a:off x="4343400" y="1981200"/>
            <a:ext cx="4800600" cy="33528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7" name="Rectangle 6"/>
          <p:cNvSpPr/>
          <p:nvPr/>
        </p:nvSpPr>
        <p:spPr bwMode="auto">
          <a:xfrm>
            <a:off x="6248400" y="1981200"/>
            <a:ext cx="2895600" cy="33528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9" name="TextBox 8"/>
          <p:cNvSpPr txBox="1"/>
          <p:nvPr/>
        </p:nvSpPr>
        <p:spPr>
          <a:xfrm>
            <a:off x="454025" y="6248400"/>
            <a:ext cx="2147531" cy="369332"/>
          </a:xfrm>
          <a:prstGeom prst="rect">
            <a:avLst/>
          </a:prstGeom>
          <a:noFill/>
        </p:spPr>
        <p:txBody>
          <a:bodyPr wrap="none" rtlCol="0">
            <a:spAutoFit/>
          </a:bodyPr>
          <a:lstStyle/>
          <a:p>
            <a:r>
              <a:rPr lang="en-US" b="1" dirty="0">
                <a:solidFill>
                  <a:srgbClr val="0000FF"/>
                </a:solidFill>
              </a:rPr>
              <a:t>HIBAR et al., 2015</a:t>
            </a:r>
          </a:p>
        </p:txBody>
      </p:sp>
    </p:spTree>
    <p:extLst>
      <p:ext uri="{BB962C8B-B14F-4D97-AF65-F5344CB8AC3E}">
        <p14:creationId xmlns:p14="http://schemas.microsoft.com/office/powerpoint/2010/main" val="824042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xit" presetSubtype="10" fill="hold" grpId="0" nodeType="clickEffect">
                                  <p:stCondLst>
                                    <p:cond delay="0"/>
                                  </p:stCondLst>
                                  <p:childTnLst>
                                    <p:animEffect transition="out" filter="blinds(horizontal)">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xit" presetSubtype="10" fill="hold" grpId="0" nodeType="clickEffect">
                                  <p:stCondLst>
                                    <p:cond delay="0"/>
                                  </p:stCondLst>
                                  <p:childTnLst>
                                    <p:animEffect transition="out" filter="blinds(horizontal)">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 presetClass="exit" presetSubtype="10" fill="hold" grpId="1" nodeType="clickEffect">
                                  <p:stCondLst>
                                    <p:cond delay="0"/>
                                  </p:stCondLst>
                                  <p:childTnLst>
                                    <p:animEffect transition="out" filter="blinds(horizontal)">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7" grpId="1" animBg="1"/>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7315200" cy="457200"/>
          </a:xfrm>
        </p:spPr>
        <p:txBody>
          <a:bodyPr>
            <a:normAutofit/>
          </a:bodyPr>
          <a:lstStyle/>
          <a:p>
            <a:r>
              <a:rPr lang="en-US" dirty="0"/>
              <a:t>Other Approaches to Replication</a:t>
            </a:r>
          </a:p>
        </p:txBody>
      </p:sp>
      <p:sp>
        <p:nvSpPr>
          <p:cNvPr id="3" name="Content Placeholder 2"/>
          <p:cNvSpPr>
            <a:spLocks noGrp="1"/>
          </p:cNvSpPr>
          <p:nvPr>
            <p:ph idx="1"/>
          </p:nvPr>
        </p:nvSpPr>
        <p:spPr>
          <a:xfrm>
            <a:off x="457200" y="1524000"/>
            <a:ext cx="8991600" cy="5067300"/>
          </a:xfrm>
        </p:spPr>
        <p:txBody>
          <a:bodyPr>
            <a:normAutofit/>
          </a:bodyPr>
          <a:lstStyle/>
          <a:p>
            <a:r>
              <a:rPr lang="en-US" dirty="0"/>
              <a:t>“K-fold” cross validation (Price et al., 2013)</a:t>
            </a:r>
          </a:p>
          <a:p>
            <a:pPr lvl="1"/>
            <a:r>
              <a:rPr lang="en-US" sz="1800" dirty="0"/>
              <a:t>Assumes population drawn at random</a:t>
            </a:r>
          </a:p>
          <a:p>
            <a:pPr lvl="1"/>
            <a:r>
              <a:rPr lang="en-US" sz="1800" dirty="0"/>
              <a:t>Divide your original full data set into “k” unique (non-overlapping) samples</a:t>
            </a:r>
          </a:p>
          <a:p>
            <a:pPr lvl="1"/>
            <a:r>
              <a:rPr lang="en-US" sz="1800" dirty="0"/>
              <a:t>K-1 of these samples used to “discover” or generate a model</a:t>
            </a:r>
          </a:p>
          <a:p>
            <a:pPr lvl="1"/>
            <a:r>
              <a:rPr lang="en-US" sz="1800" dirty="0"/>
              <a:t>The remaining sample used to test this model</a:t>
            </a:r>
          </a:p>
          <a:p>
            <a:pPr lvl="1"/>
            <a:r>
              <a:rPr lang="en-US" sz="1800" dirty="0"/>
              <a:t>Do this lots of times with new divisions into “k” sets</a:t>
            </a:r>
          </a:p>
          <a:p>
            <a:pPr lvl="1"/>
            <a:r>
              <a:rPr lang="en-US" sz="1800" dirty="0"/>
              <a:t>Average across these and focus on those outcomes that replicate</a:t>
            </a:r>
          </a:p>
        </p:txBody>
      </p:sp>
    </p:spTree>
    <p:extLst>
      <p:ext uri="{BB962C8B-B14F-4D97-AF65-F5344CB8AC3E}">
        <p14:creationId xmlns:p14="http://schemas.microsoft.com/office/powerpoint/2010/main" val="2314193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364" y="685800"/>
            <a:ext cx="6978236" cy="457200"/>
          </a:xfrm>
        </p:spPr>
        <p:txBody>
          <a:bodyPr>
            <a:noAutofit/>
          </a:bodyPr>
          <a:lstStyle/>
          <a:p>
            <a:r>
              <a:rPr lang="en-US" dirty="0"/>
              <a:t>Predicting Change in IQ </a:t>
            </a:r>
          </a:p>
        </p:txBody>
      </p:sp>
      <p:sp>
        <p:nvSpPr>
          <p:cNvPr id="4" name="TextBox 3"/>
          <p:cNvSpPr txBox="1"/>
          <p:nvPr/>
        </p:nvSpPr>
        <p:spPr>
          <a:xfrm>
            <a:off x="454025" y="6172200"/>
            <a:ext cx="1981282" cy="369332"/>
          </a:xfrm>
          <a:prstGeom prst="rect">
            <a:avLst/>
          </a:prstGeom>
          <a:noFill/>
        </p:spPr>
        <p:txBody>
          <a:bodyPr wrap="none" rtlCol="0">
            <a:spAutoFit/>
          </a:bodyPr>
          <a:lstStyle/>
          <a:p>
            <a:r>
              <a:rPr lang="en-US" b="1" dirty="0">
                <a:solidFill>
                  <a:srgbClr val="0000FF"/>
                </a:solidFill>
              </a:rPr>
              <a:t>Price et al., 2013</a:t>
            </a:r>
          </a:p>
        </p:txBody>
      </p:sp>
      <p:pic>
        <p:nvPicPr>
          <p:cNvPr id="5" name="Picture 4" descr="Untitled7.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2700"/>
            <a:ext cx="9144000" cy="4271347"/>
          </a:xfrm>
          <a:prstGeom prst="rect">
            <a:avLst/>
          </a:prstGeom>
        </p:spPr>
      </p:pic>
    </p:spTree>
    <p:extLst>
      <p:ext uri="{BB962C8B-B14F-4D97-AF65-F5344CB8AC3E}">
        <p14:creationId xmlns:p14="http://schemas.microsoft.com/office/powerpoint/2010/main" val="1568582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82000" cy="457200"/>
          </a:xfrm>
        </p:spPr>
        <p:txBody>
          <a:bodyPr>
            <a:normAutofit/>
          </a:bodyPr>
          <a:lstStyle/>
          <a:p>
            <a:r>
              <a:rPr lang="en-US" dirty="0"/>
              <a:t>Bias in Estimates if You Do Not Replicate</a:t>
            </a:r>
          </a:p>
        </p:txBody>
      </p:sp>
      <p:sp>
        <p:nvSpPr>
          <p:cNvPr id="5" name="TextBox 4"/>
          <p:cNvSpPr txBox="1"/>
          <p:nvPr/>
        </p:nvSpPr>
        <p:spPr>
          <a:xfrm>
            <a:off x="454025" y="6248400"/>
            <a:ext cx="2955331" cy="369332"/>
          </a:xfrm>
          <a:prstGeom prst="rect">
            <a:avLst/>
          </a:prstGeom>
          <a:noFill/>
        </p:spPr>
        <p:txBody>
          <a:bodyPr wrap="none" rtlCol="0">
            <a:spAutoFit/>
          </a:bodyPr>
          <a:lstStyle/>
          <a:p>
            <a:r>
              <a:rPr lang="en-US" b="1" dirty="0">
                <a:solidFill>
                  <a:srgbClr val="0000FF"/>
                </a:solidFill>
              </a:rPr>
              <a:t>Poldrak &amp; Mumford, 2009</a:t>
            </a:r>
          </a:p>
        </p:txBody>
      </p:sp>
      <p:sp>
        <p:nvSpPr>
          <p:cNvPr id="6" name="TextBox 5"/>
          <p:cNvSpPr txBox="1"/>
          <p:nvPr/>
        </p:nvSpPr>
        <p:spPr>
          <a:xfrm>
            <a:off x="455129" y="1447800"/>
            <a:ext cx="8289449" cy="461665"/>
          </a:xfrm>
          <a:prstGeom prst="rect">
            <a:avLst/>
          </a:prstGeom>
          <a:noFill/>
        </p:spPr>
        <p:txBody>
          <a:bodyPr wrap="none" rtlCol="0">
            <a:spAutoFit/>
          </a:bodyPr>
          <a:lstStyle/>
          <a:p>
            <a:r>
              <a:rPr lang="en-US" dirty="0"/>
              <a:t>Examined Brain Behavior Relationships in a Gambling Task</a:t>
            </a:r>
          </a:p>
        </p:txBody>
      </p:sp>
      <p:graphicFrame>
        <p:nvGraphicFramePr>
          <p:cNvPr id="3" name="Object 2"/>
          <p:cNvGraphicFramePr>
            <a:graphicFrameLocks noChangeAspect="1"/>
          </p:cNvGraphicFramePr>
          <p:nvPr/>
        </p:nvGraphicFramePr>
        <p:xfrm>
          <a:off x="454025" y="2057400"/>
          <a:ext cx="8369300" cy="3949700"/>
        </p:xfrm>
        <a:graphic>
          <a:graphicData uri="http://schemas.openxmlformats.org/presentationml/2006/ole">
            <mc:AlternateContent xmlns:mc="http://schemas.openxmlformats.org/markup-compatibility/2006">
              <mc:Choice xmlns:v="urn:schemas-microsoft-com:vml" Requires="v">
                <p:oleObj name="Document" r:id="rId2" imgW="8369300" imgH="3949700" progId="Word.Document.12">
                  <p:embed/>
                </p:oleObj>
              </mc:Choice>
              <mc:Fallback>
                <p:oleObj name="Document" r:id="rId2" imgW="8369300" imgH="3949700" progId="Word.Document.12">
                  <p:embed/>
                  <p:pic>
                    <p:nvPicPr>
                      <p:cNvPr id="3" name="Object 2"/>
                      <p:cNvPicPr/>
                      <p:nvPr/>
                    </p:nvPicPr>
                    <p:blipFill>
                      <a:blip r:embed="rId3"/>
                      <a:stretch>
                        <a:fillRect/>
                      </a:stretch>
                    </p:blipFill>
                    <p:spPr>
                      <a:xfrm>
                        <a:off x="454025" y="2057400"/>
                        <a:ext cx="8369300" cy="3949700"/>
                      </a:xfrm>
                      <a:prstGeom prst="rect">
                        <a:avLst/>
                      </a:prstGeom>
                    </p:spPr>
                  </p:pic>
                </p:oleObj>
              </mc:Fallback>
            </mc:AlternateContent>
          </a:graphicData>
        </a:graphic>
      </p:graphicFrame>
      <p:sp>
        <p:nvSpPr>
          <p:cNvPr id="11" name="Rectangle 10"/>
          <p:cNvSpPr/>
          <p:nvPr/>
        </p:nvSpPr>
        <p:spPr bwMode="auto">
          <a:xfrm>
            <a:off x="5105400" y="2362200"/>
            <a:ext cx="2895600" cy="3505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2" name="Rectangle 11"/>
          <p:cNvSpPr/>
          <p:nvPr/>
        </p:nvSpPr>
        <p:spPr bwMode="auto">
          <a:xfrm>
            <a:off x="3352800" y="2362200"/>
            <a:ext cx="3429000" cy="35052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369052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025" y="685800"/>
            <a:ext cx="7242175" cy="477078"/>
          </a:xfrm>
        </p:spPr>
        <p:txBody>
          <a:bodyPr>
            <a:normAutofit/>
          </a:bodyPr>
          <a:lstStyle/>
          <a:p>
            <a:r>
              <a:rPr lang="en-US" dirty="0"/>
              <a:t>Not Specific to Neuroimaging ….. </a:t>
            </a:r>
          </a:p>
        </p:txBody>
      </p:sp>
      <p:sp>
        <p:nvSpPr>
          <p:cNvPr id="3" name="Rectangle 2"/>
          <p:cNvSpPr/>
          <p:nvPr/>
        </p:nvSpPr>
        <p:spPr>
          <a:xfrm>
            <a:off x="454025" y="1524000"/>
            <a:ext cx="8385175" cy="2185214"/>
          </a:xfrm>
          <a:prstGeom prst="rect">
            <a:avLst/>
          </a:prstGeom>
        </p:spPr>
        <p:txBody>
          <a:bodyPr wrap="square">
            <a:spAutoFit/>
          </a:bodyPr>
          <a:lstStyle/>
          <a:p>
            <a:pPr marL="285750" indent="-285750">
              <a:spcAft>
                <a:spcPts val="600"/>
              </a:spcAft>
              <a:buFont typeface="Arial"/>
              <a:buChar char="•"/>
            </a:pPr>
            <a:r>
              <a:rPr lang="en-US" dirty="0"/>
              <a:t>A problem in any scientific domain</a:t>
            </a:r>
          </a:p>
          <a:p>
            <a:pPr marL="285750" indent="-285750">
              <a:spcAft>
                <a:spcPts val="600"/>
              </a:spcAft>
              <a:buFont typeface="Arial"/>
              <a:buChar char="•"/>
            </a:pPr>
            <a:r>
              <a:rPr lang="en-US" dirty="0"/>
              <a:t>Utz et al., 2000:  Plant QTL findings;  variance accounted for dramatically reduced on replication</a:t>
            </a:r>
          </a:p>
          <a:p>
            <a:pPr marL="285750" indent="-285750">
              <a:buFont typeface="Arial"/>
              <a:buChar char="•"/>
            </a:pPr>
            <a:r>
              <a:rPr lang="en-US" dirty="0"/>
              <a:t>Goring et al. 2001:  Human Genetics </a:t>
            </a:r>
            <a:r>
              <a:rPr lang="en-US" i="1" dirty="0"/>
              <a:t>“</a:t>
            </a:r>
            <a:r>
              <a:rPr lang="en-US" b="1" i="1" dirty="0" err="1"/>
              <a:t>pointwise</a:t>
            </a:r>
            <a:r>
              <a:rPr lang="en-US" b="1" i="1" dirty="0"/>
              <a:t> estimation in an independent data set may be the only way of obtaining reliable estimates of locus-specific effect (abstract)”</a:t>
            </a:r>
            <a:endParaRPr lang="en-US" i="1" dirty="0"/>
          </a:p>
          <a:p>
            <a:pPr marL="285750" indent="-285750">
              <a:buFont typeface="Arial"/>
              <a:buChar char="•"/>
            </a:pPr>
            <a:endParaRPr lang="en-US" dirty="0"/>
          </a:p>
        </p:txBody>
      </p:sp>
    </p:spTree>
    <p:extLst>
      <p:ext uri="{BB962C8B-B14F-4D97-AF65-F5344CB8AC3E}">
        <p14:creationId xmlns:p14="http://schemas.microsoft.com/office/powerpoint/2010/main" val="355994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Alternative Idea ….</a:t>
            </a:r>
          </a:p>
        </p:txBody>
      </p:sp>
      <p:sp>
        <p:nvSpPr>
          <p:cNvPr id="3" name="Content Placeholder 2"/>
          <p:cNvSpPr>
            <a:spLocks noGrp="1"/>
          </p:cNvSpPr>
          <p:nvPr>
            <p:ph idx="1"/>
          </p:nvPr>
        </p:nvSpPr>
        <p:spPr/>
        <p:txBody>
          <a:bodyPr>
            <a:normAutofit/>
          </a:bodyPr>
          <a:lstStyle/>
          <a:p>
            <a:r>
              <a:rPr lang="en-US" i="1" dirty="0"/>
              <a:t>A priori </a:t>
            </a:r>
            <a:r>
              <a:rPr lang="en-US" dirty="0"/>
              <a:t>hypotheses</a:t>
            </a:r>
          </a:p>
          <a:p>
            <a:pPr lvl="1"/>
            <a:r>
              <a:rPr lang="en-US" sz="1800" dirty="0"/>
              <a:t>Advantages:</a:t>
            </a:r>
          </a:p>
          <a:p>
            <a:pPr lvl="2"/>
            <a:r>
              <a:rPr lang="en-US" sz="1800" dirty="0"/>
              <a:t>Reduce search space</a:t>
            </a:r>
          </a:p>
          <a:p>
            <a:pPr lvl="2"/>
            <a:r>
              <a:rPr lang="en-US" sz="1800" dirty="0"/>
              <a:t>Increase power</a:t>
            </a:r>
          </a:p>
          <a:p>
            <a:pPr lvl="2"/>
            <a:r>
              <a:rPr lang="en-US" sz="1800" dirty="0"/>
              <a:t>Less danger of capitalizing on sample specific variance</a:t>
            </a:r>
          </a:p>
          <a:p>
            <a:pPr lvl="1"/>
            <a:r>
              <a:rPr lang="en-US" sz="1800" dirty="0"/>
              <a:t>Disadvantages</a:t>
            </a:r>
          </a:p>
          <a:p>
            <a:pPr lvl="2"/>
            <a:r>
              <a:rPr lang="en-US" sz="1800" dirty="0"/>
              <a:t>Can give biased view of specificity</a:t>
            </a:r>
          </a:p>
          <a:p>
            <a:pPr lvl="2"/>
            <a:r>
              <a:rPr lang="en-US" sz="1800" dirty="0"/>
              <a:t>Misses opportunity to generate new hypotheses</a:t>
            </a:r>
          </a:p>
        </p:txBody>
      </p:sp>
    </p:spTree>
    <p:extLst>
      <p:ext uri="{BB962C8B-B14F-4D97-AF65-F5344CB8AC3E}">
        <p14:creationId xmlns:p14="http://schemas.microsoft.com/office/powerpoint/2010/main" val="324893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Home Messages</a:t>
            </a:r>
          </a:p>
        </p:txBody>
      </p:sp>
      <p:sp>
        <p:nvSpPr>
          <p:cNvPr id="3" name="Content Placeholder 2"/>
          <p:cNvSpPr>
            <a:spLocks noGrp="1"/>
          </p:cNvSpPr>
          <p:nvPr>
            <p:ph idx="1"/>
          </p:nvPr>
        </p:nvSpPr>
        <p:spPr>
          <a:xfrm>
            <a:off x="533400" y="1447800"/>
            <a:ext cx="7620000" cy="3733800"/>
          </a:xfrm>
        </p:spPr>
        <p:txBody>
          <a:bodyPr>
            <a:normAutofit/>
          </a:bodyPr>
          <a:lstStyle/>
          <a:p>
            <a:r>
              <a:rPr lang="en-US" dirty="0"/>
              <a:t>Era of big data and data sharing offer many opportunities and benefits</a:t>
            </a:r>
          </a:p>
          <a:p>
            <a:r>
              <a:rPr lang="en-US" dirty="0"/>
              <a:t>However, also increases possibility to introduce biased estimates into the literature</a:t>
            </a:r>
          </a:p>
          <a:p>
            <a:r>
              <a:rPr lang="en-US" dirty="0"/>
              <a:t>Some form of replication is key if doing discovery science</a:t>
            </a:r>
          </a:p>
          <a:p>
            <a:pPr lvl="1"/>
            <a:r>
              <a:rPr lang="en-US" sz="1800" dirty="0"/>
              <a:t>Completely independent dataset</a:t>
            </a:r>
          </a:p>
          <a:p>
            <a:pPr lvl="1"/>
            <a:r>
              <a:rPr lang="en-US" sz="1800" dirty="0"/>
              <a:t>“K” fold cross validation</a:t>
            </a:r>
          </a:p>
          <a:p>
            <a:r>
              <a:rPr lang="en-US" dirty="0"/>
              <a:t>Hypothesis testing has its advantages as well ….</a:t>
            </a:r>
          </a:p>
        </p:txBody>
      </p:sp>
    </p:spTree>
    <p:extLst>
      <p:ext uri="{BB962C8B-B14F-4D97-AF65-F5344CB8AC3E}">
        <p14:creationId xmlns:p14="http://schemas.microsoft.com/office/powerpoint/2010/main" val="50439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4744" y="1981200"/>
            <a:ext cx="8524006" cy="688975"/>
          </a:xfrm>
        </p:spPr>
        <p:txBody>
          <a:bodyPr>
            <a:normAutofit fontScale="90000"/>
          </a:bodyPr>
          <a:lstStyle/>
          <a:p>
            <a:r>
              <a:rPr lang="en-US" dirty="0"/>
              <a:t>Multiple Comparisons, Selection Bias, and Data Dredging</a:t>
            </a:r>
          </a:p>
        </p:txBody>
      </p:sp>
      <p:sp>
        <p:nvSpPr>
          <p:cNvPr id="3" name="Subtitle 2"/>
          <p:cNvSpPr>
            <a:spLocks noGrp="1"/>
          </p:cNvSpPr>
          <p:nvPr>
            <p:ph type="subTitle" idx="1"/>
          </p:nvPr>
        </p:nvSpPr>
        <p:spPr>
          <a:xfrm>
            <a:off x="524744" y="3276600"/>
            <a:ext cx="4953000" cy="1002030"/>
          </a:xfrm>
        </p:spPr>
        <p:txBody>
          <a:bodyPr>
            <a:normAutofit fontScale="77500" lnSpcReduction="20000"/>
          </a:bodyPr>
          <a:lstStyle/>
          <a:p>
            <a:r>
              <a:rPr lang="en-US" sz="2800" b="1" dirty="0"/>
              <a:t>Martin Lindquist, PhD</a:t>
            </a:r>
          </a:p>
          <a:p>
            <a:r>
              <a:rPr lang="en-US" sz="2800" dirty="0"/>
              <a:t>Department of Biostatistics</a:t>
            </a:r>
          </a:p>
          <a:p>
            <a:r>
              <a:rPr lang="en-US" sz="2800" dirty="0"/>
              <a:t>Johns Hopkins University</a:t>
            </a:r>
          </a:p>
        </p:txBody>
      </p:sp>
    </p:spTree>
    <p:extLst>
      <p:ext uri="{BB962C8B-B14F-4D97-AF65-F5344CB8AC3E}">
        <p14:creationId xmlns:p14="http://schemas.microsoft.com/office/powerpoint/2010/main" val="16366610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ChangeArrowheads="1"/>
          </p:cNvSpPr>
          <p:nvPr/>
        </p:nvSpPr>
        <p:spPr bwMode="auto">
          <a:xfrm>
            <a:off x="1676399" y="2478088"/>
            <a:ext cx="6674873"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sz="3600" dirty="0">
                <a:solidFill>
                  <a:srgbClr val="3366FF"/>
                </a:solidFill>
                <a:latin typeface="Helvetica Neue Light"/>
                <a:cs typeface="Helvetica Neue Light"/>
              </a:rPr>
              <a:t>Multiple Comparisons, Selection Bias, and Data Dredging</a:t>
            </a:r>
          </a:p>
        </p:txBody>
      </p:sp>
      <p:sp>
        <p:nvSpPr>
          <p:cNvPr id="8196" name="Text Box 4"/>
          <p:cNvSpPr txBox="1">
            <a:spLocks noChangeArrowheads="1"/>
          </p:cNvSpPr>
          <p:nvPr/>
        </p:nvSpPr>
        <p:spPr bwMode="auto">
          <a:xfrm>
            <a:off x="838200" y="4953000"/>
            <a:ext cx="3846513" cy="1262063"/>
          </a:xfrm>
          <a:prstGeom prst="rect">
            <a:avLst/>
          </a:prstGeom>
          <a:noFill/>
          <a:ln w="9525">
            <a:noFill/>
            <a:miter lim="800000"/>
            <a:headEnd/>
            <a:tailEnd/>
          </a:ln>
        </p:spPr>
        <p:txBody>
          <a:bodyPr wrap="none">
            <a:spAutoFit/>
          </a:bodyPr>
          <a:lstStyle/>
          <a:p>
            <a:pPr>
              <a:defRPr/>
            </a:pPr>
            <a:r>
              <a:rPr lang="en-US" sz="2800" dirty="0">
                <a:latin typeface="Helvetica Neue Light"/>
                <a:cs typeface="Helvetica Neue Light"/>
              </a:rPr>
              <a:t>Martin Lindquist</a:t>
            </a:r>
          </a:p>
          <a:p>
            <a:pPr>
              <a:defRPr/>
            </a:pPr>
            <a:r>
              <a:rPr lang="en-US" dirty="0">
                <a:solidFill>
                  <a:schemeClr val="tx1">
                    <a:lumMod val="75000"/>
                    <a:lumOff val="25000"/>
                  </a:schemeClr>
                </a:solidFill>
                <a:latin typeface="Helvetica Neue Light"/>
                <a:cs typeface="Helvetica Neue Light"/>
              </a:rPr>
              <a:t>Department of Biostatistics</a:t>
            </a:r>
          </a:p>
          <a:p>
            <a:pPr>
              <a:defRPr/>
            </a:pPr>
            <a:r>
              <a:rPr lang="en-US" dirty="0">
                <a:solidFill>
                  <a:schemeClr val="tx1">
                    <a:lumMod val="75000"/>
                    <a:lumOff val="25000"/>
                  </a:schemeClr>
                </a:solidFill>
                <a:latin typeface="Helvetica Neue Light"/>
                <a:cs typeface="Helvetica Neue Light"/>
              </a:rPr>
              <a:t>Johns Hopkins University</a:t>
            </a:r>
          </a:p>
        </p:txBody>
      </p:sp>
      <p:pic>
        <p:nvPicPr>
          <p:cNvPr id="17411" name="Picture 7" descr="Description: Johns Hopkins Bloomberg School of Public Heal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0"/>
            <a:ext cx="2438400" cy="952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2" name="Picture 6" descr="brainsurface.png"/>
          <p:cNvPicPr>
            <a:picLocks noChangeAspect="1"/>
          </p:cNvPicPr>
          <p:nvPr/>
        </p:nvPicPr>
        <p:blipFill>
          <a:blip r:embed="rId4" cstate="print">
            <a:clrChange>
              <a:clrFrom>
                <a:srgbClr val="FFFFFF"/>
              </a:clrFrom>
              <a:clrTo>
                <a:srgbClr val="FFFFFF">
                  <a:alpha val="0"/>
                </a:srgbClr>
              </a:clrTo>
            </a:clrChange>
            <a:alphaModFix amt="30000"/>
            <a:extLst>
              <a:ext uri="{28A0092B-C50C-407E-A947-70E740481C1C}">
                <a14:useLocalDpi xmlns:a14="http://schemas.microsoft.com/office/drawing/2010/main" val="0"/>
              </a:ext>
            </a:extLst>
          </a:blip>
          <a:srcRect l="16051" t="5586" r="14514" b="14169"/>
          <a:stretch>
            <a:fillRect/>
          </a:stretch>
        </p:blipFill>
        <p:spPr bwMode="auto">
          <a:xfrm>
            <a:off x="533400" y="1905000"/>
            <a:ext cx="2643188" cy="2290763"/>
          </a:xfrm>
          <a:prstGeom prst="rect">
            <a:avLst/>
          </a:prstGeom>
          <a:noFill/>
          <a:ln>
            <a:noFill/>
          </a:ln>
          <a:extLst>
            <a:ext uri="{909E8E84-426E-40dd-AFC4-6F175D3DCCD1}">
              <a14:hiddenFill xmlns:a14="http://schemas.microsoft.com/office/drawing/2010/main" xmlns="">
                <a:solidFill>
                  <a:srgbClr val="FFFFFF">
                    <a:alpha val="30196"/>
                  </a:srgbClr>
                </a:solidFill>
              </a14:hiddenFill>
            </a:ext>
            <a:ext uri="{91240B29-F687-4f45-9708-019B960494DF}">
              <a14:hiddenLine xmlns:a14="http://schemas.microsoft.com/office/drawing/2010/main" xmlns="" w="38100">
                <a:solidFill>
                  <a:srgbClr val="000000"/>
                </a:solidFill>
                <a:miter lim="800000"/>
                <a:headEnd/>
                <a:tailEnd type="triangle" w="med" len="med"/>
              </a14:hiddenLine>
            </a:ext>
          </a:extLst>
        </p:spPr>
      </p:pic>
    </p:spTree>
    <p:extLst>
      <p:ext uri="{BB962C8B-B14F-4D97-AF65-F5344CB8AC3E}">
        <p14:creationId xmlns:p14="http://schemas.microsoft.com/office/powerpoint/2010/main" val="227356072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Speakers</a:t>
            </a:r>
          </a:p>
        </p:txBody>
      </p:sp>
      <p:sp>
        <p:nvSpPr>
          <p:cNvPr id="3" name="Content Placeholder 2"/>
          <p:cNvSpPr>
            <a:spLocks noGrp="1"/>
          </p:cNvSpPr>
          <p:nvPr>
            <p:ph idx="1"/>
          </p:nvPr>
        </p:nvSpPr>
        <p:spPr>
          <a:xfrm>
            <a:off x="313471" y="4186057"/>
            <a:ext cx="2013560" cy="2392205"/>
          </a:xfrm>
        </p:spPr>
        <p:txBody>
          <a:bodyPr>
            <a:normAutofit/>
          </a:bodyPr>
          <a:lstStyle/>
          <a:p>
            <a:pPr marL="0" indent="0">
              <a:buNone/>
            </a:pPr>
            <a:r>
              <a:rPr lang="en-US" sz="1400" b="1" dirty="0"/>
              <a:t>Marcus </a:t>
            </a:r>
            <a:r>
              <a:rPr lang="en-US" sz="1400" b="1" dirty="0" err="1"/>
              <a:t>Munafò</a:t>
            </a:r>
            <a:r>
              <a:rPr lang="en-US" sz="1400" b="1" dirty="0"/>
              <a:t>, PhD</a:t>
            </a:r>
            <a:br>
              <a:rPr lang="en-US" sz="1400" dirty="0"/>
            </a:br>
            <a:r>
              <a:rPr lang="en-US" sz="1400" dirty="0"/>
              <a:t>Professor, Biological Psychiatry</a:t>
            </a:r>
          </a:p>
          <a:p>
            <a:pPr marL="0" indent="0">
              <a:buNone/>
            </a:pPr>
            <a:r>
              <a:rPr lang="en-US" sz="1400" dirty="0"/>
              <a:t>University of Bristol</a:t>
            </a:r>
          </a:p>
        </p:txBody>
      </p:sp>
      <p:sp>
        <p:nvSpPr>
          <p:cNvPr id="4" name="Rectangle 3"/>
          <p:cNvSpPr/>
          <p:nvPr/>
        </p:nvSpPr>
        <p:spPr>
          <a:xfrm>
            <a:off x="2819400" y="4180195"/>
            <a:ext cx="2057400" cy="1384995"/>
          </a:xfrm>
          <a:prstGeom prst="rect">
            <a:avLst/>
          </a:prstGeom>
        </p:spPr>
        <p:txBody>
          <a:bodyPr wrap="square">
            <a:spAutoFit/>
          </a:bodyPr>
          <a:lstStyle/>
          <a:p>
            <a:r>
              <a:rPr lang="en-US" sz="1400" b="1" dirty="0"/>
              <a:t>Deanna Barch, PhD</a:t>
            </a:r>
            <a:br>
              <a:rPr lang="en-US" sz="1400" dirty="0"/>
            </a:br>
            <a:r>
              <a:rPr lang="en-US" sz="1400" dirty="0"/>
              <a:t>Professor of Psychological &amp; Brain Sciences, Radiology</a:t>
            </a:r>
          </a:p>
          <a:p>
            <a:r>
              <a:rPr lang="en-US" sz="1400" dirty="0"/>
              <a:t>Washington University in St. Louis</a:t>
            </a:r>
          </a:p>
        </p:txBody>
      </p:sp>
      <p:sp>
        <p:nvSpPr>
          <p:cNvPr id="6" name="Rectangle 5"/>
          <p:cNvSpPr/>
          <p:nvPr/>
        </p:nvSpPr>
        <p:spPr>
          <a:xfrm>
            <a:off x="5562600" y="4180195"/>
            <a:ext cx="2372139" cy="954107"/>
          </a:xfrm>
          <a:prstGeom prst="rect">
            <a:avLst/>
          </a:prstGeom>
        </p:spPr>
        <p:txBody>
          <a:bodyPr wrap="square">
            <a:spAutoFit/>
          </a:bodyPr>
          <a:lstStyle/>
          <a:p>
            <a:r>
              <a:rPr lang="en-US" sz="1400" b="1" dirty="0"/>
              <a:t>Martin Lindquist, PhD</a:t>
            </a:r>
            <a:br>
              <a:rPr lang="en-US" sz="1400" dirty="0"/>
            </a:br>
            <a:r>
              <a:rPr lang="en-US" sz="1400" dirty="0"/>
              <a:t>Professor, Department of Biostatistics</a:t>
            </a:r>
          </a:p>
          <a:p>
            <a:r>
              <a:rPr lang="en-US" sz="1400" dirty="0"/>
              <a:t>Johns Hopkins University</a:t>
            </a:r>
          </a:p>
        </p:txBody>
      </p:sp>
      <p:pic>
        <p:nvPicPr>
          <p:cNvPr id="11" name="Picture 10"/>
          <p:cNvPicPr>
            <a:picLocks noChangeAspect="1"/>
          </p:cNvPicPr>
          <p:nvPr/>
        </p:nvPicPr>
        <p:blipFill>
          <a:blip r:embed="rId2"/>
          <a:stretch>
            <a:fillRect/>
          </a:stretch>
        </p:blipFill>
        <p:spPr>
          <a:xfrm>
            <a:off x="457200" y="2133600"/>
            <a:ext cx="1143000" cy="1514819"/>
          </a:xfrm>
          <a:prstGeom prst="rect">
            <a:avLst/>
          </a:prstGeom>
        </p:spPr>
      </p:pic>
      <p:pic>
        <p:nvPicPr>
          <p:cNvPr id="14" name="Picture 13"/>
          <p:cNvPicPr>
            <a:picLocks noChangeAspect="1"/>
          </p:cNvPicPr>
          <p:nvPr/>
        </p:nvPicPr>
        <p:blipFill>
          <a:blip r:embed="rId3"/>
          <a:stretch>
            <a:fillRect/>
          </a:stretch>
        </p:blipFill>
        <p:spPr>
          <a:xfrm>
            <a:off x="3130062" y="2133600"/>
            <a:ext cx="1142999" cy="1729538"/>
          </a:xfrm>
          <a:prstGeom prst="rect">
            <a:avLst/>
          </a:prstGeom>
        </p:spPr>
      </p:pic>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t="22623" b="10710"/>
          <a:stretch/>
        </p:blipFill>
        <p:spPr>
          <a:xfrm>
            <a:off x="5867400" y="2362201"/>
            <a:ext cx="1500938" cy="1500938"/>
          </a:xfrm>
          <a:prstGeom prst="rect">
            <a:avLst/>
          </a:prstGeom>
        </p:spPr>
      </p:pic>
    </p:spTree>
    <p:extLst>
      <p:ext uri="{BB962C8B-B14F-4D97-AF65-F5344CB8AC3E}">
        <p14:creationId xmlns:p14="http://schemas.microsoft.com/office/powerpoint/2010/main" val="1507051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3898" y="1600200"/>
            <a:ext cx="5263856" cy="4648200"/>
          </a:xfrm>
        </p:spPr>
        <p:txBody>
          <a:bodyPr anchor="t">
            <a:noAutofit/>
          </a:bodyPr>
          <a:lstStyle/>
          <a:p>
            <a:r>
              <a:rPr lang="en-US" dirty="0"/>
              <a:t>The need for appropriate multiple comparisons correction when performing statistical inference is not a new problem. </a:t>
            </a:r>
          </a:p>
          <a:p>
            <a:endParaRPr lang="en-US" dirty="0"/>
          </a:p>
          <a:p>
            <a:r>
              <a:rPr lang="en-US" dirty="0"/>
              <a:t>However, it has come to the forefront in many new modern data-intensive disciplines. </a:t>
            </a:r>
          </a:p>
          <a:p>
            <a:pPr lvl="1"/>
            <a:r>
              <a:rPr lang="en-US" sz="1800" dirty="0">
                <a:solidFill>
                  <a:schemeClr val="tx1">
                    <a:lumMod val="65000"/>
                    <a:lumOff val="35000"/>
                  </a:schemeClr>
                </a:solidFill>
              </a:rPr>
              <a:t>Researchers routinely required to simultaneously perform thousands of statistical tests. </a:t>
            </a:r>
          </a:p>
          <a:p>
            <a:endParaRPr lang="en-US" dirty="0"/>
          </a:p>
          <a:p>
            <a:r>
              <a:rPr lang="en-US" dirty="0"/>
              <a:t>Ignoring this multiplicity can cause severe problems with false positives, thereby introducing negative results into the literature.</a:t>
            </a:r>
          </a:p>
        </p:txBody>
      </p:sp>
      <p:sp>
        <p:nvSpPr>
          <p:cNvPr id="6" name="Title 5"/>
          <p:cNvSpPr>
            <a:spLocks noGrp="1"/>
          </p:cNvSpPr>
          <p:nvPr>
            <p:ph type="title"/>
          </p:nvPr>
        </p:nvSpPr>
        <p:spPr/>
        <p:txBody>
          <a:bodyPr/>
          <a:lstStyle/>
          <a:p>
            <a:r>
              <a:rPr lang="en-US" dirty="0"/>
              <a:t>Multiple Comparisons</a:t>
            </a:r>
          </a:p>
        </p:txBody>
      </p:sp>
    </p:spTree>
    <p:extLst>
      <p:ext uri="{BB962C8B-B14F-4D97-AF65-F5344CB8AC3E}">
        <p14:creationId xmlns:p14="http://schemas.microsoft.com/office/powerpoint/2010/main" val="16118790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1"/>
          <p:cNvSpPr>
            <a:spLocks noGrp="1" noChangeArrowheads="1"/>
          </p:cNvSpPr>
          <p:nvPr>
            <p:ph type="title"/>
          </p:nvPr>
        </p:nvSpPr>
        <p:spPr>
          <a:xfrm>
            <a:off x="199537" y="561240"/>
            <a:ext cx="8229600" cy="549275"/>
          </a:xfrm>
        </p:spPr>
        <p:txBody>
          <a:bodyPr/>
          <a:lstStyle/>
          <a:p>
            <a:pPr eaLnBrk="1" hangingPunct="1"/>
            <a:r>
              <a:rPr lang="en-US" dirty="0">
                <a:latin typeface="Helvetica Neue Light" charset="0"/>
              </a:rPr>
              <a:t>Hypothesis Testing</a:t>
            </a:r>
          </a:p>
        </p:txBody>
      </p:sp>
      <p:grpSp>
        <p:nvGrpSpPr>
          <p:cNvPr id="3" name="Group 2"/>
          <p:cNvGrpSpPr>
            <a:grpSpLocks/>
          </p:cNvGrpSpPr>
          <p:nvPr/>
        </p:nvGrpSpPr>
        <p:grpSpPr bwMode="auto">
          <a:xfrm>
            <a:off x="5334000" y="3580743"/>
            <a:ext cx="3657600" cy="2339975"/>
            <a:chOff x="5334000" y="4365625"/>
            <a:chExt cx="3657600" cy="2339975"/>
          </a:xfrm>
        </p:grpSpPr>
        <p:pic>
          <p:nvPicPr>
            <p:cNvPr id="24587" name="Picture 5" descr="Screen Shot 2014-02-08 at 6.08.28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495800"/>
              <a:ext cx="3657600" cy="1910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8" name="Rectangle 7"/>
            <p:cNvSpPr>
              <a:spLocks noChangeArrowheads="1"/>
            </p:cNvSpPr>
            <p:nvPr/>
          </p:nvSpPr>
          <p:spPr bwMode="auto">
            <a:xfrm>
              <a:off x="6080125" y="4445000"/>
              <a:ext cx="2462213" cy="1954213"/>
            </a:xfrm>
            <a:prstGeom prst="rect">
              <a:avLst/>
            </a:prstGeom>
            <a:noFill/>
            <a:ln w="9525">
              <a:solidFill>
                <a:srgbClr val="FFFFFF"/>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24589" name="Line 9"/>
            <p:cNvSpPr>
              <a:spLocks noChangeShapeType="1"/>
            </p:cNvSpPr>
            <p:nvPr/>
          </p:nvSpPr>
          <p:spPr bwMode="auto">
            <a:xfrm flipV="1">
              <a:off x="7842250" y="4438650"/>
              <a:ext cx="0" cy="1954213"/>
            </a:xfrm>
            <a:prstGeom prst="line">
              <a:avLst/>
            </a:prstGeom>
            <a:noFill/>
            <a:ln w="25400">
              <a:solidFill>
                <a:srgbClr val="00FF00"/>
              </a:solidFill>
              <a:prstDash val="sysDot"/>
              <a:round/>
              <a:headEnd/>
              <a:tailEnd/>
            </a:ln>
            <a:extLst>
              <a:ext uri="{909E8E84-426E-40dd-AFC4-6F175D3DCCD1}">
                <a14:hiddenFill xmlns:a14="http://schemas.microsoft.com/office/drawing/2010/main" xmlns="">
                  <a:noFill/>
                </a14:hiddenFill>
              </a:ext>
            </a:extLst>
          </p:spPr>
          <p:txBody>
            <a:bodyPr/>
            <a:lstStyle/>
            <a:p>
              <a:endParaRPr lang="en-US" dirty="0">
                <a:latin typeface="Helvetica Neue Light"/>
              </a:endParaRPr>
            </a:p>
          </p:txBody>
        </p:sp>
        <p:sp>
          <p:nvSpPr>
            <p:cNvPr id="24590" name="Text Box 10"/>
            <p:cNvSpPr txBox="1">
              <a:spLocks noChangeArrowheads="1"/>
            </p:cNvSpPr>
            <p:nvPr/>
          </p:nvSpPr>
          <p:spPr bwMode="auto">
            <a:xfrm>
              <a:off x="7772400" y="4365625"/>
              <a:ext cx="508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algn="ctr" eaLnBrk="1" hangingPunct="1">
                <a:spcBef>
                  <a:spcPct val="50000"/>
                </a:spcBef>
              </a:pPr>
              <a:r>
                <a:rPr lang="en-US" i="1">
                  <a:solidFill>
                    <a:srgbClr val="3366FF"/>
                  </a:solidFill>
                  <a:latin typeface="Times New Roman" charset="0"/>
                </a:rPr>
                <a:t>u</a:t>
              </a:r>
              <a:r>
                <a:rPr lang="en-US" baseline="-25000">
                  <a:solidFill>
                    <a:srgbClr val="3366FF"/>
                  </a:solidFill>
                  <a:latin typeface="Times New Roman" charset="0"/>
                  <a:sym typeface="Symbol" charset="0"/>
                </a:rPr>
                <a:t></a:t>
              </a:r>
            </a:p>
          </p:txBody>
        </p:sp>
        <p:sp>
          <p:nvSpPr>
            <p:cNvPr id="24591" name="Text Box 11"/>
            <p:cNvSpPr txBox="1">
              <a:spLocks noChangeArrowheads="1"/>
            </p:cNvSpPr>
            <p:nvPr/>
          </p:nvSpPr>
          <p:spPr bwMode="auto">
            <a:xfrm>
              <a:off x="8135938" y="5732463"/>
              <a:ext cx="239712"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spcBef>
                  <a:spcPct val="50000"/>
                </a:spcBef>
              </a:pPr>
              <a:r>
                <a:rPr lang="en-US" sz="1800" b="1">
                  <a:solidFill>
                    <a:srgbClr val="3366FF"/>
                  </a:solidFill>
                  <a:latin typeface="Helvetica Neue Light" charset="0"/>
                  <a:sym typeface="Symbol" charset="0"/>
                </a:rPr>
                <a:t></a:t>
              </a:r>
            </a:p>
          </p:txBody>
        </p:sp>
        <p:sp>
          <p:nvSpPr>
            <p:cNvPr id="24592" name="Text Box 12"/>
            <p:cNvSpPr txBox="1">
              <a:spLocks noChangeArrowheads="1"/>
            </p:cNvSpPr>
            <p:nvPr/>
          </p:nvSpPr>
          <p:spPr bwMode="auto">
            <a:xfrm>
              <a:off x="5486400" y="6369050"/>
              <a:ext cx="3489325"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algn="ctr" eaLnBrk="1" hangingPunct="1">
                <a:spcBef>
                  <a:spcPct val="50000"/>
                </a:spcBef>
              </a:pPr>
              <a:r>
                <a:rPr lang="en-US" sz="1600">
                  <a:latin typeface="Helvetica Neue Light" charset="0"/>
                </a:rPr>
                <a:t>Null Distribution of T</a:t>
              </a:r>
            </a:p>
          </p:txBody>
        </p:sp>
      </p:grpSp>
      <p:grpSp>
        <p:nvGrpSpPr>
          <p:cNvPr id="2" name="Group 1"/>
          <p:cNvGrpSpPr>
            <a:grpSpLocks/>
          </p:cNvGrpSpPr>
          <p:nvPr/>
        </p:nvGrpSpPr>
        <p:grpSpPr bwMode="auto">
          <a:xfrm>
            <a:off x="5334000" y="1129299"/>
            <a:ext cx="3733800" cy="2324100"/>
            <a:chOff x="5334000" y="1719263"/>
            <a:chExt cx="3733800" cy="2324100"/>
          </a:xfrm>
        </p:grpSpPr>
        <p:pic>
          <p:nvPicPr>
            <p:cNvPr id="24581" name="Picture 4" descr="Screen Shot 2014-02-08 at 6.09.11 PM.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1752600"/>
              <a:ext cx="3657600" cy="1850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2" name="Rectangle 15"/>
            <p:cNvSpPr>
              <a:spLocks noChangeArrowheads="1"/>
            </p:cNvSpPr>
            <p:nvPr/>
          </p:nvSpPr>
          <p:spPr bwMode="auto">
            <a:xfrm>
              <a:off x="6080125" y="1781175"/>
              <a:ext cx="2462213" cy="1954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dirty="0">
                <a:latin typeface="Helvetica Neue Light"/>
              </a:endParaRPr>
            </a:p>
          </p:txBody>
        </p:sp>
        <p:sp>
          <p:nvSpPr>
            <p:cNvPr id="24583" name="Text Box 17"/>
            <p:cNvSpPr txBox="1">
              <a:spLocks noChangeArrowheads="1"/>
            </p:cNvSpPr>
            <p:nvPr/>
          </p:nvSpPr>
          <p:spPr bwMode="auto">
            <a:xfrm>
              <a:off x="7605713" y="1719263"/>
              <a:ext cx="508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algn="ctr" eaLnBrk="1" hangingPunct="1">
                <a:spcBef>
                  <a:spcPct val="50000"/>
                </a:spcBef>
              </a:pPr>
              <a:r>
                <a:rPr lang="en-US" i="1">
                  <a:solidFill>
                    <a:srgbClr val="3366FF"/>
                  </a:solidFill>
                  <a:latin typeface="Times New Roman" charset="0"/>
                </a:rPr>
                <a:t>t</a:t>
              </a:r>
            </a:p>
          </p:txBody>
        </p:sp>
        <p:sp>
          <p:nvSpPr>
            <p:cNvPr id="24584" name="Text Box 18"/>
            <p:cNvSpPr txBox="1">
              <a:spLocks noChangeArrowheads="1"/>
            </p:cNvSpPr>
            <p:nvPr/>
          </p:nvSpPr>
          <p:spPr bwMode="auto">
            <a:xfrm>
              <a:off x="8123238" y="2819400"/>
              <a:ext cx="944562"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spcBef>
                  <a:spcPct val="50000"/>
                </a:spcBef>
              </a:pPr>
              <a:r>
                <a:rPr lang="en-US" sz="1800" b="1">
                  <a:solidFill>
                    <a:srgbClr val="3366FF"/>
                  </a:solidFill>
                  <a:latin typeface="Helvetica Neue Light" charset="0"/>
                </a:rPr>
                <a:t>P-val  </a:t>
              </a:r>
            </a:p>
          </p:txBody>
        </p:sp>
        <p:sp>
          <p:nvSpPr>
            <p:cNvPr id="24585" name="Line 19"/>
            <p:cNvSpPr>
              <a:spLocks noChangeShapeType="1"/>
            </p:cNvSpPr>
            <p:nvPr/>
          </p:nvSpPr>
          <p:spPr bwMode="auto">
            <a:xfrm flipV="1">
              <a:off x="7734300" y="1774825"/>
              <a:ext cx="0" cy="1954213"/>
            </a:xfrm>
            <a:prstGeom prst="line">
              <a:avLst/>
            </a:prstGeom>
            <a:noFill/>
            <a:ln w="25400">
              <a:solidFill>
                <a:srgbClr val="00FF00"/>
              </a:solidFill>
              <a:prstDash val="sysDot"/>
              <a:round/>
              <a:headEnd/>
              <a:tailEnd/>
            </a:ln>
            <a:extLst>
              <a:ext uri="{909E8E84-426E-40dd-AFC4-6F175D3DCCD1}">
                <a14:hiddenFill xmlns:a14="http://schemas.microsoft.com/office/drawing/2010/main" xmlns="">
                  <a:noFill/>
                </a14:hiddenFill>
              </a:ext>
            </a:extLst>
          </p:spPr>
          <p:txBody>
            <a:bodyPr/>
            <a:lstStyle/>
            <a:p>
              <a:endParaRPr lang="en-US" dirty="0">
                <a:latin typeface="Helvetica Neue Light"/>
              </a:endParaRPr>
            </a:p>
          </p:txBody>
        </p:sp>
        <p:sp>
          <p:nvSpPr>
            <p:cNvPr id="24586" name="Text Box 20"/>
            <p:cNvSpPr txBox="1">
              <a:spLocks noChangeArrowheads="1"/>
            </p:cNvSpPr>
            <p:nvPr/>
          </p:nvSpPr>
          <p:spPr bwMode="auto">
            <a:xfrm>
              <a:off x="5486400" y="3706813"/>
              <a:ext cx="3489325"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algn="ctr" eaLnBrk="1" hangingPunct="1">
                <a:spcBef>
                  <a:spcPct val="50000"/>
                </a:spcBef>
              </a:pPr>
              <a:r>
                <a:rPr lang="en-US" sz="1600">
                  <a:latin typeface="Helvetica Neue Light" charset="0"/>
                </a:rPr>
                <a:t>Null Distribution of T</a:t>
              </a:r>
            </a:p>
          </p:txBody>
        </p:sp>
      </p:grpSp>
      <p:sp>
        <p:nvSpPr>
          <p:cNvPr id="743426" name="Rectangle 2"/>
          <p:cNvSpPr>
            <a:spLocks noGrp="1" noChangeArrowheads="1"/>
          </p:cNvSpPr>
          <p:nvPr>
            <p:ph idx="1"/>
          </p:nvPr>
        </p:nvSpPr>
        <p:spPr>
          <a:xfrm>
            <a:off x="199537" y="1547446"/>
            <a:ext cx="5029200" cy="5334000"/>
          </a:xfrm>
        </p:spPr>
        <p:txBody>
          <a:bodyPr>
            <a:normAutofit/>
          </a:bodyPr>
          <a:lstStyle/>
          <a:p>
            <a:pPr eaLnBrk="1" hangingPunct="1">
              <a:defRPr/>
            </a:pPr>
            <a:r>
              <a:rPr lang="en-US" sz="1500" dirty="0">
                <a:cs typeface="Helvetica Neue Light"/>
              </a:rPr>
              <a:t>Null Hypothesis </a:t>
            </a:r>
            <a:r>
              <a:rPr lang="en-US" sz="1500" i="1" dirty="0">
                <a:cs typeface="Helvetica Neue Light"/>
              </a:rPr>
              <a:t>H</a:t>
            </a:r>
            <a:r>
              <a:rPr lang="en-US" sz="1500" baseline="-25000" dirty="0">
                <a:cs typeface="Helvetica Neue Light"/>
              </a:rPr>
              <a:t>0</a:t>
            </a:r>
          </a:p>
          <a:p>
            <a:pPr lvl="1" eaLnBrk="1" hangingPunct="1">
              <a:defRPr/>
            </a:pPr>
            <a:r>
              <a:rPr lang="en-US" sz="1500" dirty="0">
                <a:solidFill>
                  <a:schemeClr val="tx1">
                    <a:lumMod val="65000"/>
                    <a:lumOff val="35000"/>
                  </a:schemeClr>
                </a:solidFill>
                <a:cs typeface="Helvetica Neue Light"/>
              </a:rPr>
              <a:t>Statement of no effect (e.g., </a:t>
            </a:r>
            <a:r>
              <a:rPr lang="en-US" sz="1500" dirty="0">
                <a:solidFill>
                  <a:schemeClr val="tx1">
                    <a:lumMod val="65000"/>
                    <a:lumOff val="35000"/>
                  </a:schemeClr>
                </a:solidFill>
                <a:cs typeface="Helvetica Neue Light"/>
                <a:sym typeface="Symbol"/>
              </a:rPr>
              <a:t></a:t>
            </a:r>
            <a:r>
              <a:rPr lang="en-US" sz="1500" baseline="-25000" dirty="0">
                <a:solidFill>
                  <a:schemeClr val="tx1">
                    <a:lumMod val="65000"/>
                    <a:lumOff val="35000"/>
                  </a:schemeClr>
                </a:solidFill>
                <a:cs typeface="Helvetica Neue Light"/>
                <a:sym typeface="Symbol"/>
              </a:rPr>
              <a:t>1</a:t>
            </a:r>
            <a:r>
              <a:rPr lang="en-US" sz="1500" dirty="0">
                <a:solidFill>
                  <a:schemeClr val="tx1">
                    <a:lumMod val="65000"/>
                    <a:lumOff val="35000"/>
                  </a:schemeClr>
                </a:solidFill>
                <a:cs typeface="Helvetica Neue Light"/>
                <a:sym typeface="Symbol"/>
              </a:rPr>
              <a:t>-</a:t>
            </a:r>
            <a:r>
              <a:rPr lang="en-US" sz="1500" baseline="-25000" dirty="0">
                <a:solidFill>
                  <a:schemeClr val="tx1">
                    <a:lumMod val="65000"/>
                    <a:lumOff val="35000"/>
                  </a:schemeClr>
                </a:solidFill>
                <a:cs typeface="Helvetica Neue Light"/>
                <a:sym typeface="Symbol"/>
              </a:rPr>
              <a:t>2</a:t>
            </a:r>
            <a:r>
              <a:rPr lang="en-US" sz="1500" dirty="0">
                <a:solidFill>
                  <a:schemeClr val="tx1">
                    <a:lumMod val="65000"/>
                    <a:lumOff val="35000"/>
                  </a:schemeClr>
                </a:solidFill>
                <a:cs typeface="Helvetica Neue Light"/>
                <a:sym typeface="Symbol"/>
              </a:rPr>
              <a:t>=0)</a:t>
            </a:r>
            <a:r>
              <a:rPr lang="en-US" sz="1500" dirty="0">
                <a:solidFill>
                  <a:schemeClr val="tx1">
                    <a:lumMod val="65000"/>
                    <a:lumOff val="35000"/>
                  </a:schemeClr>
                </a:solidFill>
                <a:cs typeface="Helvetica Neue Light"/>
              </a:rPr>
              <a:t>. </a:t>
            </a:r>
          </a:p>
          <a:p>
            <a:pPr eaLnBrk="1" hangingPunct="1">
              <a:defRPr/>
            </a:pPr>
            <a:endParaRPr lang="en-US" sz="1500" dirty="0">
              <a:cs typeface="Helvetica Neue Light"/>
            </a:endParaRPr>
          </a:p>
          <a:p>
            <a:pPr eaLnBrk="1" hangingPunct="1">
              <a:defRPr/>
            </a:pPr>
            <a:r>
              <a:rPr lang="en-US" sz="1500" dirty="0">
                <a:cs typeface="Helvetica Neue Light"/>
              </a:rPr>
              <a:t>Test statistic </a:t>
            </a:r>
            <a:r>
              <a:rPr lang="en-US" sz="1500" i="1" dirty="0">
                <a:cs typeface="Helvetica Neue Light"/>
              </a:rPr>
              <a:t>T</a:t>
            </a:r>
          </a:p>
          <a:p>
            <a:pPr lvl="1" eaLnBrk="1" hangingPunct="1">
              <a:defRPr/>
            </a:pPr>
            <a:r>
              <a:rPr lang="en-US" sz="1500" dirty="0">
                <a:solidFill>
                  <a:schemeClr val="tx1">
                    <a:lumMod val="65000"/>
                    <a:lumOff val="35000"/>
                  </a:schemeClr>
                </a:solidFill>
                <a:cs typeface="Helvetica Neue Light"/>
              </a:rPr>
              <a:t>Measures compatibility between the null hypothesis and the data.</a:t>
            </a:r>
            <a:endParaRPr lang="en-US" sz="1500" i="1" dirty="0">
              <a:solidFill>
                <a:schemeClr val="tx1">
                  <a:lumMod val="65000"/>
                  <a:lumOff val="35000"/>
                </a:schemeClr>
              </a:solidFill>
              <a:cs typeface="Helvetica Neue Light"/>
            </a:endParaRPr>
          </a:p>
          <a:p>
            <a:pPr eaLnBrk="1" hangingPunct="1">
              <a:defRPr/>
            </a:pPr>
            <a:endParaRPr lang="en-US" sz="1500" dirty="0">
              <a:cs typeface="Helvetica Neue Light"/>
            </a:endParaRPr>
          </a:p>
          <a:p>
            <a:pPr eaLnBrk="1" hangingPunct="1">
              <a:defRPr/>
            </a:pPr>
            <a:r>
              <a:rPr lang="en-US" sz="1500" dirty="0">
                <a:cs typeface="Helvetica Neue Light"/>
              </a:rPr>
              <a:t>P-value</a:t>
            </a:r>
            <a:endParaRPr lang="en-US" sz="1500" baseline="-25000" dirty="0">
              <a:cs typeface="Helvetica Neue Light"/>
            </a:endParaRPr>
          </a:p>
          <a:p>
            <a:pPr lvl="1" eaLnBrk="1" hangingPunct="1">
              <a:defRPr/>
            </a:pPr>
            <a:r>
              <a:rPr lang="en-US" sz="1500" dirty="0">
                <a:solidFill>
                  <a:schemeClr val="tx1">
                    <a:lumMod val="65000"/>
                    <a:lumOff val="35000"/>
                  </a:schemeClr>
                </a:solidFill>
                <a:cs typeface="Helvetica Neue Light"/>
              </a:rPr>
              <a:t>Probability that the test statistic would take a value as or more extreme than that actually observed if H</a:t>
            </a:r>
            <a:r>
              <a:rPr lang="en-US" sz="1500" baseline="-25000" dirty="0">
                <a:solidFill>
                  <a:schemeClr val="tx1">
                    <a:lumMod val="65000"/>
                    <a:lumOff val="35000"/>
                  </a:schemeClr>
                </a:solidFill>
                <a:cs typeface="Helvetica Neue Light"/>
              </a:rPr>
              <a:t>0</a:t>
            </a:r>
            <a:r>
              <a:rPr lang="en-US" sz="1500" dirty="0">
                <a:solidFill>
                  <a:schemeClr val="tx1">
                    <a:lumMod val="65000"/>
                    <a:lumOff val="35000"/>
                  </a:schemeClr>
                </a:solidFill>
                <a:cs typeface="Helvetica Neue Light"/>
              </a:rPr>
              <a:t> is true, i.e. P( T &gt; t | </a:t>
            </a:r>
            <a:r>
              <a:rPr lang="en-US" sz="1500" i="1" dirty="0">
                <a:solidFill>
                  <a:schemeClr val="tx1">
                    <a:lumMod val="65000"/>
                    <a:lumOff val="35000"/>
                  </a:schemeClr>
                </a:solidFill>
                <a:cs typeface="Helvetica Neue Light"/>
              </a:rPr>
              <a:t>H</a:t>
            </a:r>
            <a:r>
              <a:rPr lang="en-US" sz="1500" baseline="-25000" dirty="0">
                <a:solidFill>
                  <a:schemeClr val="tx1">
                    <a:lumMod val="65000"/>
                    <a:lumOff val="35000"/>
                  </a:schemeClr>
                </a:solidFill>
                <a:cs typeface="Helvetica Neue Light"/>
              </a:rPr>
              <a:t>0</a:t>
            </a:r>
            <a:r>
              <a:rPr lang="en-US" sz="1500" dirty="0">
                <a:solidFill>
                  <a:schemeClr val="tx1">
                    <a:lumMod val="65000"/>
                    <a:lumOff val="35000"/>
                  </a:schemeClr>
                </a:solidFill>
                <a:cs typeface="Helvetica Neue Light"/>
              </a:rPr>
              <a:t>).</a:t>
            </a:r>
          </a:p>
          <a:p>
            <a:pPr eaLnBrk="1" hangingPunct="1">
              <a:defRPr/>
            </a:pPr>
            <a:endParaRPr lang="en-US" sz="1500" dirty="0">
              <a:cs typeface="Helvetica Neue Light"/>
              <a:sym typeface="Symbol" pitchFamily="18" charset="2"/>
            </a:endParaRPr>
          </a:p>
          <a:p>
            <a:pPr eaLnBrk="1" hangingPunct="1">
              <a:defRPr/>
            </a:pPr>
            <a:r>
              <a:rPr lang="en-US" sz="1500" dirty="0">
                <a:cs typeface="Helvetica Neue Light"/>
                <a:sym typeface="Symbol" pitchFamily="18" charset="2"/>
              </a:rPr>
              <a:t>Significance level</a:t>
            </a:r>
          </a:p>
          <a:p>
            <a:pPr lvl="1" eaLnBrk="1" hangingPunct="1">
              <a:defRPr/>
            </a:pPr>
            <a:r>
              <a:rPr lang="en-US" sz="1500" dirty="0">
                <a:solidFill>
                  <a:schemeClr val="tx1">
                    <a:lumMod val="65000"/>
                    <a:lumOff val="35000"/>
                  </a:schemeClr>
                </a:solidFill>
                <a:cs typeface="Helvetica Neue Light"/>
                <a:sym typeface="Symbol" pitchFamily="18" charset="2"/>
              </a:rPr>
              <a:t>Threshold </a:t>
            </a:r>
            <a:r>
              <a:rPr lang="en-US" sz="1500" i="1" dirty="0">
                <a:solidFill>
                  <a:schemeClr val="tx1">
                    <a:lumMod val="65000"/>
                    <a:lumOff val="35000"/>
                  </a:schemeClr>
                </a:solidFill>
                <a:cs typeface="Helvetica Neue Light"/>
                <a:sym typeface="Symbol" pitchFamily="18" charset="2"/>
              </a:rPr>
              <a:t>u</a:t>
            </a:r>
            <a:r>
              <a:rPr lang="en-US" sz="1500" baseline="-25000" dirty="0">
                <a:solidFill>
                  <a:schemeClr val="tx1">
                    <a:lumMod val="65000"/>
                    <a:lumOff val="35000"/>
                  </a:schemeClr>
                </a:solidFill>
                <a:cs typeface="Helvetica Neue Light"/>
                <a:sym typeface="Symbol" pitchFamily="18" charset="2"/>
              </a:rPr>
              <a:t></a:t>
            </a:r>
            <a:r>
              <a:rPr lang="en-US" sz="1500" dirty="0">
                <a:solidFill>
                  <a:schemeClr val="tx1">
                    <a:lumMod val="65000"/>
                    <a:lumOff val="35000"/>
                  </a:schemeClr>
                </a:solidFill>
                <a:cs typeface="Helvetica Neue Light"/>
                <a:sym typeface="Symbol" pitchFamily="18" charset="2"/>
              </a:rPr>
              <a:t> controls false positive rate at level  = P( </a:t>
            </a:r>
            <a:r>
              <a:rPr lang="en-US" sz="1500" i="1" dirty="0">
                <a:solidFill>
                  <a:schemeClr val="tx1">
                    <a:lumMod val="65000"/>
                    <a:lumOff val="35000"/>
                  </a:schemeClr>
                </a:solidFill>
                <a:cs typeface="Helvetica Neue Light"/>
                <a:sym typeface="Symbol" pitchFamily="18" charset="2"/>
              </a:rPr>
              <a:t>T</a:t>
            </a:r>
            <a:r>
              <a:rPr lang="en-US" sz="1500" dirty="0">
                <a:solidFill>
                  <a:schemeClr val="tx1">
                    <a:lumMod val="65000"/>
                    <a:lumOff val="35000"/>
                  </a:schemeClr>
                </a:solidFill>
                <a:cs typeface="Helvetica Neue Light"/>
                <a:sym typeface="Symbol" pitchFamily="18" charset="2"/>
              </a:rPr>
              <a:t>&gt;</a:t>
            </a:r>
            <a:r>
              <a:rPr lang="en-US" sz="1500" i="1" dirty="0">
                <a:solidFill>
                  <a:schemeClr val="tx1">
                    <a:lumMod val="65000"/>
                    <a:lumOff val="35000"/>
                  </a:schemeClr>
                </a:solidFill>
                <a:cs typeface="Helvetica Neue Light"/>
                <a:sym typeface="Symbol" pitchFamily="18" charset="2"/>
              </a:rPr>
              <a:t>u</a:t>
            </a:r>
            <a:r>
              <a:rPr lang="en-US" sz="1500" baseline="-25000" dirty="0">
                <a:solidFill>
                  <a:schemeClr val="tx1">
                    <a:lumMod val="65000"/>
                    <a:lumOff val="35000"/>
                  </a:schemeClr>
                </a:solidFill>
                <a:cs typeface="Helvetica Neue Light"/>
                <a:sym typeface="Symbol" pitchFamily="18" charset="2"/>
              </a:rPr>
              <a:t></a:t>
            </a:r>
            <a:r>
              <a:rPr lang="en-US" sz="1500" dirty="0">
                <a:solidFill>
                  <a:schemeClr val="tx1">
                    <a:lumMod val="65000"/>
                    <a:lumOff val="35000"/>
                  </a:schemeClr>
                </a:solidFill>
                <a:cs typeface="Helvetica Neue Light"/>
                <a:sym typeface="Symbol" pitchFamily="18" charset="2"/>
              </a:rPr>
              <a:t> | </a:t>
            </a:r>
            <a:r>
              <a:rPr lang="en-US" sz="1500" i="1" dirty="0">
                <a:solidFill>
                  <a:schemeClr val="tx1">
                    <a:lumMod val="65000"/>
                    <a:lumOff val="35000"/>
                  </a:schemeClr>
                </a:solidFill>
                <a:cs typeface="Helvetica Neue Light"/>
              </a:rPr>
              <a:t>H</a:t>
            </a:r>
            <a:r>
              <a:rPr lang="en-US" sz="1500" baseline="-25000" dirty="0">
                <a:solidFill>
                  <a:schemeClr val="tx1">
                    <a:lumMod val="65000"/>
                    <a:lumOff val="35000"/>
                  </a:schemeClr>
                </a:solidFill>
                <a:cs typeface="Helvetica Neue Light"/>
              </a:rPr>
              <a:t>0</a:t>
            </a:r>
            <a:r>
              <a:rPr lang="en-US" sz="1500" dirty="0">
                <a:solidFill>
                  <a:schemeClr val="tx1">
                    <a:lumMod val="65000"/>
                    <a:lumOff val="35000"/>
                  </a:schemeClr>
                </a:solidFill>
                <a:cs typeface="Helvetica Neue Light"/>
                <a:sym typeface="Symbol" pitchFamily="18" charset="2"/>
              </a:rPr>
              <a:t>)</a:t>
            </a:r>
            <a:endParaRPr lang="en-US" sz="1500" dirty="0">
              <a:solidFill>
                <a:schemeClr val="tx1">
                  <a:lumMod val="65000"/>
                  <a:lumOff val="35000"/>
                </a:schemeClr>
              </a:solidFill>
              <a:cs typeface="Helvetica Neue Light"/>
            </a:endParaRPr>
          </a:p>
        </p:txBody>
      </p:sp>
    </p:spTree>
    <p:extLst>
      <p:ext uri="{BB962C8B-B14F-4D97-AF65-F5344CB8AC3E}">
        <p14:creationId xmlns:p14="http://schemas.microsoft.com/office/powerpoint/2010/main" val="356789318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4342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43426">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74342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43426">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4342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43426">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43426">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43426">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228600" y="533400"/>
            <a:ext cx="8229600" cy="549275"/>
          </a:xfrm>
        </p:spPr>
        <p:txBody>
          <a:bodyPr/>
          <a:lstStyle/>
          <a:p>
            <a:r>
              <a:rPr lang="en-US" dirty="0">
                <a:latin typeface="Helvetica Neue Light" charset="0"/>
              </a:rPr>
              <a:t>Making Errors</a:t>
            </a:r>
          </a:p>
        </p:txBody>
      </p:sp>
      <p:sp>
        <p:nvSpPr>
          <p:cNvPr id="14340" name="Content Placeholder 2"/>
          <p:cNvSpPr>
            <a:spLocks noGrp="1"/>
          </p:cNvSpPr>
          <p:nvPr>
            <p:ph idx="1"/>
          </p:nvPr>
        </p:nvSpPr>
        <p:spPr/>
        <p:txBody>
          <a:bodyPr>
            <a:normAutofit lnSpcReduction="10000"/>
          </a:bodyPr>
          <a:lstStyle/>
          <a:p>
            <a:pPr>
              <a:defRPr/>
            </a:pPr>
            <a:r>
              <a:rPr lang="en-US" sz="2600" dirty="0">
                <a:ea typeface="+mn-ea"/>
              </a:rPr>
              <a:t>There are two types of errors one can make when performing significance tests:</a:t>
            </a:r>
          </a:p>
          <a:p>
            <a:pPr lvl="1">
              <a:defRPr/>
            </a:pPr>
            <a:endParaRPr lang="en-US" sz="1000" dirty="0">
              <a:solidFill>
                <a:srgbClr val="0066FF"/>
              </a:solidFill>
            </a:endParaRPr>
          </a:p>
          <a:p>
            <a:pPr lvl="1">
              <a:defRPr/>
            </a:pPr>
            <a:r>
              <a:rPr lang="en-US" sz="2400" dirty="0">
                <a:solidFill>
                  <a:schemeClr val="tx1">
                    <a:lumMod val="65000"/>
                    <a:lumOff val="35000"/>
                  </a:schemeClr>
                </a:solidFill>
              </a:rPr>
              <a:t>Type I error </a:t>
            </a:r>
          </a:p>
          <a:p>
            <a:pPr lvl="2">
              <a:buFont typeface="Wingdings" pitchFamily="2" charset="2"/>
              <a:buChar char="§"/>
              <a:defRPr/>
            </a:pPr>
            <a:r>
              <a:rPr lang="en-US" sz="2200" dirty="0">
                <a:solidFill>
                  <a:srgbClr val="660066"/>
                </a:solidFill>
              </a:rPr>
              <a:t>H</a:t>
            </a:r>
            <a:r>
              <a:rPr lang="en-US" sz="2200" baseline="-25000" dirty="0">
                <a:solidFill>
                  <a:srgbClr val="660066"/>
                </a:solidFill>
              </a:rPr>
              <a:t>0</a:t>
            </a:r>
            <a:r>
              <a:rPr lang="en-US" sz="2200" dirty="0">
                <a:solidFill>
                  <a:srgbClr val="660066"/>
                </a:solidFill>
              </a:rPr>
              <a:t> is true, but we mistakenly reject it (False positive).</a:t>
            </a:r>
          </a:p>
          <a:p>
            <a:pPr lvl="2">
              <a:buFont typeface="Wingdings" pitchFamily="2" charset="2"/>
              <a:buChar char="§"/>
              <a:defRPr/>
            </a:pPr>
            <a:r>
              <a:rPr lang="en-US" sz="2200" dirty="0">
                <a:solidFill>
                  <a:srgbClr val="660066"/>
                </a:solidFill>
              </a:rPr>
              <a:t>Controlled by significance level </a:t>
            </a:r>
            <a:r>
              <a:rPr lang="en-US" sz="2200" dirty="0">
                <a:solidFill>
                  <a:srgbClr val="660066"/>
                </a:solidFill>
                <a:sym typeface="Symbol"/>
              </a:rPr>
              <a:t>.</a:t>
            </a:r>
            <a:endParaRPr lang="en-US" sz="2200" dirty="0">
              <a:solidFill>
                <a:srgbClr val="660066"/>
              </a:solidFill>
            </a:endParaRPr>
          </a:p>
          <a:p>
            <a:pPr lvl="1">
              <a:defRPr/>
            </a:pPr>
            <a:endParaRPr lang="en-US" sz="1000" dirty="0">
              <a:solidFill>
                <a:schemeClr val="tx1">
                  <a:lumMod val="65000"/>
                  <a:lumOff val="35000"/>
                </a:schemeClr>
              </a:solidFill>
            </a:endParaRPr>
          </a:p>
          <a:p>
            <a:pPr lvl="1">
              <a:defRPr/>
            </a:pPr>
            <a:r>
              <a:rPr lang="en-US" sz="2400" dirty="0">
                <a:solidFill>
                  <a:schemeClr val="tx1">
                    <a:lumMod val="65000"/>
                    <a:lumOff val="35000"/>
                  </a:schemeClr>
                </a:solidFill>
              </a:rPr>
              <a:t>Type II error</a:t>
            </a:r>
          </a:p>
          <a:p>
            <a:pPr lvl="2">
              <a:buFont typeface="Wingdings" pitchFamily="2" charset="2"/>
              <a:buChar char="§"/>
              <a:defRPr/>
            </a:pPr>
            <a:r>
              <a:rPr lang="en-US" sz="2200" dirty="0">
                <a:solidFill>
                  <a:srgbClr val="660066"/>
                </a:solidFill>
              </a:rPr>
              <a:t>H</a:t>
            </a:r>
            <a:r>
              <a:rPr lang="en-US" sz="2200" baseline="-25000" dirty="0">
                <a:solidFill>
                  <a:srgbClr val="660066"/>
                </a:solidFill>
              </a:rPr>
              <a:t>0</a:t>
            </a:r>
            <a:r>
              <a:rPr lang="en-US" sz="2200" dirty="0">
                <a:solidFill>
                  <a:srgbClr val="660066"/>
                </a:solidFill>
              </a:rPr>
              <a:t> is false, but we fail to reject it (False negative)</a:t>
            </a:r>
          </a:p>
          <a:p>
            <a:pPr>
              <a:defRPr/>
            </a:pPr>
            <a:endParaRPr lang="en-US" sz="2600" dirty="0">
              <a:ea typeface="+mn-ea"/>
            </a:endParaRPr>
          </a:p>
          <a:p>
            <a:pPr>
              <a:defRPr/>
            </a:pPr>
            <a:endParaRPr lang="en-US" sz="2600" dirty="0">
              <a:ea typeface="+mn-ea"/>
            </a:endParaRPr>
          </a:p>
        </p:txBody>
      </p:sp>
    </p:spTree>
    <p:extLst>
      <p:ext uri="{BB962C8B-B14F-4D97-AF65-F5344CB8AC3E}">
        <p14:creationId xmlns:p14="http://schemas.microsoft.com/office/powerpoint/2010/main" val="291871252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34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40">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340">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340">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4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2"/>
          <p:cNvSpPr txBox="1">
            <a:spLocks noChangeArrowheads="1"/>
          </p:cNvSpPr>
          <p:nvPr/>
        </p:nvSpPr>
        <p:spPr bwMode="auto">
          <a:xfrm>
            <a:off x="728663" y="304800"/>
            <a:ext cx="7653337"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algn="ctr" eaLnBrk="1" hangingPunct="1"/>
            <a:endParaRPr lang="en-US" sz="4400"/>
          </a:p>
        </p:txBody>
      </p:sp>
      <p:sp>
        <p:nvSpPr>
          <p:cNvPr id="27650" name="Rectangle 7"/>
          <p:cNvSpPr>
            <a:spLocks noGrp="1" noChangeArrowheads="1"/>
          </p:cNvSpPr>
          <p:nvPr>
            <p:ph type="title"/>
          </p:nvPr>
        </p:nvSpPr>
        <p:spPr>
          <a:xfrm>
            <a:off x="152400" y="517525"/>
            <a:ext cx="8229600" cy="549275"/>
          </a:xfrm>
        </p:spPr>
        <p:txBody>
          <a:bodyPr/>
          <a:lstStyle/>
          <a:p>
            <a:pPr eaLnBrk="1" hangingPunct="1"/>
            <a:r>
              <a:rPr lang="en-US" dirty="0">
                <a:latin typeface="Helvetica Neue Light" charset="0"/>
              </a:rPr>
              <a:t>Multiple Comparisons Problem</a:t>
            </a:r>
          </a:p>
        </p:txBody>
      </p:sp>
      <p:sp>
        <p:nvSpPr>
          <p:cNvPr id="15365" name="Content Placeholder 5"/>
          <p:cNvSpPr>
            <a:spLocks noGrp="1"/>
          </p:cNvSpPr>
          <p:nvPr>
            <p:ph idx="1"/>
          </p:nvPr>
        </p:nvSpPr>
        <p:spPr/>
        <p:txBody>
          <a:bodyPr>
            <a:normAutofit fontScale="77500" lnSpcReduction="20000"/>
          </a:bodyPr>
          <a:lstStyle/>
          <a:p>
            <a:r>
              <a:rPr lang="en-US" sz="2600" dirty="0">
                <a:latin typeface="Helvetica Neue Light" charset="0"/>
              </a:rPr>
              <a:t>Choosing an appropriate threshold is complicated by the fact we are dealing with a </a:t>
            </a:r>
            <a:r>
              <a:rPr lang="en-US" sz="2600" dirty="0">
                <a:solidFill>
                  <a:srgbClr val="3366FF"/>
                </a:solidFill>
                <a:latin typeface="Helvetica Neue Light" charset="0"/>
              </a:rPr>
              <a:t>family of tests</a:t>
            </a:r>
            <a:r>
              <a:rPr lang="en-US" sz="2600" dirty="0">
                <a:latin typeface="Helvetica Neue Light" charset="0"/>
              </a:rPr>
              <a:t>.</a:t>
            </a:r>
          </a:p>
          <a:p>
            <a:endParaRPr lang="en-US" sz="2600" dirty="0">
              <a:latin typeface="Helvetica Neue Light" charset="0"/>
            </a:endParaRPr>
          </a:p>
          <a:p>
            <a:r>
              <a:rPr lang="en-US" sz="2600" dirty="0">
                <a:latin typeface="Helvetica Neue Light" charset="0"/>
              </a:rPr>
              <a:t>If more than one hypothesis test is performed, the risk of making at least one Type I error is greater than the </a:t>
            </a:r>
            <a:r>
              <a:rPr lang="en-US" sz="2600" dirty="0">
                <a:latin typeface="Helvetica Neue Light" charset="0"/>
                <a:sym typeface="Symbol" charset="0"/>
              </a:rPr>
              <a:t></a:t>
            </a:r>
            <a:r>
              <a:rPr lang="en-US" sz="2600" dirty="0">
                <a:latin typeface="Helvetica Neue Light" charset="0"/>
              </a:rPr>
              <a:t> value for a single test.</a:t>
            </a:r>
          </a:p>
          <a:p>
            <a:pPr lvl="1"/>
            <a:r>
              <a:rPr lang="en-US" sz="2400" dirty="0">
                <a:solidFill>
                  <a:srgbClr val="595959"/>
                </a:solidFill>
              </a:rPr>
              <a:t>Consider two independent tests performed at </a:t>
            </a:r>
            <a:r>
              <a:rPr lang="en-US" sz="2400" dirty="0">
                <a:solidFill>
                  <a:srgbClr val="595959"/>
                </a:solidFill>
                <a:sym typeface="Symbol"/>
              </a:rPr>
              <a:t></a:t>
            </a:r>
            <a:r>
              <a:rPr lang="en-US" sz="2400" dirty="0">
                <a:solidFill>
                  <a:srgbClr val="595959"/>
                </a:solidFill>
              </a:rPr>
              <a:t>=0.05; the probability that neither give rise to a Type I error is (1-0.05)</a:t>
            </a:r>
            <a:r>
              <a:rPr lang="en-US" sz="2400" baseline="30000" dirty="0">
                <a:solidFill>
                  <a:srgbClr val="595959"/>
                </a:solidFill>
              </a:rPr>
              <a:t>2</a:t>
            </a:r>
            <a:r>
              <a:rPr lang="en-US" sz="2400" dirty="0">
                <a:solidFill>
                  <a:srgbClr val="595959"/>
                </a:solidFill>
              </a:rPr>
              <a:t> = 0.9025. </a:t>
            </a:r>
            <a:endParaRPr lang="en-US" sz="2200" dirty="0">
              <a:solidFill>
                <a:srgbClr val="595959"/>
              </a:solidFill>
              <a:latin typeface="Helvetica Neue Light" charset="0"/>
            </a:endParaRPr>
          </a:p>
          <a:p>
            <a:endParaRPr lang="en-US" sz="2600" dirty="0">
              <a:latin typeface="Helvetica Neue Light" charset="0"/>
            </a:endParaRPr>
          </a:p>
          <a:p>
            <a:r>
              <a:rPr lang="en-US" sz="2600" dirty="0">
                <a:latin typeface="Helvetica Neue Light" charset="0"/>
              </a:rPr>
              <a:t>The more tests one performs, the greater the likelihood of getting at least one false positive.</a:t>
            </a:r>
          </a:p>
        </p:txBody>
      </p:sp>
    </p:spTree>
    <p:extLst>
      <p:ext uri="{BB962C8B-B14F-4D97-AF65-F5344CB8AC3E}">
        <p14:creationId xmlns:p14="http://schemas.microsoft.com/office/powerpoint/2010/main" val="228295170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36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5">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36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type="title"/>
          </p:nvPr>
        </p:nvSpPr>
        <p:spPr>
          <a:xfrm>
            <a:off x="211509" y="459274"/>
            <a:ext cx="8229600" cy="549275"/>
          </a:xfrm>
        </p:spPr>
        <p:txBody>
          <a:bodyPr/>
          <a:lstStyle/>
          <a:p>
            <a:pPr eaLnBrk="1" hangingPunct="1"/>
            <a:r>
              <a:rPr lang="en-US" dirty="0">
                <a:latin typeface="Helvetica Neue Light" charset="0"/>
                <a:cs typeface="Helvetica Neue Light" charset="0"/>
              </a:rPr>
              <a:t>Multiple Comparisons</a:t>
            </a:r>
          </a:p>
        </p:txBody>
      </p:sp>
      <p:sp>
        <p:nvSpPr>
          <p:cNvPr id="689155" name="Rectangle 3"/>
          <p:cNvSpPr>
            <a:spLocks noGrp="1" noChangeArrowheads="1"/>
          </p:cNvSpPr>
          <p:nvPr>
            <p:ph idx="1"/>
          </p:nvPr>
        </p:nvSpPr>
        <p:spPr/>
        <p:txBody>
          <a:bodyPr>
            <a:normAutofit/>
          </a:bodyPr>
          <a:lstStyle/>
          <a:p>
            <a:pPr eaLnBrk="1" hangingPunct="1">
              <a:defRPr/>
            </a:pPr>
            <a:r>
              <a:rPr lang="en-US" dirty="0">
                <a:latin typeface="Helvetica Neue Light"/>
                <a:cs typeface="Helvetica Neue Light"/>
              </a:rPr>
              <a:t>Which of 100,000 voxels are significant?</a:t>
            </a:r>
          </a:p>
          <a:p>
            <a:pPr lvl="1" eaLnBrk="1" hangingPunct="1">
              <a:defRPr/>
            </a:pPr>
            <a:r>
              <a:rPr lang="en-US" sz="1800" dirty="0">
                <a:solidFill>
                  <a:schemeClr val="tx1">
                    <a:lumMod val="65000"/>
                    <a:lumOff val="35000"/>
                  </a:schemeClr>
                </a:solidFill>
                <a:latin typeface="Helvetica Neue Light"/>
                <a:cs typeface="Helvetica Neue Light"/>
                <a:sym typeface="Symbol" pitchFamily="18" charset="2"/>
              </a:rPr>
              <a:t></a:t>
            </a:r>
            <a:r>
              <a:rPr lang="en-US" sz="1800" dirty="0">
                <a:solidFill>
                  <a:schemeClr val="tx1">
                    <a:lumMod val="65000"/>
                    <a:lumOff val="35000"/>
                  </a:schemeClr>
                </a:solidFill>
                <a:latin typeface="Helvetica Neue Light"/>
                <a:cs typeface="Helvetica Neue Light"/>
              </a:rPr>
              <a:t>=0.05 </a:t>
            </a:r>
            <a:r>
              <a:rPr lang="en-US" sz="1800" dirty="0">
                <a:solidFill>
                  <a:schemeClr val="tx1">
                    <a:lumMod val="65000"/>
                    <a:lumOff val="35000"/>
                  </a:schemeClr>
                </a:solidFill>
                <a:latin typeface="Helvetica Neue Light"/>
                <a:cs typeface="Helvetica Neue Light"/>
                <a:sym typeface="Symbol" pitchFamily="18" charset="2"/>
              </a:rPr>
              <a:t> 5,000 false positive voxels</a:t>
            </a:r>
          </a:p>
          <a:p>
            <a:pPr eaLnBrk="1" hangingPunct="1">
              <a:defRPr/>
            </a:pPr>
            <a:endParaRPr lang="en-US" dirty="0">
              <a:solidFill>
                <a:schemeClr val="tx1">
                  <a:lumMod val="65000"/>
                  <a:lumOff val="35000"/>
                </a:schemeClr>
              </a:solidFill>
              <a:latin typeface="Helvetica Neue Light"/>
              <a:cs typeface="Helvetica Neue Light"/>
              <a:sym typeface="Symbol" pitchFamily="18" charset="2"/>
            </a:endParaRPr>
          </a:p>
          <a:p>
            <a:pPr eaLnBrk="1" hangingPunct="1">
              <a:defRPr/>
            </a:pPr>
            <a:r>
              <a:rPr lang="en-US" dirty="0">
                <a:latin typeface="Helvetica Neue Light"/>
                <a:cs typeface="Helvetica Neue Light"/>
                <a:sym typeface="Symbol" pitchFamily="18" charset="2"/>
              </a:rPr>
              <a:t>Choosing a threshold is a balance </a:t>
            </a:r>
          </a:p>
          <a:p>
            <a:pPr marL="342900" lvl="1" indent="-342900" eaLnBrk="1" hangingPunct="1">
              <a:buFontTx/>
              <a:buNone/>
              <a:defRPr/>
            </a:pPr>
            <a:r>
              <a:rPr lang="en-US" sz="1800" dirty="0">
                <a:latin typeface="Helvetica Neue Light"/>
                <a:cs typeface="Helvetica Neue Light"/>
                <a:sym typeface="Symbol" pitchFamily="18" charset="2"/>
              </a:rPr>
              <a:t>	between sensitivity (</a:t>
            </a:r>
            <a:r>
              <a:rPr lang="en-US" sz="1800" dirty="0">
                <a:solidFill>
                  <a:srgbClr val="3366FF"/>
                </a:solidFill>
                <a:latin typeface="Helvetica Neue Light"/>
                <a:cs typeface="Helvetica Neue Light"/>
                <a:sym typeface="Symbol" pitchFamily="18" charset="2"/>
              </a:rPr>
              <a:t>true positive rate</a:t>
            </a:r>
            <a:r>
              <a:rPr lang="en-US" sz="1800" dirty="0">
                <a:latin typeface="Helvetica Neue Light"/>
                <a:cs typeface="Helvetica Neue Light"/>
                <a:sym typeface="Symbol" pitchFamily="18" charset="2"/>
              </a:rPr>
              <a:t>) </a:t>
            </a:r>
          </a:p>
          <a:p>
            <a:pPr marL="342900" lvl="1" indent="-342900" eaLnBrk="1" hangingPunct="1">
              <a:buFontTx/>
              <a:buNone/>
              <a:defRPr/>
            </a:pPr>
            <a:r>
              <a:rPr lang="en-US" sz="1800" dirty="0">
                <a:latin typeface="Helvetica Neue Light"/>
                <a:cs typeface="Helvetica Neue Light"/>
                <a:sym typeface="Symbol" pitchFamily="18" charset="2"/>
              </a:rPr>
              <a:t>	and specificity (</a:t>
            </a:r>
            <a:r>
              <a:rPr lang="en-US" sz="1800" dirty="0">
                <a:solidFill>
                  <a:srgbClr val="3366FF"/>
                </a:solidFill>
                <a:latin typeface="Helvetica Neue Light"/>
                <a:cs typeface="Helvetica Neue Light"/>
                <a:sym typeface="Symbol" pitchFamily="18" charset="2"/>
              </a:rPr>
              <a:t>true negative rate</a:t>
            </a:r>
            <a:r>
              <a:rPr lang="en-US" sz="1800" dirty="0">
                <a:latin typeface="Helvetica Neue Light"/>
                <a:cs typeface="Helvetica Neue Light"/>
                <a:sym typeface="Symbol" pitchFamily="18" charset="2"/>
              </a:rPr>
              <a:t>).</a:t>
            </a:r>
          </a:p>
        </p:txBody>
      </p:sp>
      <p:sp>
        <p:nvSpPr>
          <p:cNvPr id="689200" name="Text Box 48"/>
          <p:cNvSpPr txBox="1">
            <a:spLocks noChangeArrowheads="1"/>
          </p:cNvSpPr>
          <p:nvPr/>
        </p:nvSpPr>
        <p:spPr bwMode="auto">
          <a:xfrm>
            <a:off x="795826" y="3733800"/>
            <a:ext cx="373062"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Helvetica" charset="0"/>
                <a:ea typeface="ＭＳ Ｐゴシック" charset="0"/>
                <a:cs typeface="ＭＳ Ｐゴシック" charset="0"/>
              </a:defRPr>
            </a:lvl1pPr>
            <a:lvl2pPr marL="742950" indent="-285750" eaLnBrk="0" hangingPunct="0">
              <a:defRPr sz="2400" b="1">
                <a:solidFill>
                  <a:schemeClr val="tx1"/>
                </a:solidFill>
                <a:latin typeface="Helvetica" charset="0"/>
                <a:ea typeface="ＭＳ Ｐゴシック" charset="0"/>
              </a:defRPr>
            </a:lvl2pPr>
            <a:lvl3pPr marL="1143000" indent="-228600" eaLnBrk="0" hangingPunct="0">
              <a:defRPr sz="2400" b="1">
                <a:solidFill>
                  <a:schemeClr val="tx1"/>
                </a:solidFill>
                <a:latin typeface="Helvetica" charset="0"/>
                <a:ea typeface="ＭＳ Ｐゴシック" charset="0"/>
              </a:defRPr>
            </a:lvl3pPr>
            <a:lvl4pPr marL="1600200" indent="-228600" eaLnBrk="0" hangingPunct="0">
              <a:defRPr sz="2400" b="1">
                <a:solidFill>
                  <a:schemeClr val="tx1"/>
                </a:solidFill>
                <a:latin typeface="Helvetica" charset="0"/>
                <a:ea typeface="ＭＳ Ｐゴシック" charset="0"/>
              </a:defRPr>
            </a:lvl4pPr>
            <a:lvl5pPr marL="2057400" indent="-228600" eaLnBrk="0" hangingPunct="0">
              <a:defRPr sz="2400" b="1">
                <a:solidFill>
                  <a:schemeClr val="tx1"/>
                </a:solidFill>
                <a:latin typeface="Helvetica" charset="0"/>
                <a:ea typeface="ＭＳ Ｐゴシック" charset="0"/>
              </a:defRPr>
            </a:lvl5pPr>
            <a:lvl6pPr marL="2514600" indent="-228600" eaLnBrk="0" fontAlgn="base" hangingPunct="0">
              <a:spcBef>
                <a:spcPct val="0"/>
              </a:spcBef>
              <a:spcAft>
                <a:spcPct val="0"/>
              </a:spcAft>
              <a:defRPr sz="2400" b="1">
                <a:solidFill>
                  <a:schemeClr val="tx1"/>
                </a:solidFill>
                <a:latin typeface="Helvetica" charset="0"/>
                <a:ea typeface="ＭＳ Ｐゴシック" charset="0"/>
              </a:defRPr>
            </a:lvl6pPr>
            <a:lvl7pPr marL="2971800" indent="-228600" eaLnBrk="0" fontAlgn="base" hangingPunct="0">
              <a:spcBef>
                <a:spcPct val="0"/>
              </a:spcBef>
              <a:spcAft>
                <a:spcPct val="0"/>
              </a:spcAft>
              <a:defRPr sz="2400" b="1">
                <a:solidFill>
                  <a:schemeClr val="tx1"/>
                </a:solidFill>
                <a:latin typeface="Helvetica" charset="0"/>
                <a:ea typeface="ＭＳ Ｐゴシック" charset="0"/>
              </a:defRPr>
            </a:lvl7pPr>
            <a:lvl8pPr marL="3429000" indent="-228600" eaLnBrk="0" fontAlgn="base" hangingPunct="0">
              <a:spcBef>
                <a:spcPct val="0"/>
              </a:spcBef>
              <a:spcAft>
                <a:spcPct val="0"/>
              </a:spcAft>
              <a:defRPr sz="2400" b="1">
                <a:solidFill>
                  <a:schemeClr val="tx1"/>
                </a:solidFill>
                <a:latin typeface="Helvetica" charset="0"/>
                <a:ea typeface="ＭＳ Ｐゴシック" charset="0"/>
              </a:defRPr>
            </a:lvl8pPr>
            <a:lvl9pPr marL="3886200" indent="-228600" eaLnBrk="0" fontAlgn="base" hangingPunct="0">
              <a:spcBef>
                <a:spcPct val="0"/>
              </a:spcBef>
              <a:spcAft>
                <a:spcPct val="0"/>
              </a:spcAft>
              <a:defRPr sz="2400" b="1">
                <a:solidFill>
                  <a:schemeClr val="tx1"/>
                </a:solidFill>
                <a:latin typeface="Helvetica" charset="0"/>
                <a:ea typeface="ＭＳ Ｐゴシック" charset="0"/>
              </a:defRPr>
            </a:lvl9pPr>
          </a:lstStyle>
          <a:p>
            <a:pPr eaLnBrk="1" hangingPunct="1"/>
            <a:r>
              <a:rPr lang="en-US" sz="1400" dirty="0">
                <a:latin typeface="Helvetica Neue Light" charset="0"/>
                <a:cs typeface="Helvetica Neue Light" charset="0"/>
              </a:rPr>
              <a:t>t &gt; 1</a:t>
            </a:r>
          </a:p>
        </p:txBody>
      </p:sp>
      <p:sp>
        <p:nvSpPr>
          <p:cNvPr id="689201" name="Text Box 49"/>
          <p:cNvSpPr txBox="1">
            <a:spLocks noChangeArrowheads="1"/>
          </p:cNvSpPr>
          <p:nvPr/>
        </p:nvSpPr>
        <p:spPr bwMode="auto">
          <a:xfrm>
            <a:off x="2167426" y="3727450"/>
            <a:ext cx="373062"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Helvetica" charset="0"/>
                <a:ea typeface="ＭＳ Ｐゴシック" charset="0"/>
                <a:cs typeface="ＭＳ Ｐゴシック" charset="0"/>
              </a:defRPr>
            </a:lvl1pPr>
            <a:lvl2pPr marL="742950" indent="-285750" eaLnBrk="0" hangingPunct="0">
              <a:defRPr sz="2400" b="1">
                <a:solidFill>
                  <a:schemeClr val="tx1"/>
                </a:solidFill>
                <a:latin typeface="Helvetica" charset="0"/>
                <a:ea typeface="ＭＳ Ｐゴシック" charset="0"/>
              </a:defRPr>
            </a:lvl2pPr>
            <a:lvl3pPr marL="1143000" indent="-228600" eaLnBrk="0" hangingPunct="0">
              <a:defRPr sz="2400" b="1">
                <a:solidFill>
                  <a:schemeClr val="tx1"/>
                </a:solidFill>
                <a:latin typeface="Helvetica" charset="0"/>
                <a:ea typeface="ＭＳ Ｐゴシック" charset="0"/>
              </a:defRPr>
            </a:lvl3pPr>
            <a:lvl4pPr marL="1600200" indent="-228600" eaLnBrk="0" hangingPunct="0">
              <a:defRPr sz="2400" b="1">
                <a:solidFill>
                  <a:schemeClr val="tx1"/>
                </a:solidFill>
                <a:latin typeface="Helvetica" charset="0"/>
                <a:ea typeface="ＭＳ Ｐゴシック" charset="0"/>
              </a:defRPr>
            </a:lvl4pPr>
            <a:lvl5pPr marL="2057400" indent="-228600" eaLnBrk="0" hangingPunct="0">
              <a:defRPr sz="2400" b="1">
                <a:solidFill>
                  <a:schemeClr val="tx1"/>
                </a:solidFill>
                <a:latin typeface="Helvetica" charset="0"/>
                <a:ea typeface="ＭＳ Ｐゴシック" charset="0"/>
              </a:defRPr>
            </a:lvl5pPr>
            <a:lvl6pPr marL="2514600" indent="-228600" eaLnBrk="0" fontAlgn="base" hangingPunct="0">
              <a:spcBef>
                <a:spcPct val="0"/>
              </a:spcBef>
              <a:spcAft>
                <a:spcPct val="0"/>
              </a:spcAft>
              <a:defRPr sz="2400" b="1">
                <a:solidFill>
                  <a:schemeClr val="tx1"/>
                </a:solidFill>
                <a:latin typeface="Helvetica" charset="0"/>
                <a:ea typeface="ＭＳ Ｐゴシック" charset="0"/>
              </a:defRPr>
            </a:lvl6pPr>
            <a:lvl7pPr marL="2971800" indent="-228600" eaLnBrk="0" fontAlgn="base" hangingPunct="0">
              <a:spcBef>
                <a:spcPct val="0"/>
              </a:spcBef>
              <a:spcAft>
                <a:spcPct val="0"/>
              </a:spcAft>
              <a:defRPr sz="2400" b="1">
                <a:solidFill>
                  <a:schemeClr val="tx1"/>
                </a:solidFill>
                <a:latin typeface="Helvetica" charset="0"/>
                <a:ea typeface="ＭＳ Ｐゴシック" charset="0"/>
              </a:defRPr>
            </a:lvl7pPr>
            <a:lvl8pPr marL="3429000" indent="-228600" eaLnBrk="0" fontAlgn="base" hangingPunct="0">
              <a:spcBef>
                <a:spcPct val="0"/>
              </a:spcBef>
              <a:spcAft>
                <a:spcPct val="0"/>
              </a:spcAft>
              <a:defRPr sz="2400" b="1">
                <a:solidFill>
                  <a:schemeClr val="tx1"/>
                </a:solidFill>
                <a:latin typeface="Helvetica" charset="0"/>
                <a:ea typeface="ＭＳ Ｐゴシック" charset="0"/>
              </a:defRPr>
            </a:lvl8pPr>
            <a:lvl9pPr marL="3886200" indent="-228600" eaLnBrk="0" fontAlgn="base" hangingPunct="0">
              <a:spcBef>
                <a:spcPct val="0"/>
              </a:spcBef>
              <a:spcAft>
                <a:spcPct val="0"/>
              </a:spcAft>
              <a:defRPr sz="2400" b="1">
                <a:solidFill>
                  <a:schemeClr val="tx1"/>
                </a:solidFill>
                <a:latin typeface="Helvetica" charset="0"/>
                <a:ea typeface="ＭＳ Ｐゴシック" charset="0"/>
              </a:defRPr>
            </a:lvl9pPr>
          </a:lstStyle>
          <a:p>
            <a:pPr eaLnBrk="1" hangingPunct="1"/>
            <a:r>
              <a:rPr lang="en-US" sz="1400" dirty="0">
                <a:latin typeface="Helvetica Neue Light" charset="0"/>
                <a:cs typeface="Helvetica Neue Light" charset="0"/>
              </a:rPr>
              <a:t>t &gt; 2</a:t>
            </a:r>
          </a:p>
        </p:txBody>
      </p:sp>
      <p:sp>
        <p:nvSpPr>
          <p:cNvPr id="689202" name="Text Box 50"/>
          <p:cNvSpPr txBox="1">
            <a:spLocks noChangeArrowheads="1"/>
          </p:cNvSpPr>
          <p:nvPr/>
        </p:nvSpPr>
        <p:spPr bwMode="auto">
          <a:xfrm>
            <a:off x="3615226" y="3733800"/>
            <a:ext cx="396875"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Helvetica" charset="0"/>
                <a:ea typeface="ＭＳ Ｐゴシック" charset="0"/>
                <a:cs typeface="ＭＳ Ｐゴシック" charset="0"/>
              </a:defRPr>
            </a:lvl1pPr>
            <a:lvl2pPr marL="742950" indent="-285750" eaLnBrk="0" hangingPunct="0">
              <a:defRPr sz="2400" b="1">
                <a:solidFill>
                  <a:schemeClr val="tx1"/>
                </a:solidFill>
                <a:latin typeface="Helvetica" charset="0"/>
                <a:ea typeface="ＭＳ Ｐゴシック" charset="0"/>
              </a:defRPr>
            </a:lvl2pPr>
            <a:lvl3pPr marL="1143000" indent="-228600" eaLnBrk="0" hangingPunct="0">
              <a:defRPr sz="2400" b="1">
                <a:solidFill>
                  <a:schemeClr val="tx1"/>
                </a:solidFill>
                <a:latin typeface="Helvetica" charset="0"/>
                <a:ea typeface="ＭＳ Ｐゴシック" charset="0"/>
              </a:defRPr>
            </a:lvl3pPr>
            <a:lvl4pPr marL="1600200" indent="-228600" eaLnBrk="0" hangingPunct="0">
              <a:defRPr sz="2400" b="1">
                <a:solidFill>
                  <a:schemeClr val="tx1"/>
                </a:solidFill>
                <a:latin typeface="Helvetica" charset="0"/>
                <a:ea typeface="ＭＳ Ｐゴシック" charset="0"/>
              </a:defRPr>
            </a:lvl4pPr>
            <a:lvl5pPr marL="2057400" indent="-228600" eaLnBrk="0" hangingPunct="0">
              <a:defRPr sz="2400" b="1">
                <a:solidFill>
                  <a:schemeClr val="tx1"/>
                </a:solidFill>
                <a:latin typeface="Helvetica" charset="0"/>
                <a:ea typeface="ＭＳ Ｐゴシック" charset="0"/>
              </a:defRPr>
            </a:lvl5pPr>
            <a:lvl6pPr marL="2514600" indent="-228600" eaLnBrk="0" fontAlgn="base" hangingPunct="0">
              <a:spcBef>
                <a:spcPct val="0"/>
              </a:spcBef>
              <a:spcAft>
                <a:spcPct val="0"/>
              </a:spcAft>
              <a:defRPr sz="2400" b="1">
                <a:solidFill>
                  <a:schemeClr val="tx1"/>
                </a:solidFill>
                <a:latin typeface="Helvetica" charset="0"/>
                <a:ea typeface="ＭＳ Ｐゴシック" charset="0"/>
              </a:defRPr>
            </a:lvl6pPr>
            <a:lvl7pPr marL="2971800" indent="-228600" eaLnBrk="0" fontAlgn="base" hangingPunct="0">
              <a:spcBef>
                <a:spcPct val="0"/>
              </a:spcBef>
              <a:spcAft>
                <a:spcPct val="0"/>
              </a:spcAft>
              <a:defRPr sz="2400" b="1">
                <a:solidFill>
                  <a:schemeClr val="tx1"/>
                </a:solidFill>
                <a:latin typeface="Helvetica" charset="0"/>
                <a:ea typeface="ＭＳ Ｐゴシック" charset="0"/>
              </a:defRPr>
            </a:lvl7pPr>
            <a:lvl8pPr marL="3429000" indent="-228600" eaLnBrk="0" fontAlgn="base" hangingPunct="0">
              <a:spcBef>
                <a:spcPct val="0"/>
              </a:spcBef>
              <a:spcAft>
                <a:spcPct val="0"/>
              </a:spcAft>
              <a:defRPr sz="2400" b="1">
                <a:solidFill>
                  <a:schemeClr val="tx1"/>
                </a:solidFill>
                <a:latin typeface="Helvetica" charset="0"/>
                <a:ea typeface="ＭＳ Ｐゴシック" charset="0"/>
              </a:defRPr>
            </a:lvl8pPr>
            <a:lvl9pPr marL="3886200" indent="-228600" eaLnBrk="0" fontAlgn="base" hangingPunct="0">
              <a:spcBef>
                <a:spcPct val="0"/>
              </a:spcBef>
              <a:spcAft>
                <a:spcPct val="0"/>
              </a:spcAft>
              <a:defRPr sz="2400" b="1">
                <a:solidFill>
                  <a:schemeClr val="tx1"/>
                </a:solidFill>
                <a:latin typeface="Helvetica" charset="0"/>
                <a:ea typeface="ＭＳ Ｐゴシック" charset="0"/>
              </a:defRPr>
            </a:lvl9pPr>
          </a:lstStyle>
          <a:p>
            <a:pPr eaLnBrk="1" hangingPunct="1"/>
            <a:r>
              <a:rPr lang="en-US" sz="1400" dirty="0">
                <a:latin typeface="Helvetica Neue Light" charset="0"/>
                <a:cs typeface="Helvetica Neue Light" charset="0"/>
              </a:rPr>
              <a:t>t &gt; 3</a:t>
            </a:r>
          </a:p>
        </p:txBody>
      </p:sp>
      <p:sp>
        <p:nvSpPr>
          <p:cNvPr id="689203" name="Text Box 51"/>
          <p:cNvSpPr txBox="1">
            <a:spLocks noChangeArrowheads="1"/>
          </p:cNvSpPr>
          <p:nvPr/>
        </p:nvSpPr>
        <p:spPr bwMode="auto">
          <a:xfrm>
            <a:off x="5045563" y="3727450"/>
            <a:ext cx="384175"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Helvetica" charset="0"/>
                <a:ea typeface="ＭＳ Ｐゴシック" charset="0"/>
                <a:cs typeface="ＭＳ Ｐゴシック" charset="0"/>
              </a:defRPr>
            </a:lvl1pPr>
            <a:lvl2pPr marL="742950" indent="-285750" eaLnBrk="0" hangingPunct="0">
              <a:defRPr sz="2400" b="1">
                <a:solidFill>
                  <a:schemeClr val="tx1"/>
                </a:solidFill>
                <a:latin typeface="Helvetica" charset="0"/>
                <a:ea typeface="ＭＳ Ｐゴシック" charset="0"/>
              </a:defRPr>
            </a:lvl2pPr>
            <a:lvl3pPr marL="1143000" indent="-228600" eaLnBrk="0" hangingPunct="0">
              <a:defRPr sz="2400" b="1">
                <a:solidFill>
                  <a:schemeClr val="tx1"/>
                </a:solidFill>
                <a:latin typeface="Helvetica" charset="0"/>
                <a:ea typeface="ＭＳ Ｐゴシック" charset="0"/>
              </a:defRPr>
            </a:lvl3pPr>
            <a:lvl4pPr marL="1600200" indent="-228600" eaLnBrk="0" hangingPunct="0">
              <a:defRPr sz="2400" b="1">
                <a:solidFill>
                  <a:schemeClr val="tx1"/>
                </a:solidFill>
                <a:latin typeface="Helvetica" charset="0"/>
                <a:ea typeface="ＭＳ Ｐゴシック" charset="0"/>
              </a:defRPr>
            </a:lvl4pPr>
            <a:lvl5pPr marL="2057400" indent="-228600" eaLnBrk="0" hangingPunct="0">
              <a:defRPr sz="2400" b="1">
                <a:solidFill>
                  <a:schemeClr val="tx1"/>
                </a:solidFill>
                <a:latin typeface="Helvetica" charset="0"/>
                <a:ea typeface="ＭＳ Ｐゴシック" charset="0"/>
              </a:defRPr>
            </a:lvl5pPr>
            <a:lvl6pPr marL="2514600" indent="-228600" eaLnBrk="0" fontAlgn="base" hangingPunct="0">
              <a:spcBef>
                <a:spcPct val="0"/>
              </a:spcBef>
              <a:spcAft>
                <a:spcPct val="0"/>
              </a:spcAft>
              <a:defRPr sz="2400" b="1">
                <a:solidFill>
                  <a:schemeClr val="tx1"/>
                </a:solidFill>
                <a:latin typeface="Helvetica" charset="0"/>
                <a:ea typeface="ＭＳ Ｐゴシック" charset="0"/>
              </a:defRPr>
            </a:lvl6pPr>
            <a:lvl7pPr marL="2971800" indent="-228600" eaLnBrk="0" fontAlgn="base" hangingPunct="0">
              <a:spcBef>
                <a:spcPct val="0"/>
              </a:spcBef>
              <a:spcAft>
                <a:spcPct val="0"/>
              </a:spcAft>
              <a:defRPr sz="2400" b="1">
                <a:solidFill>
                  <a:schemeClr val="tx1"/>
                </a:solidFill>
                <a:latin typeface="Helvetica" charset="0"/>
                <a:ea typeface="ＭＳ Ｐゴシック" charset="0"/>
              </a:defRPr>
            </a:lvl7pPr>
            <a:lvl8pPr marL="3429000" indent="-228600" eaLnBrk="0" fontAlgn="base" hangingPunct="0">
              <a:spcBef>
                <a:spcPct val="0"/>
              </a:spcBef>
              <a:spcAft>
                <a:spcPct val="0"/>
              </a:spcAft>
              <a:defRPr sz="2400" b="1">
                <a:solidFill>
                  <a:schemeClr val="tx1"/>
                </a:solidFill>
                <a:latin typeface="Helvetica" charset="0"/>
                <a:ea typeface="ＭＳ Ｐゴシック" charset="0"/>
              </a:defRPr>
            </a:lvl8pPr>
            <a:lvl9pPr marL="3886200" indent="-228600" eaLnBrk="0" fontAlgn="base" hangingPunct="0">
              <a:spcBef>
                <a:spcPct val="0"/>
              </a:spcBef>
              <a:spcAft>
                <a:spcPct val="0"/>
              </a:spcAft>
              <a:defRPr sz="2400" b="1">
                <a:solidFill>
                  <a:schemeClr val="tx1"/>
                </a:solidFill>
                <a:latin typeface="Helvetica" charset="0"/>
                <a:ea typeface="ＭＳ Ｐゴシック" charset="0"/>
              </a:defRPr>
            </a:lvl9pPr>
          </a:lstStyle>
          <a:p>
            <a:pPr eaLnBrk="1" hangingPunct="1"/>
            <a:r>
              <a:rPr lang="en-US" sz="1400">
                <a:latin typeface="Helvetica Neue Light" charset="0"/>
                <a:cs typeface="Helvetica Neue Light" charset="0"/>
              </a:rPr>
              <a:t>t &gt; 4</a:t>
            </a:r>
          </a:p>
        </p:txBody>
      </p:sp>
      <p:sp>
        <p:nvSpPr>
          <p:cNvPr id="689204" name="Text Box 52"/>
          <p:cNvSpPr txBox="1">
            <a:spLocks noChangeArrowheads="1"/>
          </p:cNvSpPr>
          <p:nvPr/>
        </p:nvSpPr>
        <p:spPr bwMode="auto">
          <a:xfrm>
            <a:off x="6434626" y="3733800"/>
            <a:ext cx="373062"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eaLnBrk="0" hangingPunct="0">
              <a:defRPr sz="2400" b="1">
                <a:solidFill>
                  <a:schemeClr val="tx1"/>
                </a:solidFill>
                <a:latin typeface="Helvetica" charset="0"/>
                <a:ea typeface="ＭＳ Ｐゴシック" charset="0"/>
                <a:cs typeface="ＭＳ Ｐゴシック" charset="0"/>
              </a:defRPr>
            </a:lvl1pPr>
            <a:lvl2pPr marL="742950" indent="-285750" eaLnBrk="0" hangingPunct="0">
              <a:defRPr sz="2400" b="1">
                <a:solidFill>
                  <a:schemeClr val="tx1"/>
                </a:solidFill>
                <a:latin typeface="Helvetica" charset="0"/>
                <a:ea typeface="ＭＳ Ｐゴシック" charset="0"/>
              </a:defRPr>
            </a:lvl2pPr>
            <a:lvl3pPr marL="1143000" indent="-228600" eaLnBrk="0" hangingPunct="0">
              <a:defRPr sz="2400" b="1">
                <a:solidFill>
                  <a:schemeClr val="tx1"/>
                </a:solidFill>
                <a:latin typeface="Helvetica" charset="0"/>
                <a:ea typeface="ＭＳ Ｐゴシック" charset="0"/>
              </a:defRPr>
            </a:lvl3pPr>
            <a:lvl4pPr marL="1600200" indent="-228600" eaLnBrk="0" hangingPunct="0">
              <a:defRPr sz="2400" b="1">
                <a:solidFill>
                  <a:schemeClr val="tx1"/>
                </a:solidFill>
                <a:latin typeface="Helvetica" charset="0"/>
                <a:ea typeface="ＭＳ Ｐゴシック" charset="0"/>
              </a:defRPr>
            </a:lvl4pPr>
            <a:lvl5pPr marL="2057400" indent="-228600" eaLnBrk="0" hangingPunct="0">
              <a:defRPr sz="2400" b="1">
                <a:solidFill>
                  <a:schemeClr val="tx1"/>
                </a:solidFill>
                <a:latin typeface="Helvetica" charset="0"/>
                <a:ea typeface="ＭＳ Ｐゴシック" charset="0"/>
              </a:defRPr>
            </a:lvl5pPr>
            <a:lvl6pPr marL="2514600" indent="-228600" eaLnBrk="0" fontAlgn="base" hangingPunct="0">
              <a:spcBef>
                <a:spcPct val="0"/>
              </a:spcBef>
              <a:spcAft>
                <a:spcPct val="0"/>
              </a:spcAft>
              <a:defRPr sz="2400" b="1">
                <a:solidFill>
                  <a:schemeClr val="tx1"/>
                </a:solidFill>
                <a:latin typeface="Helvetica" charset="0"/>
                <a:ea typeface="ＭＳ Ｐゴシック" charset="0"/>
              </a:defRPr>
            </a:lvl6pPr>
            <a:lvl7pPr marL="2971800" indent="-228600" eaLnBrk="0" fontAlgn="base" hangingPunct="0">
              <a:spcBef>
                <a:spcPct val="0"/>
              </a:spcBef>
              <a:spcAft>
                <a:spcPct val="0"/>
              </a:spcAft>
              <a:defRPr sz="2400" b="1">
                <a:solidFill>
                  <a:schemeClr val="tx1"/>
                </a:solidFill>
                <a:latin typeface="Helvetica" charset="0"/>
                <a:ea typeface="ＭＳ Ｐゴシック" charset="0"/>
              </a:defRPr>
            </a:lvl7pPr>
            <a:lvl8pPr marL="3429000" indent="-228600" eaLnBrk="0" fontAlgn="base" hangingPunct="0">
              <a:spcBef>
                <a:spcPct val="0"/>
              </a:spcBef>
              <a:spcAft>
                <a:spcPct val="0"/>
              </a:spcAft>
              <a:defRPr sz="2400" b="1">
                <a:solidFill>
                  <a:schemeClr val="tx1"/>
                </a:solidFill>
                <a:latin typeface="Helvetica" charset="0"/>
                <a:ea typeface="ＭＳ Ｐゴシック" charset="0"/>
              </a:defRPr>
            </a:lvl8pPr>
            <a:lvl9pPr marL="3886200" indent="-228600" eaLnBrk="0" fontAlgn="base" hangingPunct="0">
              <a:spcBef>
                <a:spcPct val="0"/>
              </a:spcBef>
              <a:spcAft>
                <a:spcPct val="0"/>
              </a:spcAft>
              <a:defRPr sz="2400" b="1">
                <a:solidFill>
                  <a:schemeClr val="tx1"/>
                </a:solidFill>
                <a:latin typeface="Helvetica" charset="0"/>
                <a:ea typeface="ＭＳ Ｐゴシック" charset="0"/>
              </a:defRPr>
            </a:lvl9pPr>
          </a:lstStyle>
          <a:p>
            <a:pPr eaLnBrk="1" hangingPunct="1"/>
            <a:r>
              <a:rPr lang="en-US" sz="1400">
                <a:latin typeface="Helvetica Neue Light" charset="0"/>
                <a:cs typeface="Helvetica Neue Light" charset="0"/>
              </a:rPr>
              <a:t>t &gt; 5</a:t>
            </a:r>
          </a:p>
        </p:txBody>
      </p:sp>
      <p:grpSp>
        <p:nvGrpSpPr>
          <p:cNvPr id="82952" name="Group 33"/>
          <p:cNvGrpSpPr>
            <a:grpSpLocks/>
          </p:cNvGrpSpPr>
          <p:nvPr/>
        </p:nvGrpSpPr>
        <p:grpSpPr bwMode="auto">
          <a:xfrm>
            <a:off x="6807688" y="1775558"/>
            <a:ext cx="2024062" cy="1739900"/>
            <a:chOff x="2603021" y="4025810"/>
            <a:chExt cx="2024387" cy="1740408"/>
          </a:xfrm>
        </p:grpSpPr>
        <p:pic>
          <p:nvPicPr>
            <p:cNvPr id="82960" name="Picture 34" descr="Screen Shot 2014-02-02 at 4.37.50 PM.png"/>
            <p:cNvPicPr>
              <a:picLocks noChangeAspect="1"/>
            </p:cNvPicPr>
            <p:nvPr/>
          </p:nvPicPr>
          <p:blipFill>
            <a:blip r:embed="rId3">
              <a:extLst>
                <a:ext uri="{28A0092B-C50C-407E-A947-70E740481C1C}">
                  <a14:useLocalDpi xmlns:a14="http://schemas.microsoft.com/office/drawing/2010/main" val="0"/>
                </a:ext>
              </a:extLst>
            </a:blip>
            <a:srcRect l="3200" t="4749" b="-2"/>
            <a:stretch>
              <a:fillRect/>
            </a:stretch>
          </p:blipFill>
          <p:spPr bwMode="auto">
            <a:xfrm>
              <a:off x="2603021" y="4054514"/>
              <a:ext cx="1521188" cy="16711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961" name="Picture 35" descr="Screen Shot 2014-02-02 at 7.19.13 PM.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36704" y="4025810"/>
              <a:ext cx="390704" cy="17404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37" name="Group 36"/>
          <p:cNvGrpSpPr>
            <a:grpSpLocks/>
          </p:cNvGrpSpPr>
          <p:nvPr/>
        </p:nvGrpSpPr>
        <p:grpSpPr bwMode="auto">
          <a:xfrm>
            <a:off x="168763" y="4025900"/>
            <a:ext cx="7292975" cy="1647825"/>
            <a:chOff x="386289" y="4163516"/>
            <a:chExt cx="7292614" cy="1647125"/>
          </a:xfrm>
        </p:grpSpPr>
        <p:sp>
          <p:nvSpPr>
            <p:cNvPr id="38" name="Rectangle 37"/>
            <p:cNvSpPr/>
            <p:nvPr/>
          </p:nvSpPr>
          <p:spPr>
            <a:xfrm>
              <a:off x="386289" y="4163516"/>
              <a:ext cx="7292614" cy="1647125"/>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Helvetica Neue Light"/>
              </a:endParaRPr>
            </a:p>
          </p:txBody>
        </p:sp>
        <p:pic>
          <p:nvPicPr>
            <p:cNvPr id="82955" name="Picture 38" descr="Screen Shot 2014-02-02 at 4.29.59 PM.png"/>
            <p:cNvPicPr>
              <a:picLocks noChangeAspect="1"/>
            </p:cNvPicPr>
            <p:nvPr/>
          </p:nvPicPr>
          <p:blipFill>
            <a:blip r:embed="rId5">
              <a:extLst>
                <a:ext uri="{28A0092B-C50C-407E-A947-70E740481C1C}">
                  <a14:useLocalDpi xmlns:a14="http://schemas.microsoft.com/office/drawing/2010/main" val="0"/>
                </a:ext>
              </a:extLst>
            </a:blip>
            <a:srcRect l="2939" t="3584" r="-2" b="4079"/>
            <a:stretch>
              <a:fillRect/>
            </a:stretch>
          </p:blipFill>
          <p:spPr bwMode="auto">
            <a:xfrm>
              <a:off x="3297694" y="4214416"/>
              <a:ext cx="1446620" cy="15506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956" name="Picture 39" descr="Screen Shot 2014-02-02 at 4.18.02 PM.png"/>
            <p:cNvPicPr>
              <a:picLocks noChangeAspect="1"/>
            </p:cNvPicPr>
            <p:nvPr/>
          </p:nvPicPr>
          <p:blipFill>
            <a:blip r:embed="rId6">
              <a:extLst>
                <a:ext uri="{28A0092B-C50C-407E-A947-70E740481C1C}">
                  <a14:useLocalDpi xmlns:a14="http://schemas.microsoft.com/office/drawing/2010/main" val="0"/>
                </a:ext>
              </a:extLst>
            </a:blip>
            <a:srcRect l="3017" t="3342" r="3352" b="5145"/>
            <a:stretch>
              <a:fillRect/>
            </a:stretch>
          </p:blipFill>
          <p:spPr bwMode="auto">
            <a:xfrm>
              <a:off x="1840142" y="4209034"/>
              <a:ext cx="1463723" cy="15560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957" name="Picture 40" descr="Screen Shot 2014-02-02 at 4.45.58 PM.png"/>
            <p:cNvPicPr>
              <a:picLocks noChangeAspect="1"/>
            </p:cNvPicPr>
            <p:nvPr/>
          </p:nvPicPr>
          <p:blipFill>
            <a:blip r:embed="rId7">
              <a:extLst>
                <a:ext uri="{28A0092B-C50C-407E-A947-70E740481C1C}">
                  <a14:useLocalDpi xmlns:a14="http://schemas.microsoft.com/office/drawing/2010/main" val="0"/>
                </a:ext>
              </a:extLst>
            </a:blip>
            <a:srcRect t="2257" r="3169" b="3914"/>
            <a:stretch>
              <a:fillRect/>
            </a:stretch>
          </p:blipFill>
          <p:spPr bwMode="auto">
            <a:xfrm>
              <a:off x="431974" y="4209034"/>
              <a:ext cx="1432996" cy="15560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958" name="Picture 41" descr="Screen Shot 2014-02-02 at 4.30.41 PM.png"/>
            <p:cNvPicPr>
              <a:picLocks noChangeAspect="1"/>
            </p:cNvPicPr>
            <p:nvPr/>
          </p:nvPicPr>
          <p:blipFill>
            <a:blip r:embed="rId8">
              <a:extLst>
                <a:ext uri="{28A0092B-C50C-407E-A947-70E740481C1C}">
                  <a14:useLocalDpi xmlns:a14="http://schemas.microsoft.com/office/drawing/2010/main" val="0"/>
                </a:ext>
              </a:extLst>
            </a:blip>
            <a:srcRect l="3287" t="2193" b="3976"/>
            <a:stretch>
              <a:fillRect/>
            </a:stretch>
          </p:blipFill>
          <p:spPr bwMode="auto">
            <a:xfrm>
              <a:off x="4717000" y="4209034"/>
              <a:ext cx="1451597" cy="15560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959" name="Picture 42" descr="Screen Shot 2014-02-02 at 4.31.24 PM.png"/>
            <p:cNvPicPr>
              <a:picLocks noChangeAspect="1"/>
            </p:cNvPicPr>
            <p:nvPr/>
          </p:nvPicPr>
          <p:blipFill>
            <a:blip r:embed="rId9">
              <a:extLst>
                <a:ext uri="{28A0092B-C50C-407E-A947-70E740481C1C}">
                  <a14:useLocalDpi xmlns:a14="http://schemas.microsoft.com/office/drawing/2010/main" val="0"/>
                </a:ext>
              </a:extLst>
            </a:blip>
            <a:srcRect l="5051" t="6364" r="6221" b="5698"/>
            <a:stretch>
              <a:fillRect/>
            </a:stretch>
          </p:blipFill>
          <p:spPr bwMode="auto">
            <a:xfrm>
              <a:off x="6142681" y="4214415"/>
              <a:ext cx="1359681" cy="15506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34543102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92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920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920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8920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8920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9200" grpId="0"/>
      <p:bldP spid="689201" grpId="0"/>
      <p:bldP spid="689202" grpId="0"/>
      <p:bldP spid="689203" grpId="0"/>
      <p:bldP spid="68920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ext Box 2"/>
          <p:cNvSpPr txBox="1">
            <a:spLocks noChangeArrowheads="1"/>
          </p:cNvSpPr>
          <p:nvPr/>
        </p:nvSpPr>
        <p:spPr bwMode="auto">
          <a:xfrm>
            <a:off x="838200" y="304800"/>
            <a:ext cx="73914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a:solidFill>
                  <a:schemeClr val="tx1"/>
                </a:solidFill>
                <a:latin typeface="Helvetica" charset="0"/>
                <a:ea typeface="ＭＳ Ｐゴシック" charset="0"/>
                <a:cs typeface="ＭＳ Ｐゴシック" charset="0"/>
              </a:defRPr>
            </a:lvl1pPr>
            <a:lvl2pPr marL="742950" indent="-285750" eaLnBrk="0" hangingPunct="0">
              <a:defRPr sz="2400" b="1">
                <a:solidFill>
                  <a:schemeClr val="tx1"/>
                </a:solidFill>
                <a:latin typeface="Helvetica" charset="0"/>
                <a:ea typeface="ＭＳ Ｐゴシック" charset="0"/>
              </a:defRPr>
            </a:lvl2pPr>
            <a:lvl3pPr marL="1143000" indent="-228600" eaLnBrk="0" hangingPunct="0">
              <a:defRPr sz="2400" b="1">
                <a:solidFill>
                  <a:schemeClr val="tx1"/>
                </a:solidFill>
                <a:latin typeface="Helvetica" charset="0"/>
                <a:ea typeface="ＭＳ Ｐゴシック" charset="0"/>
              </a:defRPr>
            </a:lvl3pPr>
            <a:lvl4pPr marL="1600200" indent="-228600" eaLnBrk="0" hangingPunct="0">
              <a:defRPr sz="2400" b="1">
                <a:solidFill>
                  <a:schemeClr val="tx1"/>
                </a:solidFill>
                <a:latin typeface="Helvetica" charset="0"/>
                <a:ea typeface="ＭＳ Ｐゴシック" charset="0"/>
              </a:defRPr>
            </a:lvl4pPr>
            <a:lvl5pPr marL="2057400" indent="-228600" eaLnBrk="0" hangingPunct="0">
              <a:defRPr sz="2400" b="1">
                <a:solidFill>
                  <a:schemeClr val="tx1"/>
                </a:solidFill>
                <a:latin typeface="Helvetica" charset="0"/>
                <a:ea typeface="ＭＳ Ｐゴシック" charset="0"/>
              </a:defRPr>
            </a:lvl5pPr>
            <a:lvl6pPr marL="2514600" indent="-228600" eaLnBrk="0" fontAlgn="base" hangingPunct="0">
              <a:spcBef>
                <a:spcPct val="0"/>
              </a:spcBef>
              <a:spcAft>
                <a:spcPct val="0"/>
              </a:spcAft>
              <a:defRPr sz="2400" b="1">
                <a:solidFill>
                  <a:schemeClr val="tx1"/>
                </a:solidFill>
                <a:latin typeface="Helvetica" charset="0"/>
                <a:ea typeface="ＭＳ Ｐゴシック" charset="0"/>
              </a:defRPr>
            </a:lvl6pPr>
            <a:lvl7pPr marL="2971800" indent="-228600" eaLnBrk="0" fontAlgn="base" hangingPunct="0">
              <a:spcBef>
                <a:spcPct val="0"/>
              </a:spcBef>
              <a:spcAft>
                <a:spcPct val="0"/>
              </a:spcAft>
              <a:defRPr sz="2400" b="1">
                <a:solidFill>
                  <a:schemeClr val="tx1"/>
                </a:solidFill>
                <a:latin typeface="Helvetica" charset="0"/>
                <a:ea typeface="ＭＳ Ｐゴシック" charset="0"/>
              </a:defRPr>
            </a:lvl7pPr>
            <a:lvl8pPr marL="3429000" indent="-228600" eaLnBrk="0" fontAlgn="base" hangingPunct="0">
              <a:spcBef>
                <a:spcPct val="0"/>
              </a:spcBef>
              <a:spcAft>
                <a:spcPct val="0"/>
              </a:spcAft>
              <a:defRPr sz="2400" b="1">
                <a:solidFill>
                  <a:schemeClr val="tx1"/>
                </a:solidFill>
                <a:latin typeface="Helvetica" charset="0"/>
                <a:ea typeface="ＭＳ Ｐゴシック" charset="0"/>
              </a:defRPr>
            </a:lvl8pPr>
            <a:lvl9pPr marL="3886200" indent="-228600" eaLnBrk="0" fontAlgn="base" hangingPunct="0">
              <a:spcBef>
                <a:spcPct val="0"/>
              </a:spcBef>
              <a:spcAft>
                <a:spcPct val="0"/>
              </a:spcAft>
              <a:defRPr sz="2400" b="1">
                <a:solidFill>
                  <a:schemeClr val="tx1"/>
                </a:solidFill>
                <a:latin typeface="Helvetica" charset="0"/>
                <a:ea typeface="ＭＳ Ｐゴシック" charset="0"/>
              </a:defRPr>
            </a:lvl9pPr>
          </a:lstStyle>
          <a:p>
            <a:pPr algn="ctr" eaLnBrk="1" hangingPunct="1"/>
            <a:endParaRPr lang="en-US" sz="4400">
              <a:latin typeface="Arial " charset="0"/>
            </a:endParaRPr>
          </a:p>
        </p:txBody>
      </p:sp>
      <p:sp>
        <p:nvSpPr>
          <p:cNvPr id="84994" name="Rectangle 15"/>
          <p:cNvSpPr>
            <a:spLocks noGrp="1" noChangeArrowheads="1"/>
          </p:cNvSpPr>
          <p:nvPr>
            <p:ph type="title"/>
          </p:nvPr>
        </p:nvSpPr>
        <p:spPr>
          <a:xfrm>
            <a:off x="152400" y="523387"/>
            <a:ext cx="8229600" cy="549275"/>
          </a:xfrm>
        </p:spPr>
        <p:txBody>
          <a:bodyPr/>
          <a:lstStyle/>
          <a:p>
            <a:pPr eaLnBrk="1" hangingPunct="1"/>
            <a:r>
              <a:rPr lang="en-US" dirty="0">
                <a:latin typeface="Helvetica Neue Light" charset="0"/>
              </a:rPr>
              <a:t>Measures of False Positives</a:t>
            </a:r>
          </a:p>
        </p:txBody>
      </p:sp>
      <p:sp>
        <p:nvSpPr>
          <p:cNvPr id="17413" name="Content Placeholder 9"/>
          <p:cNvSpPr>
            <a:spLocks noGrp="1"/>
          </p:cNvSpPr>
          <p:nvPr>
            <p:ph idx="1"/>
          </p:nvPr>
        </p:nvSpPr>
        <p:spPr/>
        <p:txBody>
          <a:bodyPr>
            <a:normAutofit fontScale="92500" lnSpcReduction="20000"/>
          </a:bodyPr>
          <a:lstStyle/>
          <a:p>
            <a:pPr>
              <a:defRPr/>
            </a:pPr>
            <a:r>
              <a:rPr lang="en-US" sz="2600" dirty="0">
                <a:latin typeface="Helvetica Neue Light"/>
                <a:cs typeface="Helvetica Neue Light"/>
              </a:rPr>
              <a:t>There exist several ways of quantifying the likelihood of obtaining false positives.</a:t>
            </a:r>
          </a:p>
          <a:p>
            <a:pPr>
              <a:defRPr/>
            </a:pPr>
            <a:endParaRPr lang="en-US" sz="2600" dirty="0">
              <a:solidFill>
                <a:schemeClr val="accent2"/>
              </a:solidFill>
              <a:latin typeface="Helvetica Neue Light"/>
              <a:cs typeface="Helvetica Neue Light"/>
            </a:endParaRPr>
          </a:p>
          <a:p>
            <a:pPr>
              <a:defRPr/>
            </a:pPr>
            <a:r>
              <a:rPr lang="en-US" sz="2600" dirty="0">
                <a:solidFill>
                  <a:srgbClr val="3366FF"/>
                </a:solidFill>
                <a:latin typeface="Helvetica Neue Light"/>
                <a:cs typeface="Helvetica Neue Light"/>
              </a:rPr>
              <a:t>Family-Wise Error Rate (FWER)</a:t>
            </a:r>
          </a:p>
          <a:p>
            <a:pPr lvl="1">
              <a:defRPr/>
            </a:pPr>
            <a:r>
              <a:rPr lang="en-US" sz="2200" dirty="0">
                <a:solidFill>
                  <a:schemeClr val="tx1">
                    <a:lumMod val="65000"/>
                    <a:lumOff val="35000"/>
                  </a:schemeClr>
                </a:solidFill>
                <a:latin typeface="Helvetica Neue Light"/>
                <a:cs typeface="Helvetica Neue Light"/>
              </a:rPr>
              <a:t>Probability of any false positives</a:t>
            </a:r>
          </a:p>
          <a:p>
            <a:pPr lvl="2">
              <a:buFont typeface="Wingdings" charset="2"/>
              <a:buChar char="§"/>
              <a:defRPr/>
            </a:pPr>
            <a:r>
              <a:rPr lang="en-US" sz="2000" dirty="0" err="1">
                <a:solidFill>
                  <a:srgbClr val="660066"/>
                </a:solidFill>
                <a:latin typeface="Helvetica Neue Light"/>
                <a:cs typeface="Helvetica Neue Light"/>
              </a:rPr>
              <a:t>Bonferroni</a:t>
            </a:r>
            <a:r>
              <a:rPr lang="en-US" sz="2000" dirty="0">
                <a:solidFill>
                  <a:srgbClr val="660066"/>
                </a:solidFill>
                <a:latin typeface="Helvetica Neue Light"/>
                <a:cs typeface="Helvetica Neue Light"/>
              </a:rPr>
              <a:t> correction</a:t>
            </a:r>
          </a:p>
          <a:p>
            <a:pPr lvl="2">
              <a:buFont typeface="Wingdings" charset="2"/>
              <a:buChar char="§"/>
              <a:defRPr/>
            </a:pPr>
            <a:r>
              <a:rPr lang="en-US" sz="2000" dirty="0">
                <a:solidFill>
                  <a:srgbClr val="660066"/>
                </a:solidFill>
                <a:latin typeface="Helvetica Neue Light"/>
                <a:cs typeface="Helvetica Neue Light"/>
              </a:rPr>
              <a:t>Random Field Theory</a:t>
            </a:r>
          </a:p>
          <a:p>
            <a:pPr lvl="2">
              <a:buFont typeface="Wingdings" charset="2"/>
              <a:buChar char="§"/>
              <a:defRPr/>
            </a:pPr>
            <a:r>
              <a:rPr lang="en-US" sz="2000" dirty="0">
                <a:solidFill>
                  <a:srgbClr val="660066"/>
                </a:solidFill>
                <a:latin typeface="Helvetica Neue Light"/>
                <a:cs typeface="Helvetica Neue Light"/>
              </a:rPr>
              <a:t>Permutation Tests</a:t>
            </a:r>
          </a:p>
          <a:p>
            <a:pPr>
              <a:defRPr/>
            </a:pPr>
            <a:endParaRPr lang="en-US" sz="2600" dirty="0">
              <a:latin typeface="Helvetica Neue Light"/>
              <a:cs typeface="Helvetica Neue Light"/>
            </a:endParaRPr>
          </a:p>
          <a:p>
            <a:pPr>
              <a:defRPr/>
            </a:pPr>
            <a:r>
              <a:rPr lang="en-US" sz="2600" dirty="0">
                <a:solidFill>
                  <a:srgbClr val="3366FF"/>
                </a:solidFill>
                <a:latin typeface="Helvetica Neue Light"/>
                <a:cs typeface="Helvetica Neue Light"/>
              </a:rPr>
              <a:t>False Discovery Rate (FDR)</a:t>
            </a:r>
          </a:p>
          <a:p>
            <a:pPr lvl="1">
              <a:defRPr/>
            </a:pPr>
            <a:r>
              <a:rPr lang="en-US" sz="2200" dirty="0">
                <a:solidFill>
                  <a:srgbClr val="595959"/>
                </a:solidFill>
                <a:latin typeface="Helvetica Neue Light"/>
                <a:cs typeface="Helvetica Neue Light"/>
              </a:rPr>
              <a:t>Proportion of false positives among rejected tests</a:t>
            </a:r>
          </a:p>
          <a:p>
            <a:pPr lvl="2">
              <a:buFont typeface="Wingdings" charset="2"/>
              <a:buChar char="§"/>
              <a:defRPr/>
            </a:pPr>
            <a:r>
              <a:rPr lang="en-US" sz="2000" dirty="0" err="1">
                <a:solidFill>
                  <a:srgbClr val="660066"/>
                </a:solidFill>
                <a:latin typeface="Helvetica Neue Light"/>
                <a:cs typeface="Helvetica Neue Light"/>
              </a:rPr>
              <a:t>Benjamini</a:t>
            </a:r>
            <a:r>
              <a:rPr lang="en-US" sz="2000" dirty="0">
                <a:solidFill>
                  <a:srgbClr val="660066"/>
                </a:solidFill>
                <a:latin typeface="Helvetica Neue Light"/>
                <a:cs typeface="Helvetica Neue Light"/>
              </a:rPr>
              <a:t>-Hochberg procedure </a:t>
            </a:r>
          </a:p>
          <a:p>
            <a:pPr>
              <a:buFontTx/>
              <a:buNone/>
              <a:defRPr/>
            </a:pPr>
            <a:endParaRPr lang="en-US" sz="2600" dirty="0">
              <a:solidFill>
                <a:schemeClr val="accent2"/>
              </a:solidFill>
            </a:endParaRPr>
          </a:p>
          <a:p>
            <a:pPr>
              <a:defRPr/>
            </a:pPr>
            <a:endParaRPr lang="en-US" sz="2600" dirty="0">
              <a:solidFill>
                <a:schemeClr val="accent2"/>
              </a:solidFill>
            </a:endParaRPr>
          </a:p>
          <a:p>
            <a:pPr>
              <a:defRPr/>
            </a:pPr>
            <a:endParaRPr lang="en-US" sz="2600" dirty="0"/>
          </a:p>
        </p:txBody>
      </p:sp>
    </p:spTree>
    <p:extLst>
      <p:ext uri="{BB962C8B-B14F-4D97-AF65-F5344CB8AC3E}">
        <p14:creationId xmlns:p14="http://schemas.microsoft.com/office/powerpoint/2010/main" val="68130375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1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41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41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741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41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41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254611" y="462268"/>
            <a:ext cx="8229600" cy="549275"/>
          </a:xfrm>
        </p:spPr>
        <p:txBody>
          <a:bodyPr/>
          <a:lstStyle/>
          <a:p>
            <a:r>
              <a:rPr lang="en-US" dirty="0">
                <a:latin typeface="Helvetica Neue Light" charset="0"/>
              </a:rPr>
              <a:t>Example</a:t>
            </a:r>
          </a:p>
        </p:txBody>
      </p:sp>
      <p:sp>
        <p:nvSpPr>
          <p:cNvPr id="6" name="Rectangle 116"/>
          <p:cNvSpPr>
            <a:spLocks noChangeAspect="1" noChangeArrowheads="1"/>
          </p:cNvSpPr>
          <p:nvPr/>
        </p:nvSpPr>
        <p:spPr bwMode="auto">
          <a:xfrm>
            <a:off x="4187093" y="1358900"/>
            <a:ext cx="804862" cy="369888"/>
          </a:xfrm>
          <a:prstGeom prst="rect">
            <a:avLst/>
          </a:prstGeom>
          <a:noFill/>
          <a:ln w="9525">
            <a:noFill/>
            <a:miter lim="800000"/>
            <a:headEnd/>
            <a:tailEnd/>
          </a:ln>
        </p:spPr>
        <p:txBody>
          <a:bodyPr wrap="none" lIns="0" tIns="0" rIns="0" bIns="0">
            <a:spAutoFit/>
          </a:bodyPr>
          <a:lstStyle/>
          <a:p>
            <a:pPr algn="ctr">
              <a:defRPr/>
            </a:pPr>
            <a:r>
              <a:rPr lang="en-US" dirty="0">
                <a:latin typeface="Helvetica Neue Light"/>
                <a:ea typeface="+mn-ea"/>
                <a:cs typeface="+mn-cs"/>
              </a:rPr>
              <a:t>Signal</a:t>
            </a:r>
          </a:p>
        </p:txBody>
      </p:sp>
      <p:sp>
        <p:nvSpPr>
          <p:cNvPr id="7" name="Rectangle 229"/>
          <p:cNvSpPr>
            <a:spLocks noChangeAspect="1" noChangeArrowheads="1"/>
          </p:cNvSpPr>
          <p:nvPr/>
        </p:nvSpPr>
        <p:spPr bwMode="auto">
          <a:xfrm>
            <a:off x="3577431" y="4157419"/>
            <a:ext cx="1911350" cy="369887"/>
          </a:xfrm>
          <a:prstGeom prst="rect">
            <a:avLst/>
          </a:prstGeom>
          <a:noFill/>
          <a:ln w="9525">
            <a:noFill/>
            <a:miter lim="800000"/>
            <a:headEnd/>
            <a:tailEnd/>
          </a:ln>
        </p:spPr>
        <p:txBody>
          <a:bodyPr wrap="none" lIns="0" tIns="0" rIns="0" bIns="0">
            <a:spAutoFit/>
          </a:bodyPr>
          <a:lstStyle/>
          <a:p>
            <a:pPr algn="ctr">
              <a:defRPr/>
            </a:pPr>
            <a:r>
              <a:rPr lang="en-US" dirty="0">
                <a:latin typeface="Helvetica Neue Light"/>
                <a:ea typeface="+mn-ea"/>
                <a:cs typeface="+mn-cs"/>
              </a:rPr>
              <a:t>Signal + Noise</a:t>
            </a:r>
          </a:p>
        </p:txBody>
      </p:sp>
      <p:sp>
        <p:nvSpPr>
          <p:cNvPr id="8" name="Rectangle 230"/>
          <p:cNvSpPr>
            <a:spLocks noChangeAspect="1" noChangeArrowheads="1"/>
          </p:cNvSpPr>
          <p:nvPr/>
        </p:nvSpPr>
        <p:spPr bwMode="auto">
          <a:xfrm>
            <a:off x="4194969" y="2766402"/>
            <a:ext cx="754062" cy="369888"/>
          </a:xfrm>
          <a:prstGeom prst="rect">
            <a:avLst/>
          </a:prstGeom>
          <a:noFill/>
          <a:ln w="9525">
            <a:noFill/>
            <a:miter lim="800000"/>
            <a:headEnd/>
            <a:tailEnd/>
          </a:ln>
        </p:spPr>
        <p:txBody>
          <a:bodyPr wrap="none" lIns="0" tIns="0" rIns="0" bIns="0">
            <a:spAutoFit/>
          </a:bodyPr>
          <a:lstStyle/>
          <a:p>
            <a:pPr algn="ctr">
              <a:defRPr/>
            </a:pPr>
            <a:r>
              <a:rPr lang="en-US" dirty="0">
                <a:latin typeface="Helvetica Neue Light"/>
                <a:ea typeface="+mn-ea"/>
                <a:cs typeface="+mn-cs"/>
              </a:rPr>
              <a:t>Noise</a:t>
            </a:r>
          </a:p>
        </p:txBody>
      </p:sp>
      <p:sp>
        <p:nvSpPr>
          <p:cNvPr id="9" name="Text Box 327"/>
          <p:cNvSpPr txBox="1">
            <a:spLocks noChangeArrowheads="1"/>
          </p:cNvSpPr>
          <p:nvPr/>
        </p:nvSpPr>
        <p:spPr bwMode="auto">
          <a:xfrm>
            <a:off x="4348163" y="2471738"/>
            <a:ext cx="369887" cy="461962"/>
          </a:xfrm>
          <a:prstGeom prst="rect">
            <a:avLst/>
          </a:prstGeom>
          <a:noFill/>
          <a:ln w="9525">
            <a:noFill/>
            <a:miter lim="800000"/>
            <a:headEnd/>
            <a:tailEnd/>
          </a:ln>
          <a:effectLst/>
        </p:spPr>
        <p:txBody>
          <a:bodyPr wrap="none">
            <a:spAutoFit/>
          </a:bodyPr>
          <a:lstStyle/>
          <a:p>
            <a:pPr>
              <a:defRPr/>
            </a:pPr>
            <a:r>
              <a:rPr lang="en-US" dirty="0">
                <a:latin typeface="Helvetica Neue Light"/>
                <a:ea typeface="+mn-ea"/>
                <a:cs typeface="+mn-cs"/>
              </a:rPr>
              <a:t>+</a:t>
            </a:r>
          </a:p>
        </p:txBody>
      </p:sp>
      <p:sp>
        <p:nvSpPr>
          <p:cNvPr id="10" name="Text Box 328"/>
          <p:cNvSpPr txBox="1">
            <a:spLocks noChangeArrowheads="1"/>
          </p:cNvSpPr>
          <p:nvPr/>
        </p:nvSpPr>
        <p:spPr bwMode="auto">
          <a:xfrm>
            <a:off x="4369411" y="3820014"/>
            <a:ext cx="369887" cy="461962"/>
          </a:xfrm>
          <a:prstGeom prst="rect">
            <a:avLst/>
          </a:prstGeom>
          <a:noFill/>
          <a:ln w="9525">
            <a:noFill/>
            <a:miter lim="800000"/>
            <a:headEnd/>
            <a:tailEnd/>
          </a:ln>
          <a:effectLst/>
        </p:spPr>
        <p:txBody>
          <a:bodyPr wrap="none">
            <a:spAutoFit/>
          </a:bodyPr>
          <a:lstStyle/>
          <a:p>
            <a:pPr>
              <a:defRPr/>
            </a:pPr>
            <a:r>
              <a:rPr lang="en-US" dirty="0">
                <a:latin typeface="Helvetica Neue Light"/>
                <a:ea typeface="+mn-ea"/>
                <a:cs typeface="+mn-cs"/>
              </a:rPr>
              <a:t>=</a:t>
            </a:r>
          </a:p>
        </p:txBody>
      </p:sp>
      <p:pic>
        <p:nvPicPr>
          <p:cNvPr id="65543" name="Picture 5" descr="C:\Users\Martin\Documents\fMRIClass\noise.jpg"/>
          <p:cNvPicPr>
            <a:picLocks noChangeAspect="1" noChangeArrowheads="1"/>
          </p:cNvPicPr>
          <p:nvPr/>
        </p:nvPicPr>
        <p:blipFill>
          <a:blip r:embed="rId2">
            <a:extLst>
              <a:ext uri="{28A0092B-C50C-407E-A947-70E740481C1C}">
                <a14:useLocalDpi xmlns:a14="http://schemas.microsoft.com/office/drawing/2010/main" val="0"/>
              </a:ext>
            </a:extLst>
          </a:blip>
          <a:srcRect l="10791" r="2878"/>
          <a:stretch>
            <a:fillRect/>
          </a:stretch>
        </p:blipFill>
        <p:spPr bwMode="auto">
          <a:xfrm>
            <a:off x="0" y="3074499"/>
            <a:ext cx="9144000" cy="90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544" name="Picture 6" descr="C:\Users\Martin\Documents\fMRIClass\signoise.jpg"/>
          <p:cNvPicPr>
            <a:picLocks noChangeAspect="1" noChangeArrowheads="1"/>
          </p:cNvPicPr>
          <p:nvPr/>
        </p:nvPicPr>
        <p:blipFill>
          <a:blip r:embed="rId3">
            <a:extLst>
              <a:ext uri="{28A0092B-C50C-407E-A947-70E740481C1C}">
                <a14:useLocalDpi xmlns:a14="http://schemas.microsoft.com/office/drawing/2010/main" val="0"/>
              </a:ext>
            </a:extLst>
          </a:blip>
          <a:srcRect l="10791" r="2878"/>
          <a:stretch>
            <a:fillRect/>
          </a:stretch>
        </p:blipFill>
        <p:spPr bwMode="auto">
          <a:xfrm>
            <a:off x="0" y="4705351"/>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545" name="Picture 7" descr="C:\Users\Martin\Documents\fMRIClass\sig.jpg"/>
          <p:cNvPicPr>
            <a:picLocks noChangeAspect="1" noChangeArrowheads="1"/>
          </p:cNvPicPr>
          <p:nvPr/>
        </p:nvPicPr>
        <p:blipFill>
          <a:blip r:embed="rId4">
            <a:extLst>
              <a:ext uri="{28A0092B-C50C-407E-A947-70E740481C1C}">
                <a14:useLocalDpi xmlns:a14="http://schemas.microsoft.com/office/drawing/2010/main" val="0"/>
              </a:ext>
            </a:extLst>
          </a:blip>
          <a:srcRect l="10791" r="2878"/>
          <a:stretch>
            <a:fillRect/>
          </a:stretch>
        </p:blipFill>
        <p:spPr bwMode="auto">
          <a:xfrm>
            <a:off x="-17645" y="1670844"/>
            <a:ext cx="9144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60549182"/>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1" name="Group 48"/>
          <p:cNvGrpSpPr>
            <a:grpSpLocks/>
          </p:cNvGrpSpPr>
          <p:nvPr/>
        </p:nvGrpSpPr>
        <p:grpSpPr bwMode="auto">
          <a:xfrm>
            <a:off x="0" y="457200"/>
            <a:ext cx="9144000" cy="6072187"/>
            <a:chOff x="0" y="185738"/>
            <a:chExt cx="9144000" cy="6072187"/>
          </a:xfrm>
        </p:grpSpPr>
        <p:pic>
          <p:nvPicPr>
            <p:cNvPr id="66562" name="Picture 5" descr="uncorrec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61975"/>
              <a:ext cx="9144000" cy="1114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563" name="Picture 6" descr="F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90800"/>
              <a:ext cx="9144000" cy="1125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miter lim="800000"/>
                  <a:headEnd/>
                  <a:tailEnd/>
                </a14:hiddenLine>
              </a:ext>
            </a:extLst>
          </p:spPr>
        </p:pic>
        <p:pic>
          <p:nvPicPr>
            <p:cNvPr id="66564" name="Picture 7" descr="FD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605338"/>
              <a:ext cx="9144000" cy="1119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565" name="Text Box 8"/>
            <p:cNvSpPr txBox="1">
              <a:spLocks noChangeArrowheads="1"/>
            </p:cNvSpPr>
            <p:nvPr/>
          </p:nvSpPr>
          <p:spPr bwMode="auto">
            <a:xfrm>
              <a:off x="46038" y="185738"/>
              <a:ext cx="280532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r>
                <a:rPr lang="en-US" sz="2000" b="1" dirty="0">
                  <a:sym typeface="Symbol" charset="0"/>
                </a:rPr>
                <a:t>=0.10, </a:t>
              </a:r>
              <a:r>
                <a:rPr lang="en-US" sz="2000" b="1" dirty="0"/>
                <a:t>No correction</a:t>
              </a:r>
            </a:p>
          </p:txBody>
        </p:sp>
        <p:sp>
          <p:nvSpPr>
            <p:cNvPr id="66566" name="Rectangle 9"/>
            <p:cNvSpPr>
              <a:spLocks noChangeArrowheads="1"/>
            </p:cNvSpPr>
            <p:nvPr/>
          </p:nvSpPr>
          <p:spPr bwMode="auto">
            <a:xfrm>
              <a:off x="342900" y="5027613"/>
              <a:ext cx="214313"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67" name="Rectangle 10"/>
            <p:cNvSpPr>
              <a:spLocks noChangeArrowheads="1"/>
            </p:cNvSpPr>
            <p:nvPr/>
          </p:nvSpPr>
          <p:spPr bwMode="auto">
            <a:xfrm>
              <a:off x="1252538" y="5029200"/>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68" name="Rectangle 11"/>
            <p:cNvSpPr>
              <a:spLocks noChangeArrowheads="1"/>
            </p:cNvSpPr>
            <p:nvPr/>
          </p:nvSpPr>
          <p:spPr bwMode="auto">
            <a:xfrm>
              <a:off x="2162175" y="5029200"/>
              <a:ext cx="214313"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69" name="Rectangle 12"/>
            <p:cNvSpPr>
              <a:spLocks noChangeArrowheads="1"/>
            </p:cNvSpPr>
            <p:nvPr/>
          </p:nvSpPr>
          <p:spPr bwMode="auto">
            <a:xfrm>
              <a:off x="3062288" y="5029200"/>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0" name="Rectangle 13"/>
            <p:cNvSpPr>
              <a:spLocks noChangeArrowheads="1"/>
            </p:cNvSpPr>
            <p:nvPr/>
          </p:nvSpPr>
          <p:spPr bwMode="auto">
            <a:xfrm>
              <a:off x="3976688" y="5029200"/>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1" name="Rectangle 14"/>
            <p:cNvSpPr>
              <a:spLocks noChangeArrowheads="1"/>
            </p:cNvSpPr>
            <p:nvPr/>
          </p:nvSpPr>
          <p:spPr bwMode="auto">
            <a:xfrm>
              <a:off x="4876800" y="5029200"/>
              <a:ext cx="214313"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2" name="Rectangle 15"/>
            <p:cNvSpPr>
              <a:spLocks noChangeArrowheads="1"/>
            </p:cNvSpPr>
            <p:nvPr/>
          </p:nvSpPr>
          <p:spPr bwMode="auto">
            <a:xfrm>
              <a:off x="5776913" y="5029200"/>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3" name="Rectangle 16"/>
            <p:cNvSpPr>
              <a:spLocks noChangeArrowheads="1"/>
            </p:cNvSpPr>
            <p:nvPr/>
          </p:nvSpPr>
          <p:spPr bwMode="auto">
            <a:xfrm>
              <a:off x="6686550" y="5029200"/>
              <a:ext cx="214313"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4" name="Rectangle 17"/>
            <p:cNvSpPr>
              <a:spLocks noChangeArrowheads="1"/>
            </p:cNvSpPr>
            <p:nvPr/>
          </p:nvSpPr>
          <p:spPr bwMode="auto">
            <a:xfrm>
              <a:off x="7596188" y="5029200"/>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5" name="Rectangle 18"/>
            <p:cNvSpPr>
              <a:spLocks noChangeArrowheads="1"/>
            </p:cNvSpPr>
            <p:nvPr/>
          </p:nvSpPr>
          <p:spPr bwMode="auto">
            <a:xfrm>
              <a:off x="8491538" y="5029200"/>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6" name="Rectangle 19"/>
            <p:cNvSpPr>
              <a:spLocks noChangeArrowheads="1"/>
            </p:cNvSpPr>
            <p:nvPr/>
          </p:nvSpPr>
          <p:spPr bwMode="auto">
            <a:xfrm>
              <a:off x="342900" y="3019425"/>
              <a:ext cx="214313"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7" name="Rectangle 20"/>
            <p:cNvSpPr>
              <a:spLocks noChangeArrowheads="1"/>
            </p:cNvSpPr>
            <p:nvPr/>
          </p:nvSpPr>
          <p:spPr bwMode="auto">
            <a:xfrm>
              <a:off x="1252538" y="3021013"/>
              <a:ext cx="214312"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8" name="Rectangle 21"/>
            <p:cNvSpPr>
              <a:spLocks noChangeArrowheads="1"/>
            </p:cNvSpPr>
            <p:nvPr/>
          </p:nvSpPr>
          <p:spPr bwMode="auto">
            <a:xfrm>
              <a:off x="2162175" y="3021013"/>
              <a:ext cx="214313"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79" name="Rectangle 22"/>
            <p:cNvSpPr>
              <a:spLocks noChangeArrowheads="1"/>
            </p:cNvSpPr>
            <p:nvPr/>
          </p:nvSpPr>
          <p:spPr bwMode="auto">
            <a:xfrm>
              <a:off x="3062288" y="3021013"/>
              <a:ext cx="214312"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0" name="Rectangle 23"/>
            <p:cNvSpPr>
              <a:spLocks noChangeArrowheads="1"/>
            </p:cNvSpPr>
            <p:nvPr/>
          </p:nvSpPr>
          <p:spPr bwMode="auto">
            <a:xfrm>
              <a:off x="3976688" y="3021013"/>
              <a:ext cx="214312"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1" name="Rectangle 24"/>
            <p:cNvSpPr>
              <a:spLocks noChangeArrowheads="1"/>
            </p:cNvSpPr>
            <p:nvPr/>
          </p:nvSpPr>
          <p:spPr bwMode="auto">
            <a:xfrm>
              <a:off x="4876800" y="3021013"/>
              <a:ext cx="214313"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2" name="Rectangle 25"/>
            <p:cNvSpPr>
              <a:spLocks noChangeArrowheads="1"/>
            </p:cNvSpPr>
            <p:nvPr/>
          </p:nvSpPr>
          <p:spPr bwMode="auto">
            <a:xfrm>
              <a:off x="5776913" y="3021013"/>
              <a:ext cx="214312"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3" name="Rectangle 26"/>
            <p:cNvSpPr>
              <a:spLocks noChangeArrowheads="1"/>
            </p:cNvSpPr>
            <p:nvPr/>
          </p:nvSpPr>
          <p:spPr bwMode="auto">
            <a:xfrm>
              <a:off x="6686550" y="3021013"/>
              <a:ext cx="214313"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4" name="Rectangle 27"/>
            <p:cNvSpPr>
              <a:spLocks noChangeArrowheads="1"/>
            </p:cNvSpPr>
            <p:nvPr/>
          </p:nvSpPr>
          <p:spPr bwMode="auto">
            <a:xfrm>
              <a:off x="7596188" y="3021013"/>
              <a:ext cx="214312"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5" name="Rectangle 28"/>
            <p:cNvSpPr>
              <a:spLocks noChangeArrowheads="1"/>
            </p:cNvSpPr>
            <p:nvPr/>
          </p:nvSpPr>
          <p:spPr bwMode="auto">
            <a:xfrm>
              <a:off x="8491538" y="3021013"/>
              <a:ext cx="214312"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6" name="Rectangle 29"/>
            <p:cNvSpPr>
              <a:spLocks noChangeArrowheads="1"/>
            </p:cNvSpPr>
            <p:nvPr/>
          </p:nvSpPr>
          <p:spPr bwMode="auto">
            <a:xfrm>
              <a:off x="342900" y="985838"/>
              <a:ext cx="214313" cy="258762"/>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7" name="Rectangle 30"/>
            <p:cNvSpPr>
              <a:spLocks noChangeArrowheads="1"/>
            </p:cNvSpPr>
            <p:nvPr/>
          </p:nvSpPr>
          <p:spPr bwMode="auto">
            <a:xfrm>
              <a:off x="1252538" y="987425"/>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8" name="Rectangle 31"/>
            <p:cNvSpPr>
              <a:spLocks noChangeArrowheads="1"/>
            </p:cNvSpPr>
            <p:nvPr/>
          </p:nvSpPr>
          <p:spPr bwMode="auto">
            <a:xfrm>
              <a:off x="2162175" y="987425"/>
              <a:ext cx="214313"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89" name="Rectangle 32"/>
            <p:cNvSpPr>
              <a:spLocks noChangeArrowheads="1"/>
            </p:cNvSpPr>
            <p:nvPr/>
          </p:nvSpPr>
          <p:spPr bwMode="auto">
            <a:xfrm>
              <a:off x="3062288" y="987425"/>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90" name="Rectangle 33"/>
            <p:cNvSpPr>
              <a:spLocks noChangeArrowheads="1"/>
            </p:cNvSpPr>
            <p:nvPr/>
          </p:nvSpPr>
          <p:spPr bwMode="auto">
            <a:xfrm>
              <a:off x="3976688" y="987425"/>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91" name="Rectangle 34"/>
            <p:cNvSpPr>
              <a:spLocks noChangeArrowheads="1"/>
            </p:cNvSpPr>
            <p:nvPr/>
          </p:nvSpPr>
          <p:spPr bwMode="auto">
            <a:xfrm>
              <a:off x="4876800" y="987425"/>
              <a:ext cx="214313"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92" name="Rectangle 35"/>
            <p:cNvSpPr>
              <a:spLocks noChangeArrowheads="1"/>
            </p:cNvSpPr>
            <p:nvPr/>
          </p:nvSpPr>
          <p:spPr bwMode="auto">
            <a:xfrm>
              <a:off x="5776913" y="987425"/>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93" name="Rectangle 36"/>
            <p:cNvSpPr>
              <a:spLocks noChangeArrowheads="1"/>
            </p:cNvSpPr>
            <p:nvPr/>
          </p:nvSpPr>
          <p:spPr bwMode="auto">
            <a:xfrm>
              <a:off x="6686550" y="987425"/>
              <a:ext cx="214313"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94" name="Rectangle 37"/>
            <p:cNvSpPr>
              <a:spLocks noChangeArrowheads="1"/>
            </p:cNvSpPr>
            <p:nvPr/>
          </p:nvSpPr>
          <p:spPr bwMode="auto">
            <a:xfrm>
              <a:off x="7596188" y="987425"/>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95" name="Rectangle 38"/>
            <p:cNvSpPr>
              <a:spLocks noChangeArrowheads="1"/>
            </p:cNvSpPr>
            <p:nvPr/>
          </p:nvSpPr>
          <p:spPr bwMode="auto">
            <a:xfrm>
              <a:off x="8491538" y="987425"/>
              <a:ext cx="214312" cy="258763"/>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96" name="Oval 39"/>
            <p:cNvSpPr>
              <a:spLocks noChangeArrowheads="1"/>
            </p:cNvSpPr>
            <p:nvPr/>
          </p:nvSpPr>
          <p:spPr bwMode="auto">
            <a:xfrm>
              <a:off x="6091238" y="3148013"/>
              <a:ext cx="90487" cy="76200"/>
            </a:xfrm>
            <a:prstGeom prst="ellipse">
              <a:avLst/>
            </a:prstGeom>
            <a:noFill/>
            <a:ln w="28575">
              <a:solidFill>
                <a:srgbClr val="C0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6597" name="Rectangle 40"/>
            <p:cNvSpPr>
              <a:spLocks noChangeAspect="1" noChangeArrowheads="1"/>
            </p:cNvSpPr>
            <p:nvPr/>
          </p:nvSpPr>
          <p:spPr bwMode="auto">
            <a:xfrm>
              <a:off x="2387600" y="1924050"/>
              <a:ext cx="4318000"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en-US" sz="1400" dirty="0">
                  <a:latin typeface="Helvetica Neue Light"/>
                </a:rPr>
                <a:t>Percentage of false positives</a:t>
              </a:r>
            </a:p>
          </p:txBody>
        </p:sp>
        <p:sp>
          <p:nvSpPr>
            <p:cNvPr id="66598" name="Text Box 41"/>
            <p:cNvSpPr txBox="1">
              <a:spLocks noChangeArrowheads="1"/>
            </p:cNvSpPr>
            <p:nvPr/>
          </p:nvSpPr>
          <p:spPr bwMode="auto">
            <a:xfrm>
              <a:off x="79375" y="1600200"/>
              <a:ext cx="8894763"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r>
                <a:rPr lang="en-US" sz="1400"/>
                <a:t>0.0974        0.1008       0.1029       0.0988        0.0968       0.0993        0.0976       0.0956        0.1022       0.0965</a:t>
              </a:r>
            </a:p>
          </p:txBody>
        </p:sp>
        <p:sp>
          <p:nvSpPr>
            <p:cNvPr id="66599" name="Line 42"/>
            <p:cNvSpPr>
              <a:spLocks noChangeShapeType="1"/>
            </p:cNvSpPr>
            <p:nvPr/>
          </p:nvSpPr>
          <p:spPr bwMode="auto">
            <a:xfrm>
              <a:off x="76200" y="2209800"/>
              <a:ext cx="8915400" cy="0"/>
            </a:xfrm>
            <a:prstGeom prst="line">
              <a:avLst/>
            </a:prstGeom>
            <a:noFill/>
            <a:ln w="9525">
              <a:solidFill>
                <a:schemeClr val="bg2"/>
              </a:solidFill>
              <a:round/>
              <a:headEnd/>
              <a:tailEnd/>
            </a:ln>
            <a:extLst>
              <a:ext uri="{909E8E84-426E-40dd-AFC4-6F175D3DCCD1}">
                <a14:hiddenFill xmlns:a14="http://schemas.microsoft.com/office/drawing/2010/main" xmlns="">
                  <a:noFill/>
                </a14:hiddenFill>
              </a:ext>
            </a:extLst>
          </p:spPr>
          <p:txBody>
            <a:bodyPr/>
            <a:lstStyle/>
            <a:p>
              <a:endParaRPr lang="en-US" dirty="0">
                <a:latin typeface="Helvetica Neue Light"/>
              </a:endParaRPr>
            </a:p>
          </p:txBody>
        </p:sp>
        <p:sp>
          <p:nvSpPr>
            <p:cNvPr id="66600" name="Text Box 43"/>
            <p:cNvSpPr txBox="1">
              <a:spLocks noChangeArrowheads="1"/>
            </p:cNvSpPr>
            <p:nvPr/>
          </p:nvSpPr>
          <p:spPr bwMode="auto">
            <a:xfrm>
              <a:off x="46038" y="2212975"/>
              <a:ext cx="276399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r>
                <a:rPr lang="en-US" sz="2000" b="1" dirty="0"/>
                <a:t>FWER control at 10%</a:t>
              </a:r>
            </a:p>
          </p:txBody>
        </p:sp>
        <p:sp>
          <p:nvSpPr>
            <p:cNvPr id="66601" name="Rectangle 44"/>
            <p:cNvSpPr>
              <a:spLocks noChangeAspect="1" noChangeArrowheads="1"/>
            </p:cNvSpPr>
            <p:nvPr/>
          </p:nvSpPr>
          <p:spPr bwMode="auto">
            <a:xfrm>
              <a:off x="2387600" y="3952875"/>
              <a:ext cx="4318000"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en-US" sz="1400" dirty="0">
                  <a:latin typeface="Helvetica Neue Light"/>
                </a:rPr>
                <a:t>Occurrence of false positive</a:t>
              </a:r>
            </a:p>
          </p:txBody>
        </p:sp>
        <p:sp>
          <p:nvSpPr>
            <p:cNvPr id="66602" name="Text Box 45"/>
            <p:cNvSpPr txBox="1">
              <a:spLocks noChangeArrowheads="1"/>
            </p:cNvSpPr>
            <p:nvPr/>
          </p:nvSpPr>
          <p:spPr bwMode="auto">
            <a:xfrm>
              <a:off x="5791200" y="3629025"/>
              <a:ext cx="18415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endParaRPr lang="en-US" sz="1400"/>
            </a:p>
          </p:txBody>
        </p:sp>
        <p:sp>
          <p:nvSpPr>
            <p:cNvPr id="66603" name="Line 46"/>
            <p:cNvSpPr>
              <a:spLocks noChangeShapeType="1"/>
            </p:cNvSpPr>
            <p:nvPr/>
          </p:nvSpPr>
          <p:spPr bwMode="auto">
            <a:xfrm>
              <a:off x="76200" y="4238625"/>
              <a:ext cx="8915400" cy="0"/>
            </a:xfrm>
            <a:prstGeom prst="line">
              <a:avLst/>
            </a:prstGeom>
            <a:noFill/>
            <a:ln w="9525">
              <a:solidFill>
                <a:schemeClr val="bg2"/>
              </a:solidFill>
              <a:round/>
              <a:headEnd/>
              <a:tailEnd/>
            </a:ln>
            <a:extLst>
              <a:ext uri="{909E8E84-426E-40dd-AFC4-6F175D3DCCD1}">
                <a14:hiddenFill xmlns:a14="http://schemas.microsoft.com/office/drawing/2010/main" xmlns="">
                  <a:noFill/>
                </a14:hiddenFill>
              </a:ext>
            </a:extLst>
          </p:spPr>
          <p:txBody>
            <a:bodyPr/>
            <a:lstStyle/>
            <a:p>
              <a:endParaRPr lang="en-US" dirty="0">
                <a:latin typeface="Helvetica Neue Light"/>
              </a:endParaRPr>
            </a:p>
          </p:txBody>
        </p:sp>
        <p:sp>
          <p:nvSpPr>
            <p:cNvPr id="66604" name="Text Box 47"/>
            <p:cNvSpPr txBox="1">
              <a:spLocks noChangeArrowheads="1"/>
            </p:cNvSpPr>
            <p:nvPr/>
          </p:nvSpPr>
          <p:spPr bwMode="auto">
            <a:xfrm>
              <a:off x="5546725" y="3629025"/>
              <a:ext cx="7080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r>
                <a:rPr lang="en-US" sz="1400"/>
                <a:t>FWER</a:t>
              </a:r>
            </a:p>
          </p:txBody>
        </p:sp>
        <p:sp>
          <p:nvSpPr>
            <p:cNvPr id="66605" name="Text Box 48"/>
            <p:cNvSpPr txBox="1">
              <a:spLocks noChangeArrowheads="1"/>
            </p:cNvSpPr>
            <p:nvPr/>
          </p:nvSpPr>
          <p:spPr bwMode="auto">
            <a:xfrm>
              <a:off x="47625" y="4237038"/>
              <a:ext cx="253607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r>
                <a:rPr lang="en-US" sz="2000" b="1" dirty="0"/>
                <a:t>FDR control at 10%</a:t>
              </a:r>
            </a:p>
          </p:txBody>
        </p:sp>
        <p:sp>
          <p:nvSpPr>
            <p:cNvPr id="66606" name="Rectangle 49"/>
            <p:cNvSpPr>
              <a:spLocks noChangeAspect="1" noChangeArrowheads="1"/>
            </p:cNvSpPr>
            <p:nvPr/>
          </p:nvSpPr>
          <p:spPr bwMode="auto">
            <a:xfrm>
              <a:off x="1752600" y="5972175"/>
              <a:ext cx="5537200"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a:r>
                <a:rPr lang="en-US" sz="1400" dirty="0">
                  <a:latin typeface="Helvetica Neue Light"/>
                </a:rPr>
                <a:t>Percentage of active voxels that are false positives</a:t>
              </a:r>
            </a:p>
          </p:txBody>
        </p:sp>
        <p:sp>
          <p:nvSpPr>
            <p:cNvPr id="66607" name="Text Box 50"/>
            <p:cNvSpPr txBox="1">
              <a:spLocks noChangeArrowheads="1"/>
            </p:cNvSpPr>
            <p:nvPr/>
          </p:nvSpPr>
          <p:spPr bwMode="auto">
            <a:xfrm>
              <a:off x="79375" y="5648325"/>
              <a:ext cx="8894763"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r>
                <a:rPr lang="en-US" sz="1400"/>
                <a:t>0.0871        0.0952       0.0790       0.0908        0.0761       0.1090        0.0851       0.0894        0.1020       0.0992</a:t>
              </a:r>
            </a:p>
          </p:txBody>
        </p:sp>
        <p:sp>
          <p:nvSpPr>
            <p:cNvPr id="66608" name="Line 51"/>
            <p:cNvSpPr>
              <a:spLocks noChangeShapeType="1"/>
            </p:cNvSpPr>
            <p:nvPr/>
          </p:nvSpPr>
          <p:spPr bwMode="auto">
            <a:xfrm>
              <a:off x="76200" y="6257925"/>
              <a:ext cx="8915400" cy="0"/>
            </a:xfrm>
            <a:prstGeom prst="line">
              <a:avLst/>
            </a:prstGeom>
            <a:noFill/>
            <a:ln w="9525">
              <a:solidFill>
                <a:schemeClr val="bg2"/>
              </a:solidFill>
              <a:round/>
              <a:headEnd/>
              <a:tailEnd/>
            </a:ln>
            <a:extLst>
              <a:ext uri="{909E8E84-426E-40dd-AFC4-6F175D3DCCD1}">
                <a14:hiddenFill xmlns:a14="http://schemas.microsoft.com/office/drawing/2010/main" xmlns="">
                  <a:noFill/>
                </a14:hiddenFill>
              </a:ext>
            </a:extLst>
          </p:spPr>
          <p:txBody>
            <a:bodyPr/>
            <a:lstStyle/>
            <a:p>
              <a:endParaRPr lang="en-US" dirty="0">
                <a:latin typeface="Helvetica Neue Light"/>
              </a:endParaRPr>
            </a:p>
          </p:txBody>
        </p:sp>
      </p:grpSp>
    </p:spTree>
    <p:extLst>
      <p:ext uri="{BB962C8B-B14F-4D97-AF65-F5344CB8AC3E}">
        <p14:creationId xmlns:p14="http://schemas.microsoft.com/office/powerpoint/2010/main" val="57825910"/>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a:xfrm>
            <a:off x="152400" y="457200"/>
            <a:ext cx="8229600" cy="549275"/>
          </a:xfrm>
        </p:spPr>
        <p:txBody>
          <a:bodyPr/>
          <a:lstStyle/>
          <a:p>
            <a:r>
              <a:rPr lang="en-US" dirty="0">
                <a:latin typeface="Helvetica Neue Light" charset="0"/>
              </a:rPr>
              <a:t>Uncorrected Thresholds</a:t>
            </a:r>
          </a:p>
        </p:txBody>
      </p:sp>
      <p:sp>
        <p:nvSpPr>
          <p:cNvPr id="79875" name="Content Placeholder 2"/>
          <p:cNvSpPr>
            <a:spLocks noGrp="1"/>
          </p:cNvSpPr>
          <p:nvPr>
            <p:ph idx="1"/>
          </p:nvPr>
        </p:nvSpPr>
        <p:spPr/>
        <p:txBody>
          <a:bodyPr>
            <a:normAutofit fontScale="77500" lnSpcReduction="20000"/>
          </a:bodyPr>
          <a:lstStyle/>
          <a:p>
            <a:pPr>
              <a:lnSpc>
                <a:spcPct val="110000"/>
              </a:lnSpc>
              <a:defRPr/>
            </a:pPr>
            <a:r>
              <a:rPr lang="en-US" sz="2600" dirty="0">
                <a:ea typeface="+mn-ea"/>
                <a:cs typeface="+mn-cs"/>
              </a:rPr>
              <a:t>Most published neuroimaging studies use arbitrary uncorrected thresholds (e.g., p&lt;0.001). </a:t>
            </a:r>
          </a:p>
          <a:p>
            <a:pPr lvl="1">
              <a:lnSpc>
                <a:spcPct val="110000"/>
              </a:lnSpc>
              <a:defRPr/>
            </a:pPr>
            <a:r>
              <a:rPr lang="en-US" sz="2200" dirty="0">
                <a:solidFill>
                  <a:schemeClr val="tx1">
                    <a:lumMod val="65000"/>
                    <a:lumOff val="35000"/>
                  </a:schemeClr>
                </a:solidFill>
              </a:rPr>
              <a:t>With the available sample sizes, corrected thresholds are so stringent that power is extremely low.</a:t>
            </a:r>
          </a:p>
          <a:p>
            <a:pPr>
              <a:lnSpc>
                <a:spcPct val="110000"/>
              </a:lnSpc>
              <a:defRPr/>
            </a:pPr>
            <a:endParaRPr lang="en-US" sz="2000" dirty="0">
              <a:ea typeface="+mn-ea"/>
              <a:cs typeface="+mn-cs"/>
            </a:endParaRPr>
          </a:p>
          <a:p>
            <a:pPr>
              <a:lnSpc>
                <a:spcPct val="110000"/>
              </a:lnSpc>
              <a:defRPr/>
            </a:pPr>
            <a:r>
              <a:rPr lang="en-US" sz="2600" dirty="0">
                <a:ea typeface="+mn-ea"/>
                <a:cs typeface="+mn-cs"/>
              </a:rPr>
              <a:t>Using uncorrected thresholds is problematic when interpreting conclusions from individual studies, as many activated regions may be false positives. </a:t>
            </a:r>
          </a:p>
          <a:p>
            <a:pPr>
              <a:lnSpc>
                <a:spcPct val="110000"/>
              </a:lnSpc>
              <a:defRPr/>
            </a:pPr>
            <a:endParaRPr lang="en-US" sz="2600" dirty="0">
              <a:ea typeface="+mn-ea"/>
              <a:cs typeface="+mn-cs"/>
            </a:endParaRPr>
          </a:p>
          <a:p>
            <a:pPr>
              <a:lnSpc>
                <a:spcPct val="110000"/>
              </a:lnSpc>
              <a:defRPr/>
            </a:pPr>
            <a:r>
              <a:rPr lang="en-US" sz="2600" dirty="0">
                <a:ea typeface="+mn-ea"/>
                <a:cs typeface="+mn-cs"/>
              </a:rPr>
              <a:t>Null findings are hard to disseminate, hence it is difficult to refute false positives established in the literature.</a:t>
            </a:r>
          </a:p>
        </p:txBody>
      </p:sp>
    </p:spTree>
    <p:extLst>
      <p:ext uri="{BB962C8B-B14F-4D97-AF65-F5344CB8AC3E}">
        <p14:creationId xmlns:p14="http://schemas.microsoft.com/office/powerpoint/2010/main" val="215405396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987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9875">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98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152400" y="457200"/>
            <a:ext cx="8229600" cy="549275"/>
          </a:xfrm>
        </p:spPr>
        <p:txBody>
          <a:bodyPr/>
          <a:lstStyle/>
          <a:p>
            <a:r>
              <a:rPr lang="en-US" dirty="0">
                <a:latin typeface="Helvetica Neue Light" charset="0"/>
              </a:rPr>
              <a:t>Extent Threshold</a:t>
            </a:r>
          </a:p>
        </p:txBody>
      </p:sp>
      <p:sp>
        <p:nvSpPr>
          <p:cNvPr id="81923" name="Content Placeholder 2"/>
          <p:cNvSpPr>
            <a:spLocks noGrp="1"/>
          </p:cNvSpPr>
          <p:nvPr>
            <p:ph idx="1"/>
          </p:nvPr>
        </p:nvSpPr>
        <p:spPr/>
        <p:txBody>
          <a:bodyPr>
            <a:normAutofit fontScale="92500" lnSpcReduction="10000"/>
          </a:bodyPr>
          <a:lstStyle/>
          <a:p>
            <a:r>
              <a:rPr lang="en-US" sz="2600" dirty="0">
                <a:latin typeface="Helvetica Neue Light" charset="0"/>
              </a:rPr>
              <a:t>Sometimes an arbitrary </a:t>
            </a:r>
            <a:r>
              <a:rPr lang="en-US" sz="2600" dirty="0">
                <a:solidFill>
                  <a:srgbClr val="3366FF"/>
                </a:solidFill>
                <a:latin typeface="Helvetica Neue Light" charset="0"/>
              </a:rPr>
              <a:t>extent threshold </a:t>
            </a:r>
            <a:r>
              <a:rPr lang="en-US" sz="2600" dirty="0">
                <a:latin typeface="Helvetica Neue Light" charset="0"/>
              </a:rPr>
              <a:t>is used when reporting results.</a:t>
            </a:r>
          </a:p>
          <a:p>
            <a:endParaRPr lang="en-US" sz="2600" dirty="0">
              <a:latin typeface="Helvetica Neue Light" charset="0"/>
            </a:endParaRPr>
          </a:p>
          <a:p>
            <a:r>
              <a:rPr lang="en-US" sz="2600" dirty="0">
                <a:latin typeface="Helvetica Neue Light" charset="0"/>
              </a:rPr>
              <a:t>Here a voxel is only deemed truly active if it belongs to a cluster of k contiguous active voxels (e.g., p&lt;0.001, 10 contingent voxels).</a:t>
            </a:r>
          </a:p>
          <a:p>
            <a:endParaRPr lang="en-US" sz="2600" dirty="0">
              <a:latin typeface="Helvetica Neue Light" charset="0"/>
            </a:endParaRPr>
          </a:p>
          <a:p>
            <a:r>
              <a:rPr lang="en-US" sz="2600" dirty="0">
                <a:latin typeface="Helvetica Neue Light" charset="0"/>
              </a:rPr>
              <a:t>Unfortunately, this does not necessarily correct the problem because imaging data are spatially smooth and therefore false positives may appear in clusters.</a:t>
            </a:r>
          </a:p>
        </p:txBody>
      </p:sp>
    </p:spTree>
    <p:extLst>
      <p:ext uri="{BB962C8B-B14F-4D97-AF65-F5344CB8AC3E}">
        <p14:creationId xmlns:p14="http://schemas.microsoft.com/office/powerpoint/2010/main" val="413957958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2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19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457200"/>
          </a:xfrm>
        </p:spPr>
        <p:txBody>
          <a:bodyPr>
            <a:normAutofit/>
          </a:bodyPr>
          <a:lstStyle/>
          <a:p>
            <a:r>
              <a:rPr lang="en-US" dirty="0"/>
              <a:t>Brief Introduction</a:t>
            </a:r>
          </a:p>
        </p:txBody>
      </p:sp>
      <p:sp>
        <p:nvSpPr>
          <p:cNvPr id="3" name="Content Placeholder 2"/>
          <p:cNvSpPr>
            <a:spLocks noGrp="1"/>
          </p:cNvSpPr>
          <p:nvPr>
            <p:ph idx="1"/>
          </p:nvPr>
        </p:nvSpPr>
        <p:spPr/>
        <p:txBody>
          <a:bodyPr>
            <a:normAutofit/>
          </a:bodyPr>
          <a:lstStyle/>
          <a:p>
            <a:endParaRPr lang="en-US" dirty="0"/>
          </a:p>
          <a:p>
            <a:endParaRPr lang="en-US" dirty="0"/>
          </a:p>
          <a:p>
            <a:r>
              <a:rPr lang="en-US" dirty="0"/>
              <a:t>It is probably not a surprise to most investigators that improper analytic techniques can lead to unsubstantiated findings and “noise” in the literature.</a:t>
            </a:r>
          </a:p>
          <a:p>
            <a:endParaRPr lang="en-US" dirty="0"/>
          </a:p>
          <a:p>
            <a:endParaRPr lang="en-US" dirty="0"/>
          </a:p>
          <a:p>
            <a:r>
              <a:rPr lang="en-US" dirty="0"/>
              <a:t>Improper statistical tests, such as assessment of multiple time points, can increase the rate of false positives (Beal &amp; </a:t>
            </a:r>
            <a:r>
              <a:rPr lang="en-US" dirty="0" err="1"/>
              <a:t>Khamis</a:t>
            </a:r>
            <a:r>
              <a:rPr lang="en-US" dirty="0"/>
              <a:t>, 1991). </a:t>
            </a:r>
          </a:p>
          <a:p>
            <a:endParaRPr lang="en-US" dirty="0"/>
          </a:p>
          <a:p>
            <a:endParaRPr lang="en-US" dirty="0"/>
          </a:p>
        </p:txBody>
      </p:sp>
    </p:spTree>
    <p:extLst>
      <p:ext uri="{BB962C8B-B14F-4D97-AF65-F5344CB8AC3E}">
        <p14:creationId xmlns:p14="http://schemas.microsoft.com/office/powerpoint/2010/main" val="77537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a:xfrm>
            <a:off x="304800" y="512152"/>
            <a:ext cx="8229600" cy="549275"/>
          </a:xfrm>
        </p:spPr>
        <p:txBody>
          <a:bodyPr/>
          <a:lstStyle/>
          <a:p>
            <a:r>
              <a:rPr lang="en-US" dirty="0">
                <a:latin typeface="Helvetica Neue Light" charset="0"/>
              </a:rPr>
              <a:t>Example</a:t>
            </a:r>
          </a:p>
        </p:txBody>
      </p:sp>
      <p:sp>
        <p:nvSpPr>
          <p:cNvPr id="69634" name="Content Placeholder 2"/>
          <p:cNvSpPr>
            <a:spLocks noGrp="1"/>
          </p:cNvSpPr>
          <p:nvPr>
            <p:ph idx="1"/>
          </p:nvPr>
        </p:nvSpPr>
        <p:spPr>
          <a:xfrm>
            <a:off x="457200" y="1447800"/>
            <a:ext cx="7696200" cy="4268714"/>
          </a:xfrm>
        </p:spPr>
        <p:txBody>
          <a:bodyPr/>
          <a:lstStyle/>
          <a:p>
            <a:r>
              <a:rPr lang="en-US" sz="2000" dirty="0">
                <a:latin typeface="Helvetica Neue Light" charset="0"/>
              </a:rPr>
              <a:t>Activation maps with spatially correlated noise </a:t>
            </a:r>
            <a:r>
              <a:rPr lang="en-US" sz="2000" dirty="0" err="1">
                <a:latin typeface="Helvetica Neue Light" charset="0"/>
              </a:rPr>
              <a:t>thresholded</a:t>
            </a:r>
            <a:r>
              <a:rPr lang="en-US" sz="2000" dirty="0">
                <a:latin typeface="Helvetica Neue Light" charset="0"/>
              </a:rPr>
              <a:t> at three different significance levels. Due to the smoothness, the false-positive activation are contiguous regions of multiple voxels.</a:t>
            </a:r>
          </a:p>
          <a:p>
            <a:endParaRPr lang="en-US" dirty="0">
              <a:latin typeface="Helvetica Neue Light" charset="0"/>
            </a:endParaRPr>
          </a:p>
        </p:txBody>
      </p:sp>
      <p:pic>
        <p:nvPicPr>
          <p:cNvPr id="69635" name="Picture 2" descr="ExtentSmooth"/>
          <p:cNvPicPr>
            <a:picLocks noChangeAspect="1" noChangeArrowheads="1"/>
          </p:cNvPicPr>
          <p:nvPr/>
        </p:nvPicPr>
        <p:blipFill rotWithShape="1">
          <a:blip r:embed="rId3">
            <a:extLst>
              <a:ext uri="{28A0092B-C50C-407E-A947-70E740481C1C}">
                <a14:useLocalDpi xmlns:a14="http://schemas.microsoft.com/office/drawing/2010/main" val="0"/>
              </a:ext>
            </a:extLst>
          </a:blip>
          <a:srcRect l="6991"/>
          <a:stretch/>
        </p:blipFill>
        <p:spPr bwMode="auto">
          <a:xfrm>
            <a:off x="228600" y="3056841"/>
            <a:ext cx="7096125" cy="2190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9636" name="Text Box 3"/>
          <p:cNvSpPr txBox="1">
            <a:spLocks noChangeArrowheads="1"/>
          </p:cNvSpPr>
          <p:nvPr/>
        </p:nvSpPr>
        <p:spPr bwMode="auto">
          <a:xfrm>
            <a:off x="1060450" y="2740929"/>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endParaRPr lang="en-US" sz="1800"/>
          </a:p>
        </p:txBody>
      </p:sp>
      <p:sp>
        <p:nvSpPr>
          <p:cNvPr id="69637" name="Rectangle 4"/>
          <p:cNvSpPr>
            <a:spLocks noChangeArrowheads="1"/>
          </p:cNvSpPr>
          <p:nvPr/>
        </p:nvSpPr>
        <p:spPr bwMode="auto">
          <a:xfrm>
            <a:off x="1000125" y="2847291"/>
            <a:ext cx="91798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800" b="1" dirty="0">
                <a:latin typeface="Helvetica Neue Light"/>
                <a:sym typeface="Symbol" charset="0"/>
              </a:rPr>
              <a:t>=0.10</a:t>
            </a:r>
          </a:p>
        </p:txBody>
      </p:sp>
      <p:sp>
        <p:nvSpPr>
          <p:cNvPr id="69638" name="Rectangle 5"/>
          <p:cNvSpPr>
            <a:spLocks noChangeArrowheads="1"/>
          </p:cNvSpPr>
          <p:nvPr/>
        </p:nvSpPr>
        <p:spPr bwMode="auto">
          <a:xfrm>
            <a:off x="3200400" y="2852054"/>
            <a:ext cx="91798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800" b="1" dirty="0">
                <a:latin typeface="Helvetica Neue Light"/>
                <a:sym typeface="Symbol" charset="0"/>
              </a:rPr>
              <a:t>=0.01</a:t>
            </a:r>
          </a:p>
        </p:txBody>
      </p:sp>
      <p:sp>
        <p:nvSpPr>
          <p:cNvPr id="69639" name="Rectangle 6"/>
          <p:cNvSpPr>
            <a:spLocks noChangeArrowheads="1"/>
          </p:cNvSpPr>
          <p:nvPr/>
        </p:nvSpPr>
        <p:spPr bwMode="auto">
          <a:xfrm>
            <a:off x="5275263" y="2847291"/>
            <a:ext cx="104632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800" b="1" dirty="0">
                <a:latin typeface="Helvetica Neue Light"/>
                <a:sym typeface="Symbol" charset="0"/>
              </a:rPr>
              <a:t>=0.001</a:t>
            </a:r>
          </a:p>
        </p:txBody>
      </p:sp>
      <p:sp>
        <p:nvSpPr>
          <p:cNvPr id="69640" name="Rectangle 8"/>
          <p:cNvSpPr>
            <a:spLocks noChangeArrowheads="1"/>
          </p:cNvSpPr>
          <p:nvPr/>
        </p:nvSpPr>
        <p:spPr bwMode="auto">
          <a:xfrm>
            <a:off x="466725" y="2856816"/>
            <a:ext cx="6400800" cy="2438400"/>
          </a:xfrm>
          <a:prstGeom prst="rect">
            <a:avLst/>
          </a:prstGeom>
          <a:noFill/>
          <a:ln w="190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9641" name="Rectangle 9"/>
          <p:cNvSpPr>
            <a:spLocks noChangeArrowheads="1"/>
          </p:cNvSpPr>
          <p:nvPr/>
        </p:nvSpPr>
        <p:spPr bwMode="auto">
          <a:xfrm>
            <a:off x="1228725" y="3847416"/>
            <a:ext cx="523875" cy="533400"/>
          </a:xfrm>
          <a:prstGeom prst="rect">
            <a:avLst/>
          </a:prstGeom>
          <a:noFill/>
          <a:ln w="38100">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9642" name="Rectangle 10"/>
          <p:cNvSpPr>
            <a:spLocks noChangeArrowheads="1"/>
          </p:cNvSpPr>
          <p:nvPr/>
        </p:nvSpPr>
        <p:spPr bwMode="auto">
          <a:xfrm>
            <a:off x="3371850" y="3847416"/>
            <a:ext cx="523875" cy="533400"/>
          </a:xfrm>
          <a:prstGeom prst="rect">
            <a:avLst/>
          </a:prstGeom>
          <a:noFill/>
          <a:ln w="38100">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9643" name="Rectangle 11"/>
          <p:cNvSpPr>
            <a:spLocks noChangeArrowheads="1"/>
          </p:cNvSpPr>
          <p:nvPr/>
        </p:nvSpPr>
        <p:spPr bwMode="auto">
          <a:xfrm>
            <a:off x="5505450" y="3847416"/>
            <a:ext cx="523875" cy="533400"/>
          </a:xfrm>
          <a:prstGeom prst="rect">
            <a:avLst/>
          </a:prstGeom>
          <a:noFill/>
          <a:ln w="38100">
            <a:solidFill>
              <a:schemeClr val="bg2"/>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dirty="0">
              <a:latin typeface="Helvetica Neue Light"/>
            </a:endParaRPr>
          </a:p>
        </p:txBody>
      </p:sp>
      <p:sp>
        <p:nvSpPr>
          <p:cNvPr id="69644" name="Text Box 7"/>
          <p:cNvSpPr txBox="1">
            <a:spLocks noChangeArrowheads="1"/>
          </p:cNvSpPr>
          <p:nvPr/>
        </p:nvSpPr>
        <p:spPr bwMode="auto">
          <a:xfrm>
            <a:off x="1266825" y="5385704"/>
            <a:ext cx="49276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 charset="0"/>
                <a:ea typeface="ＭＳ Ｐゴシック" charset="0"/>
                <a:cs typeface="ＭＳ Ｐゴシック" charset="0"/>
              </a:defRPr>
            </a:lvl1pPr>
            <a:lvl2pPr marL="742950" indent="-285750" eaLnBrk="0" hangingPunct="0">
              <a:defRPr sz="2400">
                <a:solidFill>
                  <a:schemeClr val="tx1"/>
                </a:solidFill>
                <a:latin typeface="Arial " charset="0"/>
                <a:ea typeface="ＭＳ Ｐゴシック" charset="0"/>
              </a:defRPr>
            </a:lvl2pPr>
            <a:lvl3pPr marL="1143000" indent="-228600" eaLnBrk="0" hangingPunct="0">
              <a:defRPr sz="2400">
                <a:solidFill>
                  <a:schemeClr val="tx1"/>
                </a:solidFill>
                <a:latin typeface="Arial " charset="0"/>
                <a:ea typeface="ＭＳ Ｐゴシック" charset="0"/>
              </a:defRPr>
            </a:lvl3pPr>
            <a:lvl4pPr marL="1600200" indent="-228600" eaLnBrk="0" hangingPunct="0">
              <a:defRPr sz="2400">
                <a:solidFill>
                  <a:schemeClr val="tx1"/>
                </a:solidFill>
                <a:latin typeface="Arial " charset="0"/>
                <a:ea typeface="ＭＳ Ｐゴシック" charset="0"/>
              </a:defRPr>
            </a:lvl4pPr>
            <a:lvl5pPr marL="2057400" indent="-228600" eaLnBrk="0" hangingPunct="0">
              <a:defRPr sz="2400">
                <a:solidFill>
                  <a:schemeClr val="tx1"/>
                </a:solidFill>
                <a:latin typeface="Arial " charset="0"/>
                <a:ea typeface="ＭＳ Ｐゴシック" charset="0"/>
              </a:defRPr>
            </a:lvl5pPr>
            <a:lvl6pPr marL="2514600" indent="-228600" eaLnBrk="0" fontAlgn="base" hangingPunct="0">
              <a:spcBef>
                <a:spcPct val="0"/>
              </a:spcBef>
              <a:spcAft>
                <a:spcPct val="0"/>
              </a:spcAft>
              <a:defRPr sz="2400">
                <a:solidFill>
                  <a:schemeClr val="tx1"/>
                </a:solidFill>
                <a:latin typeface="Arial " charset="0"/>
                <a:ea typeface="ＭＳ Ｐゴシック" charset="0"/>
              </a:defRPr>
            </a:lvl6pPr>
            <a:lvl7pPr marL="2971800" indent="-228600" eaLnBrk="0" fontAlgn="base" hangingPunct="0">
              <a:spcBef>
                <a:spcPct val="0"/>
              </a:spcBef>
              <a:spcAft>
                <a:spcPct val="0"/>
              </a:spcAft>
              <a:defRPr sz="2400">
                <a:solidFill>
                  <a:schemeClr val="tx1"/>
                </a:solidFill>
                <a:latin typeface="Arial " charset="0"/>
                <a:ea typeface="ＭＳ Ｐゴシック" charset="0"/>
              </a:defRPr>
            </a:lvl7pPr>
            <a:lvl8pPr marL="3429000" indent="-228600" eaLnBrk="0" fontAlgn="base" hangingPunct="0">
              <a:spcBef>
                <a:spcPct val="0"/>
              </a:spcBef>
              <a:spcAft>
                <a:spcPct val="0"/>
              </a:spcAft>
              <a:defRPr sz="2400">
                <a:solidFill>
                  <a:schemeClr val="tx1"/>
                </a:solidFill>
                <a:latin typeface="Arial " charset="0"/>
                <a:ea typeface="ＭＳ Ｐゴシック" charset="0"/>
              </a:defRPr>
            </a:lvl8pPr>
            <a:lvl9pPr marL="3886200" indent="-228600" eaLnBrk="0" fontAlgn="base" hangingPunct="0">
              <a:spcBef>
                <a:spcPct val="0"/>
              </a:spcBef>
              <a:spcAft>
                <a:spcPct val="0"/>
              </a:spcAft>
              <a:defRPr sz="2400">
                <a:solidFill>
                  <a:schemeClr val="tx1"/>
                </a:solidFill>
                <a:latin typeface="Arial " charset="0"/>
                <a:ea typeface="ＭＳ Ｐゴシック" charset="0"/>
              </a:defRPr>
            </a:lvl9pPr>
          </a:lstStyle>
          <a:p>
            <a:pPr eaLnBrk="1" hangingPunct="1"/>
            <a:r>
              <a:rPr lang="en-US" sz="1800"/>
              <a:t>Note: All images smoothed with FWHM=12mm</a:t>
            </a:r>
          </a:p>
        </p:txBody>
      </p:sp>
    </p:spTree>
    <p:extLst>
      <p:ext uri="{BB962C8B-B14F-4D97-AF65-F5344CB8AC3E}">
        <p14:creationId xmlns:p14="http://schemas.microsoft.com/office/powerpoint/2010/main" val="1115803307"/>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2031" y="609600"/>
            <a:ext cx="5334000" cy="457200"/>
          </a:xfrm>
        </p:spPr>
        <p:txBody>
          <a:bodyPr/>
          <a:lstStyle/>
          <a:p>
            <a:r>
              <a:rPr lang="en-US" dirty="0"/>
              <a:t>Guidelines</a:t>
            </a:r>
          </a:p>
        </p:txBody>
      </p:sp>
      <p:sp>
        <p:nvSpPr>
          <p:cNvPr id="5" name="Content Placeholder 4"/>
          <p:cNvSpPr>
            <a:spLocks noGrp="1"/>
          </p:cNvSpPr>
          <p:nvPr>
            <p:ph idx="1"/>
          </p:nvPr>
        </p:nvSpPr>
        <p:spPr/>
        <p:txBody>
          <a:bodyPr>
            <a:normAutofit fontScale="70000" lnSpcReduction="20000"/>
          </a:bodyPr>
          <a:lstStyle/>
          <a:p>
            <a:pPr>
              <a:lnSpc>
                <a:spcPct val="110000"/>
              </a:lnSpc>
            </a:pPr>
            <a:r>
              <a:rPr lang="en-US" sz="2800" dirty="0"/>
              <a:t>When performing a large number of statistical tests, researchers should always correct for multiple comparisons that control either the FWER or the FDR. </a:t>
            </a:r>
          </a:p>
          <a:p>
            <a:pPr>
              <a:lnSpc>
                <a:spcPct val="110000"/>
              </a:lnSpc>
            </a:pPr>
            <a:endParaRPr lang="en-US" sz="2800" dirty="0"/>
          </a:p>
          <a:p>
            <a:pPr>
              <a:lnSpc>
                <a:spcPct val="110000"/>
              </a:lnSpc>
            </a:pPr>
            <a:r>
              <a:rPr lang="en-US" sz="2800" dirty="0"/>
              <a:t>Make sure the manner in which the correction was performed is made explicit in the article. </a:t>
            </a:r>
          </a:p>
          <a:p>
            <a:pPr>
              <a:lnSpc>
                <a:spcPct val="110000"/>
              </a:lnSpc>
            </a:pPr>
            <a:endParaRPr lang="en-US" sz="2800" dirty="0"/>
          </a:p>
          <a:p>
            <a:pPr>
              <a:lnSpc>
                <a:spcPct val="110000"/>
              </a:lnSpc>
            </a:pPr>
            <a:r>
              <a:rPr lang="en-US" sz="2800" dirty="0"/>
              <a:t>The choice of an FWER or FDR controlling procedure depends upon the scientific context. </a:t>
            </a:r>
          </a:p>
          <a:p>
            <a:pPr lvl="1"/>
            <a:r>
              <a:rPr lang="en-US" sz="2400" dirty="0">
                <a:solidFill>
                  <a:srgbClr val="595959"/>
                </a:solidFill>
              </a:rPr>
              <a:t>In different disciplines obtaining either a false positive or a false negative may be considered a more serious error. </a:t>
            </a:r>
          </a:p>
        </p:txBody>
      </p:sp>
    </p:spTree>
    <p:extLst>
      <p:ext uri="{BB962C8B-B14F-4D97-AF65-F5344CB8AC3E}">
        <p14:creationId xmlns:p14="http://schemas.microsoft.com/office/powerpoint/2010/main" val="39723379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Effect Size Estimation</a:t>
            </a:r>
          </a:p>
        </p:txBody>
      </p:sp>
      <p:sp>
        <p:nvSpPr>
          <p:cNvPr id="5" name="Content Placeholder 4"/>
          <p:cNvSpPr>
            <a:spLocks noGrp="1"/>
          </p:cNvSpPr>
          <p:nvPr>
            <p:ph idx="1"/>
          </p:nvPr>
        </p:nvSpPr>
        <p:spPr/>
        <p:txBody>
          <a:bodyPr>
            <a:normAutofit fontScale="92500" lnSpcReduction="20000"/>
          </a:bodyPr>
          <a:lstStyle/>
          <a:p>
            <a:r>
              <a:rPr lang="en-US" sz="2600" dirty="0"/>
              <a:t>In neuroimaging, the goal is often to first identify voxels that contain a particular effect and thereafter to estimate the size of the effect. </a:t>
            </a:r>
          </a:p>
          <a:p>
            <a:endParaRPr lang="en-US" sz="2600" dirty="0"/>
          </a:p>
          <a:p>
            <a:r>
              <a:rPr lang="en-US" sz="2600" dirty="0"/>
              <a:t>If multiple comparisons correction is properly used, identification of active voxels is not a problem. </a:t>
            </a:r>
          </a:p>
          <a:p>
            <a:endParaRPr lang="en-US" sz="2600" dirty="0"/>
          </a:p>
          <a:p>
            <a:r>
              <a:rPr lang="en-US" sz="2600" dirty="0"/>
              <a:t>However, it is important to note that any effect-size estimates related to the manner in which voxels were chosen may be affected by selection bias. </a:t>
            </a:r>
          </a:p>
        </p:txBody>
      </p:sp>
    </p:spTree>
    <p:extLst>
      <p:ext uri="{BB962C8B-B14F-4D97-AF65-F5344CB8AC3E}">
        <p14:creationId xmlns:p14="http://schemas.microsoft.com/office/powerpoint/2010/main" val="20127061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1"/>
          <p:cNvSpPr>
            <a:spLocks noGrp="1" noChangeArrowheads="1"/>
          </p:cNvSpPr>
          <p:nvPr>
            <p:ph type="title"/>
          </p:nvPr>
        </p:nvSpPr>
        <p:spPr>
          <a:xfrm>
            <a:off x="485775" y="533400"/>
            <a:ext cx="8229600" cy="549275"/>
          </a:xfrm>
        </p:spPr>
        <p:txBody>
          <a:bodyPr/>
          <a:lstStyle/>
          <a:p>
            <a:pPr eaLnBrk="1" hangingPunct="1"/>
            <a:r>
              <a:rPr lang="en-US" dirty="0">
                <a:latin typeface="Helvetica Neue Light" charset="0"/>
              </a:rPr>
              <a:t>Illustration</a:t>
            </a:r>
          </a:p>
        </p:txBody>
      </p:sp>
      <p:sp>
        <p:nvSpPr>
          <p:cNvPr id="59395" name="Content Placeholder 1"/>
          <p:cNvSpPr>
            <a:spLocks noGrp="1"/>
          </p:cNvSpPr>
          <p:nvPr>
            <p:ph idx="1"/>
          </p:nvPr>
        </p:nvSpPr>
        <p:spPr/>
        <p:txBody>
          <a:bodyPr>
            <a:normAutofit fontScale="92500" lnSpcReduction="10000"/>
          </a:bodyPr>
          <a:lstStyle/>
          <a:p>
            <a:pPr>
              <a:defRPr/>
            </a:pPr>
            <a:r>
              <a:rPr lang="en-US" sz="2600" dirty="0"/>
              <a:t>Consider an experiment consisting of 20 subjects.</a:t>
            </a:r>
          </a:p>
          <a:p>
            <a:pPr lvl="1">
              <a:defRPr/>
            </a:pPr>
            <a:endParaRPr lang="en-US" sz="1000" dirty="0">
              <a:solidFill>
                <a:schemeClr val="tx1">
                  <a:lumMod val="65000"/>
                  <a:lumOff val="35000"/>
                </a:schemeClr>
              </a:solidFill>
            </a:endParaRPr>
          </a:p>
          <a:p>
            <a:pPr lvl="1">
              <a:defRPr/>
            </a:pPr>
            <a:r>
              <a:rPr lang="en-US" sz="2200" dirty="0">
                <a:solidFill>
                  <a:schemeClr val="tx1">
                    <a:lumMod val="65000"/>
                    <a:lumOff val="35000"/>
                  </a:schemeClr>
                </a:solidFill>
              </a:rPr>
              <a:t>Suppose a second level analysis is performed on a contrast of interest by computing the correlation across subjects between a behavioral score and brain activity.</a:t>
            </a:r>
          </a:p>
          <a:p>
            <a:pPr lvl="1">
              <a:defRPr/>
            </a:pPr>
            <a:endParaRPr lang="en-US" sz="1000" dirty="0">
              <a:solidFill>
                <a:schemeClr val="tx1">
                  <a:lumMod val="65000"/>
                  <a:lumOff val="35000"/>
                </a:schemeClr>
              </a:solidFill>
            </a:endParaRPr>
          </a:p>
          <a:p>
            <a:pPr lvl="1">
              <a:defRPr/>
            </a:pPr>
            <a:r>
              <a:rPr lang="en-US" sz="2200" dirty="0">
                <a:solidFill>
                  <a:schemeClr val="tx1">
                    <a:lumMod val="65000"/>
                    <a:lumOff val="35000"/>
                  </a:schemeClr>
                </a:solidFill>
              </a:rPr>
              <a:t>After </a:t>
            </a:r>
            <a:r>
              <a:rPr lang="en-US" sz="2200" dirty="0" err="1">
                <a:solidFill>
                  <a:schemeClr val="tx1">
                    <a:lumMod val="65000"/>
                    <a:lumOff val="35000"/>
                  </a:schemeClr>
                </a:solidFill>
              </a:rPr>
              <a:t>thresholding</a:t>
            </a:r>
            <a:r>
              <a:rPr lang="en-US" sz="2200" dirty="0">
                <a:solidFill>
                  <a:schemeClr val="tx1">
                    <a:lumMod val="65000"/>
                    <a:lumOff val="35000"/>
                  </a:schemeClr>
                </a:solidFill>
              </a:rPr>
              <a:t> the statistical map, ROIs are identified and summary statistics (e.g., the average correlation) are computed and reported.</a:t>
            </a:r>
          </a:p>
          <a:p>
            <a:pPr>
              <a:defRPr/>
            </a:pPr>
            <a:endParaRPr lang="en-US" sz="2600" dirty="0"/>
          </a:p>
          <a:p>
            <a:pPr>
              <a:defRPr/>
            </a:pPr>
            <a:r>
              <a:rPr lang="en-US" sz="2600" dirty="0"/>
              <a:t>What is the problem with this analysis?</a:t>
            </a:r>
          </a:p>
        </p:txBody>
      </p:sp>
    </p:spTree>
    <p:extLst>
      <p:ext uri="{BB962C8B-B14F-4D97-AF65-F5344CB8AC3E}">
        <p14:creationId xmlns:p14="http://schemas.microsoft.com/office/powerpoint/2010/main" val="244916514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93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0"/>
          <p:cNvSpPr>
            <a:spLocks noGrp="1" noChangeArrowheads="1"/>
          </p:cNvSpPr>
          <p:nvPr>
            <p:ph type="title"/>
          </p:nvPr>
        </p:nvSpPr>
        <p:spPr>
          <a:xfrm>
            <a:off x="58737" y="361950"/>
            <a:ext cx="8229600" cy="549275"/>
          </a:xfrm>
        </p:spPr>
        <p:txBody>
          <a:bodyPr/>
          <a:lstStyle/>
          <a:p>
            <a:pPr eaLnBrk="1" hangingPunct="1"/>
            <a:r>
              <a:rPr lang="en-US" dirty="0">
                <a:latin typeface="Helvetica Neue Light" charset="0"/>
              </a:rPr>
              <a:t>Illustration</a:t>
            </a:r>
          </a:p>
        </p:txBody>
      </p:sp>
      <p:pic>
        <p:nvPicPr>
          <p:cNvPr id="69634" name="Picture 2" descr="tmp1.jpg"/>
          <p:cNvPicPr>
            <a:picLocks noChangeAspect="1"/>
          </p:cNvPicPr>
          <p:nvPr/>
        </p:nvPicPr>
        <p:blipFill>
          <a:blip r:embed="rId3">
            <a:extLst>
              <a:ext uri="{28A0092B-C50C-407E-A947-70E740481C1C}">
                <a14:useLocalDpi xmlns:a14="http://schemas.microsoft.com/office/drawing/2010/main" val="0"/>
              </a:ext>
            </a:extLst>
          </a:blip>
          <a:srcRect l="14262" t="50072" r="11505" b="5238"/>
          <a:stretch>
            <a:fillRect/>
          </a:stretch>
        </p:blipFill>
        <p:spPr bwMode="auto">
          <a:xfrm>
            <a:off x="1911350" y="2816225"/>
            <a:ext cx="4552950" cy="2922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tmp2.jpg"/>
          <p:cNvPicPr>
            <a:picLocks noChangeAspect="1"/>
          </p:cNvPicPr>
          <p:nvPr/>
        </p:nvPicPr>
        <p:blipFill>
          <a:blip r:embed="rId4">
            <a:extLst>
              <a:ext uri="{28A0092B-C50C-407E-A947-70E740481C1C}">
                <a14:useLocalDpi xmlns:a14="http://schemas.microsoft.com/office/drawing/2010/main" val="0"/>
              </a:ext>
            </a:extLst>
          </a:blip>
          <a:srcRect l="14194" t="18620" r="11827" b="3668"/>
          <a:stretch>
            <a:fillRect/>
          </a:stretch>
        </p:blipFill>
        <p:spPr bwMode="auto">
          <a:xfrm>
            <a:off x="1905000" y="762000"/>
            <a:ext cx="4537075" cy="508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3" name="Straight Connector 12"/>
          <p:cNvCxnSpPr/>
          <p:nvPr/>
        </p:nvCxnSpPr>
        <p:spPr>
          <a:xfrm>
            <a:off x="5894388" y="977900"/>
            <a:ext cx="0" cy="4572000"/>
          </a:xfrm>
          <a:prstGeom prst="line">
            <a:avLst/>
          </a:prstGeom>
          <a:ln w="12700">
            <a:prstDash val="sysDot"/>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rot="10800000">
            <a:off x="5513388" y="5492750"/>
            <a:ext cx="0" cy="246063"/>
          </a:xfrm>
          <a:prstGeom prst="straightConnector1">
            <a:avLst/>
          </a:prstGeom>
          <a:ln w="12700" cap="flat">
            <a:tailEnd type="triangle"/>
          </a:ln>
        </p:spPr>
        <p:style>
          <a:lnRef idx="2">
            <a:schemeClr val="accent1"/>
          </a:lnRef>
          <a:fillRef idx="0">
            <a:schemeClr val="accent1"/>
          </a:fillRef>
          <a:effectRef idx="1">
            <a:schemeClr val="accent1"/>
          </a:effectRef>
          <a:fontRef idx="minor">
            <a:schemeClr val="tx1"/>
          </a:fontRef>
        </p:style>
      </p:cxnSp>
      <p:cxnSp>
        <p:nvCxnSpPr>
          <p:cNvPr id="105" name="Straight Arrow Connector 104"/>
          <p:cNvCxnSpPr/>
          <p:nvPr/>
        </p:nvCxnSpPr>
        <p:spPr>
          <a:xfrm rot="10800000">
            <a:off x="6105525" y="5492750"/>
            <a:ext cx="0" cy="246063"/>
          </a:xfrm>
          <a:prstGeom prst="straightConnector1">
            <a:avLst/>
          </a:prstGeom>
          <a:ln w="12700" cap="flat">
            <a:tailEnd type="triangle"/>
          </a:ln>
        </p:spPr>
        <p:style>
          <a:lnRef idx="2">
            <a:schemeClr val="accent1"/>
          </a:lnRef>
          <a:fillRef idx="0">
            <a:schemeClr val="accent1"/>
          </a:fillRef>
          <a:effectRef idx="1">
            <a:schemeClr val="accent1"/>
          </a:effectRef>
          <a:fontRef idx="minor">
            <a:schemeClr val="tx1"/>
          </a:fontRef>
        </p:style>
      </p:cxnSp>
      <p:sp>
        <p:nvSpPr>
          <p:cNvPr id="22" name="TextBox 21"/>
          <p:cNvSpPr txBox="1">
            <a:spLocks noChangeArrowheads="1"/>
          </p:cNvSpPr>
          <p:nvPr/>
        </p:nvSpPr>
        <p:spPr bwMode="auto">
          <a:xfrm>
            <a:off x="5165725" y="5665788"/>
            <a:ext cx="6810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a:latin typeface="Helvetica Neue Light" charset="0"/>
              </a:rPr>
              <a:t>True effect</a:t>
            </a:r>
          </a:p>
        </p:txBody>
      </p:sp>
      <p:sp>
        <p:nvSpPr>
          <p:cNvPr id="106" name="TextBox 105"/>
          <p:cNvSpPr txBox="1">
            <a:spLocks noChangeArrowheads="1"/>
          </p:cNvSpPr>
          <p:nvPr/>
        </p:nvSpPr>
        <p:spPr bwMode="auto">
          <a:xfrm>
            <a:off x="5686425" y="5680075"/>
            <a:ext cx="8477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000">
                <a:latin typeface="Helvetica Neue Light" charset="0"/>
              </a:rPr>
              <a:t>Estimated effect</a:t>
            </a:r>
          </a:p>
        </p:txBody>
      </p:sp>
    </p:spTree>
    <p:extLst>
      <p:ext uri="{BB962C8B-B14F-4D97-AF65-F5344CB8AC3E}">
        <p14:creationId xmlns:p14="http://schemas.microsoft.com/office/powerpoint/2010/main" val="387152326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linds(horizontal)">
                                      <p:cBhvr>
                                        <p:cTn id="18" dur="500"/>
                                        <p:tgtEl>
                                          <p:spTgt spid="2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blinds(horizontal)">
                                      <p:cBhvr>
                                        <p:cTn id="23" dur="500"/>
                                        <p:tgtEl>
                                          <p:spTgt spid="10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blinds(horizontal)">
                                      <p:cBhvr>
                                        <p:cTn id="26"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0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1"/>
          <p:cNvSpPr>
            <a:spLocks noGrp="1" noChangeArrowheads="1"/>
          </p:cNvSpPr>
          <p:nvPr>
            <p:ph type="title"/>
          </p:nvPr>
        </p:nvSpPr>
        <p:spPr>
          <a:xfrm>
            <a:off x="144463" y="534988"/>
            <a:ext cx="8229600" cy="549275"/>
          </a:xfrm>
        </p:spPr>
        <p:txBody>
          <a:bodyPr/>
          <a:lstStyle/>
          <a:p>
            <a:pPr eaLnBrk="1" hangingPunct="1"/>
            <a:r>
              <a:rPr lang="en-US" dirty="0">
                <a:latin typeface="Helvetica Neue Light" charset="0"/>
                <a:cs typeface="Helvetica Neue Light" charset="0"/>
              </a:rPr>
              <a:t>Selection Bias</a:t>
            </a:r>
          </a:p>
        </p:txBody>
      </p:sp>
      <p:pic>
        <p:nvPicPr>
          <p:cNvPr id="71682" name="Picture 4" descr="noise_brains3.png"/>
          <p:cNvPicPr>
            <a:picLocks noChangeAspect="1"/>
          </p:cNvPicPr>
          <p:nvPr/>
        </p:nvPicPr>
        <p:blipFill>
          <a:blip r:embed="rId3" cstate="print">
            <a:extLst>
              <a:ext uri="{28A0092B-C50C-407E-A947-70E740481C1C}">
                <a14:useLocalDpi xmlns:a14="http://schemas.microsoft.com/office/drawing/2010/main" val="0"/>
              </a:ext>
            </a:extLst>
          </a:blip>
          <a:srcRect l="70262" t="14545" r="11179" b="18182"/>
          <a:stretch>
            <a:fillRect/>
          </a:stretch>
        </p:blipFill>
        <p:spPr bwMode="auto">
          <a:xfrm>
            <a:off x="1371600" y="2109788"/>
            <a:ext cx="2293938" cy="289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683" name="TextBox 10"/>
          <p:cNvSpPr txBox="1">
            <a:spLocks noChangeArrowheads="1"/>
          </p:cNvSpPr>
          <p:nvPr/>
        </p:nvSpPr>
        <p:spPr bwMode="auto">
          <a:xfrm>
            <a:off x="1639888" y="1576388"/>
            <a:ext cx="1839912"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latin typeface="Helvetica Neue Light" charset="0"/>
              </a:rPr>
              <a:t>Results</a:t>
            </a:r>
          </a:p>
          <a:p>
            <a:pPr algn="ctr" eaLnBrk="1" hangingPunct="1"/>
            <a:r>
              <a:rPr lang="en-US" sz="1800">
                <a:latin typeface="Helvetica Neue Light" charset="0"/>
              </a:rPr>
              <a:t>N = 20, p &lt; .001</a:t>
            </a:r>
          </a:p>
          <a:p>
            <a:pPr algn="ctr" eaLnBrk="1" hangingPunct="1"/>
            <a:endParaRPr lang="en-US" sz="1800">
              <a:latin typeface="Helvetica Neue Light" charset="0"/>
            </a:endParaRPr>
          </a:p>
        </p:txBody>
      </p:sp>
      <p:grpSp>
        <p:nvGrpSpPr>
          <p:cNvPr id="7" name="Group 46"/>
          <p:cNvGrpSpPr>
            <a:grpSpLocks/>
          </p:cNvGrpSpPr>
          <p:nvPr/>
        </p:nvGrpSpPr>
        <p:grpSpPr bwMode="auto">
          <a:xfrm>
            <a:off x="3625850" y="1652588"/>
            <a:ext cx="3968750" cy="2386012"/>
            <a:chOff x="4718050" y="914400"/>
            <a:chExt cx="3968750" cy="2386013"/>
          </a:xfrm>
        </p:grpSpPr>
        <p:pic>
          <p:nvPicPr>
            <p:cNvPr id="71694" name="Picture 114" descr="correlation_obs001_pt50true_5.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8800" y="1143000"/>
              <a:ext cx="2157413" cy="2157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695" name="TextBox 115"/>
            <p:cNvSpPr txBox="1">
              <a:spLocks noChangeArrowheads="1"/>
            </p:cNvSpPr>
            <p:nvPr/>
          </p:nvSpPr>
          <p:spPr bwMode="auto">
            <a:xfrm>
              <a:off x="4718050" y="914400"/>
              <a:ext cx="39687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Helvetica Neue Light" charset="0"/>
                </a:rPr>
                <a:t>If the true correlation looks like this…</a:t>
              </a:r>
            </a:p>
          </p:txBody>
        </p:sp>
        <p:sp>
          <p:nvSpPr>
            <p:cNvPr id="71696" name="TextBox 122"/>
            <p:cNvSpPr txBox="1">
              <a:spLocks noChangeArrowheads="1"/>
            </p:cNvSpPr>
            <p:nvPr/>
          </p:nvSpPr>
          <p:spPr bwMode="auto">
            <a:xfrm>
              <a:off x="7848600" y="1676400"/>
              <a:ext cx="7175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Helvetica Neue Light" charset="0"/>
                </a:rPr>
                <a:t>r = .5</a:t>
              </a:r>
            </a:p>
          </p:txBody>
        </p:sp>
      </p:grpSp>
      <p:grpSp>
        <p:nvGrpSpPr>
          <p:cNvPr id="11" name="Group 49"/>
          <p:cNvGrpSpPr>
            <a:grpSpLocks/>
          </p:cNvGrpSpPr>
          <p:nvPr/>
        </p:nvGrpSpPr>
        <p:grpSpPr bwMode="auto">
          <a:xfrm>
            <a:off x="3327400" y="4102100"/>
            <a:ext cx="5046663" cy="2349500"/>
            <a:chOff x="4419600" y="3236913"/>
            <a:chExt cx="5046144" cy="2349500"/>
          </a:xfrm>
        </p:grpSpPr>
        <p:cxnSp>
          <p:nvCxnSpPr>
            <p:cNvPr id="12" name="Straight Connector 11"/>
            <p:cNvCxnSpPr/>
            <p:nvPr/>
          </p:nvCxnSpPr>
          <p:spPr>
            <a:xfrm>
              <a:off x="4419600" y="3505201"/>
              <a:ext cx="1600035" cy="2286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16200000" flipH="1">
              <a:off x="4334594" y="3648944"/>
              <a:ext cx="1625600" cy="1439714"/>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grpSp>
          <p:nvGrpSpPr>
            <p:cNvPr id="71690" name="Group 47"/>
            <p:cNvGrpSpPr>
              <a:grpSpLocks/>
            </p:cNvGrpSpPr>
            <p:nvPr/>
          </p:nvGrpSpPr>
          <p:grpSpPr bwMode="auto">
            <a:xfrm>
              <a:off x="4846638" y="3236913"/>
              <a:ext cx="4619106" cy="2349500"/>
              <a:chOff x="4846638" y="3236913"/>
              <a:chExt cx="4619106" cy="2349500"/>
            </a:xfrm>
          </p:grpSpPr>
          <p:pic>
            <p:nvPicPr>
              <p:cNvPr id="71691" name="Picture 113" descr="correlation_obs001_pt50true.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15000" y="3429000"/>
                <a:ext cx="2157413" cy="2157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692" name="TextBox 116"/>
              <p:cNvSpPr txBox="1">
                <a:spLocks noChangeArrowheads="1"/>
              </p:cNvSpPr>
              <p:nvPr/>
            </p:nvSpPr>
            <p:spPr bwMode="auto">
              <a:xfrm>
                <a:off x="4846638" y="3236913"/>
                <a:ext cx="46191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Helvetica Neue Light" charset="0"/>
                  </a:rPr>
                  <a:t>A typical </a:t>
                </a:r>
                <a:r>
                  <a:rPr lang="ja-JP" altLang="en-US" sz="1800">
                    <a:latin typeface="Helvetica Neue Light" charset="0"/>
                  </a:rPr>
                  <a:t>‘</a:t>
                </a:r>
                <a:r>
                  <a:rPr lang="en-US" altLang="ja-JP" sz="1800">
                    <a:latin typeface="Helvetica Neue Light" charset="0"/>
                  </a:rPr>
                  <a:t>significant</a:t>
                </a:r>
                <a:r>
                  <a:rPr lang="ja-JP" altLang="en-US" sz="1800">
                    <a:latin typeface="Helvetica Neue Light" charset="0"/>
                  </a:rPr>
                  <a:t>’</a:t>
                </a:r>
                <a:r>
                  <a:rPr lang="en-US" altLang="ja-JP" sz="1800">
                    <a:latin typeface="Helvetica Neue Light" charset="0"/>
                  </a:rPr>
                  <a:t> voxel looks like this…</a:t>
                </a:r>
                <a:endParaRPr lang="en-US" sz="1800">
                  <a:latin typeface="Helvetica Neue Light" charset="0"/>
                </a:endParaRPr>
              </a:p>
            </p:txBody>
          </p:sp>
          <p:sp>
            <p:nvSpPr>
              <p:cNvPr id="71693" name="TextBox 123"/>
              <p:cNvSpPr txBox="1">
                <a:spLocks noChangeArrowheads="1"/>
              </p:cNvSpPr>
              <p:nvPr/>
            </p:nvSpPr>
            <p:spPr bwMode="auto">
              <a:xfrm>
                <a:off x="7848600" y="4114800"/>
                <a:ext cx="8461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Helvetica Neue Light" charset="0"/>
                  </a:rPr>
                  <a:t>r = .78</a:t>
                </a:r>
              </a:p>
            </p:txBody>
          </p:sp>
        </p:grpSp>
      </p:grpSp>
      <p:sp>
        <p:nvSpPr>
          <p:cNvPr id="18" name="TextBox 124"/>
          <p:cNvSpPr txBox="1">
            <a:spLocks noChangeArrowheads="1"/>
          </p:cNvSpPr>
          <p:nvPr/>
        </p:nvSpPr>
        <p:spPr bwMode="auto">
          <a:xfrm>
            <a:off x="246307" y="5005388"/>
            <a:ext cx="3124200" cy="1477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latin typeface="Helvetica Neue Light" charset="0"/>
              </a:rPr>
              <a:t>In searching for </a:t>
            </a:r>
            <a:r>
              <a:rPr lang="ja-JP" altLang="en-US" sz="1800" dirty="0">
                <a:latin typeface="Helvetica Neue Light" charset="0"/>
              </a:rPr>
              <a:t>‘</a:t>
            </a:r>
            <a:r>
              <a:rPr lang="en-US" altLang="ja-JP" sz="1800" dirty="0">
                <a:latin typeface="Helvetica Neue Light" charset="0"/>
              </a:rPr>
              <a:t>significant</a:t>
            </a:r>
            <a:r>
              <a:rPr lang="ja-JP" altLang="en-US" sz="1800" dirty="0">
                <a:latin typeface="Helvetica Neue Light" charset="0"/>
              </a:rPr>
              <a:t>’</a:t>
            </a:r>
            <a:r>
              <a:rPr lang="en-US" altLang="ja-JP" sz="1800" dirty="0">
                <a:latin typeface="Helvetica Neue Light" charset="0"/>
              </a:rPr>
              <a:t> tests, we are conditioning on having a high observed effect size. Here r must be at least 0.67 to be considered.</a:t>
            </a:r>
            <a:endParaRPr lang="en-US" sz="1800" dirty="0">
              <a:latin typeface="Helvetica Neue Light" charset="0"/>
            </a:endParaRPr>
          </a:p>
        </p:txBody>
      </p:sp>
      <p:sp>
        <p:nvSpPr>
          <p:cNvPr id="71687" name="TextBox 3"/>
          <p:cNvSpPr txBox="1">
            <a:spLocks noChangeArrowheads="1"/>
          </p:cNvSpPr>
          <p:nvPr/>
        </p:nvSpPr>
        <p:spPr bwMode="auto">
          <a:xfrm>
            <a:off x="4327902" y="6329362"/>
            <a:ext cx="100647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dirty="0">
                <a:solidFill>
                  <a:srgbClr val="800000"/>
                </a:solidFill>
                <a:latin typeface="Helvetica Neue Light" charset="0"/>
              </a:rPr>
              <a:t>Tor Wager</a:t>
            </a:r>
          </a:p>
        </p:txBody>
      </p:sp>
    </p:spTree>
    <p:extLst>
      <p:ext uri="{BB962C8B-B14F-4D97-AF65-F5344CB8AC3E}">
        <p14:creationId xmlns:p14="http://schemas.microsoft.com/office/powerpoint/2010/main" val="237394882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Guidelines</a:t>
            </a:r>
          </a:p>
        </p:txBody>
      </p:sp>
      <p:sp>
        <p:nvSpPr>
          <p:cNvPr id="5" name="Content Placeholder 4"/>
          <p:cNvSpPr>
            <a:spLocks noGrp="1"/>
          </p:cNvSpPr>
          <p:nvPr>
            <p:ph idx="1"/>
          </p:nvPr>
        </p:nvSpPr>
        <p:spPr/>
        <p:txBody>
          <a:bodyPr>
            <a:normAutofit fontScale="92500" lnSpcReduction="10000"/>
          </a:bodyPr>
          <a:lstStyle/>
          <a:p>
            <a:r>
              <a:rPr lang="en-US" sz="2600" dirty="0"/>
              <a:t>It is critical that when reporting an effect size that appropriate guidelines for interpreting the value are provided. </a:t>
            </a:r>
          </a:p>
          <a:p>
            <a:endParaRPr lang="en-US" sz="2600" dirty="0"/>
          </a:p>
          <a:p>
            <a:pPr>
              <a:defRPr/>
            </a:pPr>
            <a:r>
              <a:rPr lang="en-US" sz="2600" dirty="0"/>
              <a:t>In order to avoid problems with selection bias in your analysis should either:</a:t>
            </a:r>
          </a:p>
          <a:p>
            <a:pPr lvl="1">
              <a:defRPr/>
            </a:pPr>
            <a:r>
              <a:rPr lang="en-US" sz="2200" dirty="0">
                <a:solidFill>
                  <a:schemeClr val="tx1">
                    <a:lumMod val="65000"/>
                    <a:lumOff val="35000"/>
                  </a:schemeClr>
                </a:solidFill>
              </a:rPr>
              <a:t>Perform a split-half analysis in which one part of the data is used to create ROIs, while the other part is used to estimate effect sizes.</a:t>
            </a:r>
            <a:endParaRPr lang="en-US" sz="1000" dirty="0">
              <a:solidFill>
                <a:schemeClr val="tx1">
                  <a:lumMod val="65000"/>
                  <a:lumOff val="35000"/>
                </a:schemeClr>
              </a:solidFill>
            </a:endParaRPr>
          </a:p>
          <a:p>
            <a:pPr lvl="1">
              <a:defRPr/>
            </a:pPr>
            <a:r>
              <a:rPr lang="en-US" sz="2200" dirty="0">
                <a:solidFill>
                  <a:schemeClr val="tx1">
                    <a:lumMod val="65000"/>
                    <a:lumOff val="35000"/>
                  </a:schemeClr>
                </a:solidFill>
              </a:rPr>
              <a:t>Make sure that the selection procedure and subsequent statistics are independent under the null hypothesis.</a:t>
            </a:r>
            <a:endParaRPr lang="en-US" dirty="0"/>
          </a:p>
        </p:txBody>
      </p:sp>
    </p:spTree>
    <p:extLst>
      <p:ext uri="{BB962C8B-B14F-4D97-AF65-F5344CB8AC3E}">
        <p14:creationId xmlns:p14="http://schemas.microsoft.com/office/powerpoint/2010/main" val="3331499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Helvetica Neue Light"/>
              </a:rPr>
              <a:t>Exploration and Confirmation</a:t>
            </a:r>
          </a:p>
        </p:txBody>
      </p:sp>
      <p:sp>
        <p:nvSpPr>
          <p:cNvPr id="3" name="Content Placeholder 2"/>
          <p:cNvSpPr>
            <a:spLocks noGrp="1"/>
          </p:cNvSpPr>
          <p:nvPr>
            <p:ph idx="1"/>
          </p:nvPr>
        </p:nvSpPr>
        <p:spPr/>
        <p:txBody>
          <a:bodyPr anchor="t">
            <a:noAutofit/>
          </a:bodyPr>
          <a:lstStyle/>
          <a:p>
            <a:r>
              <a:rPr lang="en-US" sz="2600" dirty="0">
                <a:cs typeface="Helvetica Neue Light"/>
              </a:rPr>
              <a:t>One of the great dangers in neuroimaging research, and science more generally, is the practice of turning an exploratory analysis into a confirmatory analysis midstream. </a:t>
            </a:r>
          </a:p>
          <a:p>
            <a:endParaRPr lang="en-US" sz="2600" dirty="0">
              <a:cs typeface="Helvetica Neue Light"/>
            </a:endParaRPr>
          </a:p>
          <a:p>
            <a:r>
              <a:rPr lang="en-US" sz="2600" dirty="0">
                <a:cs typeface="Helvetica Neue Light"/>
              </a:rPr>
              <a:t>As an example, consider collecting data or statistical analyses until non-significant results become significant. </a:t>
            </a:r>
          </a:p>
        </p:txBody>
      </p:sp>
    </p:spTree>
    <p:extLst>
      <p:ext uri="{BB962C8B-B14F-4D97-AF65-F5344CB8AC3E}">
        <p14:creationId xmlns:p14="http://schemas.microsoft.com/office/powerpoint/2010/main" val="393978746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Helvetica Neue Light"/>
              </a:rPr>
              <a:t>Data Dredging</a:t>
            </a:r>
          </a:p>
        </p:txBody>
      </p:sp>
      <p:sp>
        <p:nvSpPr>
          <p:cNvPr id="3" name="Content Placeholder 2"/>
          <p:cNvSpPr>
            <a:spLocks noGrp="1"/>
          </p:cNvSpPr>
          <p:nvPr>
            <p:ph idx="1"/>
          </p:nvPr>
        </p:nvSpPr>
        <p:spPr/>
        <p:txBody>
          <a:bodyPr anchor="t">
            <a:noAutofit/>
          </a:bodyPr>
          <a:lstStyle/>
          <a:p>
            <a:r>
              <a:rPr lang="en-US" sz="2000" dirty="0">
                <a:cs typeface="Helvetica Neue Light"/>
              </a:rPr>
              <a:t>Data dredging (data fishing, data snooping, or p-hacking) is unacknowledged exploration with the purpose of finding statistically significant results. </a:t>
            </a:r>
          </a:p>
          <a:p>
            <a:endParaRPr lang="en-US" sz="2000" dirty="0">
              <a:cs typeface="Helvetica Neue Light"/>
            </a:endParaRPr>
          </a:p>
          <a:p>
            <a:r>
              <a:rPr lang="en-US" sz="2000" dirty="0">
                <a:cs typeface="Helvetica Neue Light"/>
              </a:rPr>
              <a:t>Once the analysis is complete, only the significant result is reported and it is made to appear to be the primary hypothesis of the study.</a:t>
            </a:r>
          </a:p>
          <a:p>
            <a:pPr lvl="1"/>
            <a:r>
              <a:rPr lang="en-US" sz="2000" dirty="0">
                <a:solidFill>
                  <a:srgbClr val="595959"/>
                </a:solidFill>
                <a:cs typeface="Helvetica Neue Light"/>
              </a:rPr>
              <a:t>Relationships may appear due to chance and the strength of estimates are likely overestimated.</a:t>
            </a:r>
          </a:p>
          <a:p>
            <a:pPr lvl="1"/>
            <a:r>
              <a:rPr lang="en-US" sz="2000" dirty="0">
                <a:solidFill>
                  <a:srgbClr val="595959"/>
                </a:solidFill>
                <a:cs typeface="Helvetica Neue Light"/>
              </a:rPr>
              <a:t>Inferential tests are invalid and reported p-values misleading.</a:t>
            </a:r>
          </a:p>
          <a:p>
            <a:pPr lvl="1"/>
            <a:r>
              <a:rPr lang="en-US" sz="2000" dirty="0">
                <a:solidFill>
                  <a:srgbClr val="595959"/>
                </a:solidFill>
                <a:cs typeface="Helvetica Neue Light"/>
              </a:rPr>
              <a:t>Rarely give reproducible results</a:t>
            </a:r>
            <a:r>
              <a:rPr lang="is-IS" sz="2000" dirty="0">
                <a:solidFill>
                  <a:srgbClr val="595959"/>
                </a:solidFill>
                <a:cs typeface="Helvetica Neue Light"/>
              </a:rPr>
              <a:t>……</a:t>
            </a:r>
            <a:endParaRPr lang="en-US" sz="2000" dirty="0">
              <a:solidFill>
                <a:srgbClr val="595959"/>
              </a:solidFill>
              <a:cs typeface="Helvetica Neue Light"/>
            </a:endParaRPr>
          </a:p>
        </p:txBody>
      </p:sp>
      <p:sp>
        <p:nvSpPr>
          <p:cNvPr id="5" name="TextBox 4"/>
          <p:cNvSpPr txBox="1"/>
          <p:nvPr/>
        </p:nvSpPr>
        <p:spPr>
          <a:xfrm>
            <a:off x="10965745" y="4252867"/>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27237978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Helvetica Neue Light"/>
              </a:rPr>
              <a:t>Pipeline Fishing</a:t>
            </a:r>
          </a:p>
        </p:txBody>
      </p:sp>
      <p:sp>
        <p:nvSpPr>
          <p:cNvPr id="3" name="Content Placeholder 2"/>
          <p:cNvSpPr>
            <a:spLocks noGrp="1"/>
          </p:cNvSpPr>
          <p:nvPr>
            <p:ph idx="1"/>
          </p:nvPr>
        </p:nvSpPr>
        <p:spPr/>
        <p:txBody>
          <a:bodyPr anchor="t">
            <a:normAutofit fontScale="47500" lnSpcReduction="20000"/>
          </a:bodyPr>
          <a:lstStyle/>
          <a:p>
            <a:pPr>
              <a:lnSpc>
                <a:spcPct val="120000"/>
              </a:lnSpc>
            </a:pPr>
            <a:r>
              <a:rPr lang="en-US" sz="4200" dirty="0">
                <a:cs typeface="Helvetica Neue Light"/>
              </a:rPr>
              <a:t>The practice of altering analysis strategies until a significant result is found is another way of confounding exploration and confirmation.</a:t>
            </a:r>
          </a:p>
          <a:p>
            <a:pPr>
              <a:lnSpc>
                <a:spcPct val="120000"/>
              </a:lnSpc>
            </a:pPr>
            <a:endParaRPr lang="en-US" sz="4200" dirty="0">
              <a:cs typeface="Helvetica Neue Light"/>
            </a:endParaRPr>
          </a:p>
          <a:p>
            <a:pPr>
              <a:lnSpc>
                <a:spcPct val="120000"/>
              </a:lnSpc>
            </a:pPr>
            <a:r>
              <a:rPr lang="en-US" sz="4200" dirty="0">
                <a:cs typeface="Helvetica Neue Light"/>
              </a:rPr>
              <a:t>According to a recent study (Carp 2012) there are more pre-processing streams than studies in the fMRI literature!</a:t>
            </a:r>
          </a:p>
          <a:p>
            <a:pPr lvl="1">
              <a:lnSpc>
                <a:spcPct val="120000"/>
              </a:lnSpc>
            </a:pPr>
            <a:r>
              <a:rPr lang="en-US" sz="3500" dirty="0">
                <a:solidFill>
                  <a:srgbClr val="595959"/>
                </a:solidFill>
                <a:cs typeface="Helvetica Neue Light"/>
              </a:rPr>
              <a:t>It is not well understood how the pipeline choices at various stages affect one another. </a:t>
            </a:r>
          </a:p>
          <a:p>
            <a:pPr>
              <a:lnSpc>
                <a:spcPct val="120000"/>
              </a:lnSpc>
            </a:pPr>
            <a:endParaRPr lang="en-US" sz="3400" dirty="0">
              <a:cs typeface="Helvetica Neue Light"/>
            </a:endParaRPr>
          </a:p>
          <a:p>
            <a:pPr>
              <a:lnSpc>
                <a:spcPct val="120000"/>
              </a:lnSpc>
            </a:pPr>
            <a:r>
              <a:rPr lang="en-US" sz="4200" dirty="0">
                <a:cs typeface="Helvetica Neue Light"/>
              </a:rPr>
              <a:t>Tailoring pipelines to obtain significant results is a serious problem in its own right.</a:t>
            </a:r>
          </a:p>
        </p:txBody>
      </p:sp>
    </p:spTree>
    <p:extLst>
      <p:ext uri="{BB962C8B-B14F-4D97-AF65-F5344CB8AC3E}">
        <p14:creationId xmlns:p14="http://schemas.microsoft.com/office/powerpoint/2010/main" val="33833981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457200"/>
          </a:xfrm>
        </p:spPr>
        <p:txBody>
          <a:bodyPr>
            <a:normAutofit/>
          </a:bodyPr>
          <a:lstStyle/>
          <a:p>
            <a:r>
              <a:rPr lang="en-US" dirty="0"/>
              <a:t>Brief Introduction</a:t>
            </a:r>
          </a:p>
        </p:txBody>
      </p:sp>
      <p:sp>
        <p:nvSpPr>
          <p:cNvPr id="3" name="Content Placeholder 2"/>
          <p:cNvSpPr>
            <a:spLocks noGrp="1"/>
          </p:cNvSpPr>
          <p:nvPr>
            <p:ph idx="1"/>
          </p:nvPr>
        </p:nvSpPr>
        <p:spPr/>
        <p:txBody>
          <a:bodyPr>
            <a:normAutofit/>
          </a:bodyPr>
          <a:lstStyle/>
          <a:p>
            <a:endParaRPr lang="en-US" dirty="0"/>
          </a:p>
          <a:p>
            <a:endParaRPr lang="en-US" dirty="0"/>
          </a:p>
          <a:p>
            <a:r>
              <a:rPr lang="en-US" dirty="0"/>
              <a:t>Inappropriate sample sizes, “significance chasing” or “testing to a foregone conclusion,” also greatly increase the likelihood of type I errors (</a:t>
            </a:r>
            <a:r>
              <a:rPr lang="en-US" dirty="0" err="1"/>
              <a:t>Armitage</a:t>
            </a:r>
            <a:r>
              <a:rPr lang="en-US" dirty="0"/>
              <a:t>, McPherson, &amp; Rowe, 1969; Landis et al., 2012; </a:t>
            </a:r>
            <a:r>
              <a:rPr lang="en-US" dirty="0" err="1"/>
              <a:t>Strube</a:t>
            </a:r>
            <a:r>
              <a:rPr lang="en-US" dirty="0"/>
              <a:t>, 2006).</a:t>
            </a:r>
          </a:p>
          <a:p>
            <a:endParaRPr lang="en-US" dirty="0"/>
          </a:p>
          <a:p>
            <a:endParaRPr lang="en-US" dirty="0"/>
          </a:p>
          <a:p>
            <a:r>
              <a:rPr lang="en-US" dirty="0"/>
              <a:t>The new age of “big data” is also posing new challenges to the field that many have not been properly trained for. </a:t>
            </a:r>
          </a:p>
          <a:p>
            <a:endParaRPr lang="en-US" dirty="0"/>
          </a:p>
          <a:p>
            <a:endParaRPr lang="en-US" dirty="0"/>
          </a:p>
        </p:txBody>
      </p:sp>
    </p:spTree>
    <p:extLst>
      <p:ext uri="{BB962C8B-B14F-4D97-AF65-F5344CB8AC3E}">
        <p14:creationId xmlns:p14="http://schemas.microsoft.com/office/powerpoint/2010/main" val="1870774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Helvetica Neue Light"/>
              </a:rPr>
              <a:t>Pipelining Fishing</a:t>
            </a:r>
          </a:p>
        </p:txBody>
      </p:sp>
      <p:sp>
        <p:nvSpPr>
          <p:cNvPr id="3" name="TextBox 2"/>
          <p:cNvSpPr txBox="1"/>
          <p:nvPr/>
        </p:nvSpPr>
        <p:spPr>
          <a:xfrm>
            <a:off x="857086" y="4046894"/>
            <a:ext cx="3489678" cy="369332"/>
          </a:xfrm>
          <a:prstGeom prst="rect">
            <a:avLst/>
          </a:prstGeom>
          <a:noFill/>
        </p:spPr>
        <p:txBody>
          <a:bodyPr wrap="none" rtlCol="0">
            <a:spAutoFit/>
          </a:bodyPr>
          <a:lstStyle/>
          <a:p>
            <a:r>
              <a:rPr lang="en-US" dirty="0">
                <a:latin typeface="Helvetica Neue Light"/>
                <a:cs typeface="Helvetica Neue Light"/>
              </a:rPr>
              <a:t>How does this effect replicability?</a:t>
            </a:r>
          </a:p>
        </p:txBody>
      </p:sp>
      <p:grpSp>
        <p:nvGrpSpPr>
          <p:cNvPr id="4" name="Group 3"/>
          <p:cNvGrpSpPr>
            <a:grpSpLocks noChangeAspect="1"/>
          </p:cNvGrpSpPr>
          <p:nvPr/>
        </p:nvGrpSpPr>
        <p:grpSpPr>
          <a:xfrm>
            <a:off x="178349" y="1603931"/>
            <a:ext cx="4572000" cy="2151915"/>
            <a:chOff x="262066" y="1931159"/>
            <a:chExt cx="7958789" cy="3745984"/>
          </a:xfrm>
        </p:grpSpPr>
        <p:cxnSp>
          <p:nvCxnSpPr>
            <p:cNvPr id="51" name="Straight Connector 50"/>
            <p:cNvCxnSpPr/>
            <p:nvPr/>
          </p:nvCxnSpPr>
          <p:spPr>
            <a:xfrm flipV="1">
              <a:off x="2316274" y="1931159"/>
              <a:ext cx="2211753" cy="660908"/>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4541906" y="1931159"/>
              <a:ext cx="2212848" cy="660908"/>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4548475" y="1931159"/>
              <a:ext cx="0" cy="660908"/>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1603502" y="2592067"/>
              <a:ext cx="712772" cy="552916"/>
            </a:xfrm>
            <a:prstGeom prst="line">
              <a:avLst/>
            </a:prstGeom>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a:off x="2316274" y="2592067"/>
              <a:ext cx="518380" cy="587473"/>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flipH="1">
              <a:off x="3835703" y="2592067"/>
              <a:ext cx="712772" cy="552916"/>
            </a:xfrm>
            <a:prstGeom prst="line">
              <a:avLst/>
            </a:prstGeom>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4548475" y="2592067"/>
              <a:ext cx="518380" cy="587473"/>
            </a:xfrm>
            <a:prstGeom prst="line">
              <a:avLst/>
            </a:prstGeom>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H="1">
              <a:off x="6041982" y="2592067"/>
              <a:ext cx="712772" cy="552916"/>
            </a:xfrm>
            <a:prstGeom prst="line">
              <a:avLst/>
            </a:prstGeom>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6768865" y="2592067"/>
              <a:ext cx="518380" cy="587473"/>
            </a:xfrm>
            <a:prstGeom prst="line">
              <a:avLst/>
            </a:prstGeom>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flipH="1">
              <a:off x="1202262" y="3144983"/>
              <a:ext cx="40124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1603502" y="3144983"/>
              <a:ext cx="25919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flipH="1">
              <a:off x="2433414" y="3179540"/>
              <a:ext cx="40124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a:off x="2834654" y="3179540"/>
              <a:ext cx="25919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H="1">
              <a:off x="3434463" y="3144983"/>
              <a:ext cx="40124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3835703" y="3144983"/>
              <a:ext cx="25919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H="1">
              <a:off x="4665615" y="3179540"/>
              <a:ext cx="40124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5066855" y="3179540"/>
              <a:ext cx="25919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5640742" y="3144983"/>
              <a:ext cx="40124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a:off x="6041982" y="3144983"/>
              <a:ext cx="25919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H="1">
              <a:off x="6871894" y="3179540"/>
              <a:ext cx="40124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7273134" y="3179540"/>
              <a:ext cx="25919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2028679" y="4454495"/>
              <a:ext cx="40124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2429919" y="4454495"/>
              <a:ext cx="25919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3109277" y="4454495"/>
              <a:ext cx="40124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3510517" y="4454495"/>
              <a:ext cx="259190" cy="647949"/>
            </a:xfrm>
            <a:prstGeom prst="line">
              <a:avLst/>
            </a:prstGeom>
          </p:spPr>
          <p:style>
            <a:lnRef idx="2">
              <a:schemeClr val="accent1"/>
            </a:lnRef>
            <a:fillRef idx="0">
              <a:schemeClr val="accent1"/>
            </a:fillRef>
            <a:effectRef idx="1">
              <a:schemeClr val="accent1"/>
            </a:effectRef>
            <a:fontRef idx="minor">
              <a:schemeClr val="tx1"/>
            </a:fontRef>
          </p:style>
        </p:cxnSp>
        <p:grpSp>
          <p:nvGrpSpPr>
            <p:cNvPr id="7" name="Group 6"/>
            <p:cNvGrpSpPr/>
            <p:nvPr/>
          </p:nvGrpSpPr>
          <p:grpSpPr>
            <a:xfrm>
              <a:off x="2416336" y="3810832"/>
              <a:ext cx="1103662" cy="647949"/>
              <a:chOff x="360760" y="4396141"/>
              <a:chExt cx="660430" cy="647949"/>
            </a:xfrm>
          </p:grpSpPr>
          <p:cxnSp>
            <p:nvCxnSpPr>
              <p:cNvPr id="30" name="Straight Connector 29"/>
              <p:cNvCxnSpPr/>
              <p:nvPr/>
            </p:nvCxnSpPr>
            <p:spPr>
              <a:xfrm flipH="1">
                <a:off x="360760" y="4396141"/>
                <a:ext cx="401240" cy="647949"/>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62000" y="4396141"/>
                <a:ext cx="259190" cy="647949"/>
              </a:xfrm>
              <a:prstGeom prst="line">
                <a:avLst/>
              </a:prstGeom>
            </p:spPr>
            <p:style>
              <a:lnRef idx="2">
                <a:schemeClr val="accent1"/>
              </a:lnRef>
              <a:fillRef idx="0">
                <a:schemeClr val="accent1"/>
              </a:fillRef>
              <a:effectRef idx="1">
                <a:schemeClr val="accent1"/>
              </a:effectRef>
              <a:fontRef idx="minor">
                <a:schemeClr val="tx1"/>
              </a:fontRef>
            </p:style>
          </p:cxnSp>
        </p:grpSp>
        <p:sp>
          <p:nvSpPr>
            <p:cNvPr id="8" name="TextBox 7"/>
            <p:cNvSpPr txBox="1"/>
            <p:nvPr/>
          </p:nvSpPr>
          <p:spPr>
            <a:xfrm rot="5400000">
              <a:off x="4342450" y="4274693"/>
              <a:ext cx="646331" cy="369332"/>
            </a:xfrm>
            <a:prstGeom prst="rect">
              <a:avLst/>
            </a:prstGeom>
            <a:noFill/>
          </p:spPr>
          <p:txBody>
            <a:bodyPr wrap="none" rtlCol="0">
              <a:spAutoFit/>
            </a:bodyPr>
            <a:lstStyle/>
            <a:p>
              <a:r>
                <a:rPr lang="en-US" dirty="0">
                  <a:latin typeface="Helvetica Neue Light"/>
                </a:rPr>
                <a:t>……</a:t>
              </a:r>
            </a:p>
          </p:txBody>
        </p:sp>
        <p:sp>
          <p:nvSpPr>
            <p:cNvPr id="36" name="TextBox 35"/>
            <p:cNvSpPr txBox="1"/>
            <p:nvPr/>
          </p:nvSpPr>
          <p:spPr>
            <a:xfrm rot="5400000">
              <a:off x="5709280" y="4274693"/>
              <a:ext cx="646331" cy="369332"/>
            </a:xfrm>
            <a:prstGeom prst="rect">
              <a:avLst/>
            </a:prstGeom>
            <a:noFill/>
          </p:spPr>
          <p:txBody>
            <a:bodyPr wrap="none" rtlCol="0">
              <a:spAutoFit/>
            </a:bodyPr>
            <a:lstStyle/>
            <a:p>
              <a:r>
                <a:rPr lang="en-US" dirty="0">
                  <a:latin typeface="Helvetica Neue Light"/>
                </a:rPr>
                <a:t>……</a:t>
              </a:r>
            </a:p>
          </p:txBody>
        </p:sp>
        <p:sp>
          <p:nvSpPr>
            <p:cNvPr id="37" name="TextBox 36"/>
            <p:cNvSpPr txBox="1"/>
            <p:nvPr/>
          </p:nvSpPr>
          <p:spPr>
            <a:xfrm rot="5400000">
              <a:off x="1071111" y="4274693"/>
              <a:ext cx="646331" cy="369332"/>
            </a:xfrm>
            <a:prstGeom prst="rect">
              <a:avLst/>
            </a:prstGeom>
            <a:noFill/>
          </p:spPr>
          <p:txBody>
            <a:bodyPr wrap="none" rtlCol="0">
              <a:spAutoFit/>
            </a:bodyPr>
            <a:lstStyle/>
            <a:p>
              <a:r>
                <a:rPr lang="en-US" dirty="0">
                  <a:latin typeface="Helvetica Neue Light"/>
                </a:rPr>
                <a:t>……</a:t>
              </a:r>
            </a:p>
          </p:txBody>
        </p:sp>
        <p:sp>
          <p:nvSpPr>
            <p:cNvPr id="5" name="Rectangle 4"/>
            <p:cNvSpPr/>
            <p:nvPr/>
          </p:nvSpPr>
          <p:spPr>
            <a:xfrm>
              <a:off x="1833545" y="5291922"/>
              <a:ext cx="390267" cy="38522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Neue Light"/>
              </a:endParaRPr>
            </a:p>
          </p:txBody>
        </p:sp>
        <p:sp>
          <p:nvSpPr>
            <p:cNvPr id="11" name="Freeform 10"/>
            <p:cNvSpPr>
              <a:spLocks noChangeAspect="1"/>
            </p:cNvSpPr>
            <p:nvPr/>
          </p:nvSpPr>
          <p:spPr>
            <a:xfrm>
              <a:off x="1886462" y="5389450"/>
              <a:ext cx="266727" cy="194863"/>
            </a:xfrm>
            <a:custGeom>
              <a:avLst/>
              <a:gdLst>
                <a:gd name="connsiteX0" fmla="*/ 300914 w 527470"/>
                <a:gd name="connsiteY0" fmla="*/ 211677 h 370435"/>
                <a:gd name="connsiteX1" fmla="*/ 267840 w 527470"/>
                <a:gd name="connsiteY1" fmla="*/ 224907 h 370435"/>
                <a:gd name="connsiteX2" fmla="*/ 247996 w 527470"/>
                <a:gd name="connsiteY2" fmla="*/ 231522 h 370435"/>
                <a:gd name="connsiteX3" fmla="*/ 228152 w 527470"/>
                <a:gd name="connsiteY3" fmla="*/ 271211 h 370435"/>
                <a:gd name="connsiteX4" fmla="*/ 261225 w 527470"/>
                <a:gd name="connsiteY4" fmla="*/ 350590 h 370435"/>
                <a:gd name="connsiteX5" fmla="*/ 300914 w 527470"/>
                <a:gd name="connsiteY5" fmla="*/ 363820 h 370435"/>
                <a:gd name="connsiteX6" fmla="*/ 320758 w 527470"/>
                <a:gd name="connsiteY6" fmla="*/ 370435 h 370435"/>
                <a:gd name="connsiteX7" fmla="*/ 426593 w 527470"/>
                <a:gd name="connsiteY7" fmla="*/ 363820 h 370435"/>
                <a:gd name="connsiteX8" fmla="*/ 486125 w 527470"/>
                <a:gd name="connsiteY8" fmla="*/ 337360 h 370435"/>
                <a:gd name="connsiteX9" fmla="*/ 505969 w 527470"/>
                <a:gd name="connsiteY9" fmla="*/ 330745 h 370435"/>
                <a:gd name="connsiteX10" fmla="*/ 519199 w 527470"/>
                <a:gd name="connsiteY10" fmla="*/ 310901 h 370435"/>
                <a:gd name="connsiteX11" fmla="*/ 519199 w 527470"/>
                <a:gd name="connsiteY11" fmla="*/ 205062 h 370435"/>
                <a:gd name="connsiteX12" fmla="*/ 499355 w 527470"/>
                <a:gd name="connsiteY12" fmla="*/ 132298 h 370435"/>
                <a:gd name="connsiteX13" fmla="*/ 486125 w 527470"/>
                <a:gd name="connsiteY13" fmla="*/ 112454 h 370435"/>
                <a:gd name="connsiteX14" fmla="*/ 466281 w 527470"/>
                <a:gd name="connsiteY14" fmla="*/ 79379 h 370435"/>
                <a:gd name="connsiteX15" fmla="*/ 439822 w 527470"/>
                <a:gd name="connsiteY15" fmla="*/ 46305 h 370435"/>
                <a:gd name="connsiteX16" fmla="*/ 419978 w 527470"/>
                <a:gd name="connsiteY16" fmla="*/ 39690 h 370435"/>
                <a:gd name="connsiteX17" fmla="*/ 400134 w 527470"/>
                <a:gd name="connsiteY17" fmla="*/ 26460 h 370435"/>
                <a:gd name="connsiteX18" fmla="*/ 360446 w 527470"/>
                <a:gd name="connsiteY18" fmla="*/ 13230 h 370435"/>
                <a:gd name="connsiteX19" fmla="*/ 320758 w 527470"/>
                <a:gd name="connsiteY19" fmla="*/ 0 h 370435"/>
                <a:gd name="connsiteX20" fmla="*/ 135546 w 527470"/>
                <a:gd name="connsiteY20" fmla="*/ 19845 h 370435"/>
                <a:gd name="connsiteX21" fmla="*/ 95858 w 527470"/>
                <a:gd name="connsiteY21" fmla="*/ 33075 h 370435"/>
                <a:gd name="connsiteX22" fmla="*/ 76014 w 527470"/>
                <a:gd name="connsiteY22" fmla="*/ 39690 h 370435"/>
                <a:gd name="connsiteX23" fmla="*/ 62784 w 527470"/>
                <a:gd name="connsiteY23" fmla="*/ 52920 h 370435"/>
                <a:gd name="connsiteX24" fmla="*/ 42940 w 527470"/>
                <a:gd name="connsiteY24" fmla="*/ 59535 h 370435"/>
                <a:gd name="connsiteX25" fmla="*/ 23096 w 527470"/>
                <a:gd name="connsiteY25" fmla="*/ 72764 h 370435"/>
                <a:gd name="connsiteX26" fmla="*/ 16481 w 527470"/>
                <a:gd name="connsiteY26" fmla="*/ 92609 h 370435"/>
                <a:gd name="connsiteX27" fmla="*/ 3252 w 527470"/>
                <a:gd name="connsiteY27" fmla="*/ 112454 h 370435"/>
                <a:gd name="connsiteX28" fmla="*/ 23096 w 527470"/>
                <a:gd name="connsiteY28" fmla="*/ 238137 h 370435"/>
                <a:gd name="connsiteX29" fmla="*/ 36326 w 527470"/>
                <a:gd name="connsiteY29" fmla="*/ 251367 h 370435"/>
                <a:gd name="connsiteX30" fmla="*/ 42940 w 527470"/>
                <a:gd name="connsiteY30" fmla="*/ 271211 h 370435"/>
                <a:gd name="connsiteX31" fmla="*/ 76014 w 527470"/>
                <a:gd name="connsiteY31" fmla="*/ 291056 h 370435"/>
                <a:gd name="connsiteX32" fmla="*/ 195078 w 527470"/>
                <a:gd name="connsiteY32" fmla="*/ 304286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27470" h="370435">
                  <a:moveTo>
                    <a:pt x="300914" y="211677"/>
                  </a:moveTo>
                  <a:cubicBezTo>
                    <a:pt x="289889" y="216087"/>
                    <a:pt x="278958" y="220738"/>
                    <a:pt x="267840" y="224907"/>
                  </a:cubicBezTo>
                  <a:cubicBezTo>
                    <a:pt x="261311" y="227355"/>
                    <a:pt x="253440" y="227166"/>
                    <a:pt x="247996" y="231522"/>
                  </a:cubicBezTo>
                  <a:cubicBezTo>
                    <a:pt x="236340" y="240847"/>
                    <a:pt x="232509" y="258140"/>
                    <a:pt x="228152" y="271211"/>
                  </a:cubicBezTo>
                  <a:cubicBezTo>
                    <a:pt x="231493" y="291259"/>
                    <a:pt x="234307" y="341617"/>
                    <a:pt x="261225" y="350590"/>
                  </a:cubicBezTo>
                  <a:lnTo>
                    <a:pt x="300914" y="363820"/>
                  </a:lnTo>
                  <a:lnTo>
                    <a:pt x="320758" y="370435"/>
                  </a:lnTo>
                  <a:cubicBezTo>
                    <a:pt x="356036" y="368230"/>
                    <a:pt x="391570" y="368596"/>
                    <a:pt x="426593" y="363820"/>
                  </a:cubicBezTo>
                  <a:cubicBezTo>
                    <a:pt x="473522" y="357420"/>
                    <a:pt x="454850" y="352998"/>
                    <a:pt x="486125" y="337360"/>
                  </a:cubicBezTo>
                  <a:cubicBezTo>
                    <a:pt x="492361" y="334242"/>
                    <a:pt x="499354" y="332950"/>
                    <a:pt x="505969" y="330745"/>
                  </a:cubicBezTo>
                  <a:cubicBezTo>
                    <a:pt x="510379" y="324130"/>
                    <a:pt x="515644" y="318012"/>
                    <a:pt x="519199" y="310901"/>
                  </a:cubicBezTo>
                  <a:cubicBezTo>
                    <a:pt x="535703" y="277894"/>
                    <a:pt x="523061" y="239822"/>
                    <a:pt x="519199" y="205062"/>
                  </a:cubicBezTo>
                  <a:cubicBezTo>
                    <a:pt x="517543" y="190154"/>
                    <a:pt x="506596" y="143159"/>
                    <a:pt x="499355" y="132298"/>
                  </a:cubicBezTo>
                  <a:lnTo>
                    <a:pt x="486125" y="112454"/>
                  </a:lnTo>
                  <a:cubicBezTo>
                    <a:pt x="474639" y="77991"/>
                    <a:pt x="487035" y="105322"/>
                    <a:pt x="466281" y="79379"/>
                  </a:cubicBezTo>
                  <a:cubicBezTo>
                    <a:pt x="457960" y="68978"/>
                    <a:pt x="452109" y="53677"/>
                    <a:pt x="439822" y="46305"/>
                  </a:cubicBezTo>
                  <a:cubicBezTo>
                    <a:pt x="433843" y="42718"/>
                    <a:pt x="426214" y="42808"/>
                    <a:pt x="419978" y="39690"/>
                  </a:cubicBezTo>
                  <a:cubicBezTo>
                    <a:pt x="412867" y="36135"/>
                    <a:pt x="407399" y="29689"/>
                    <a:pt x="400134" y="26460"/>
                  </a:cubicBezTo>
                  <a:cubicBezTo>
                    <a:pt x="387391" y="20796"/>
                    <a:pt x="373675" y="17640"/>
                    <a:pt x="360446" y="13230"/>
                  </a:cubicBezTo>
                  <a:lnTo>
                    <a:pt x="320758" y="0"/>
                  </a:lnTo>
                  <a:cubicBezTo>
                    <a:pt x="205536" y="5761"/>
                    <a:pt x="216790" y="-3369"/>
                    <a:pt x="135546" y="19845"/>
                  </a:cubicBezTo>
                  <a:cubicBezTo>
                    <a:pt x="122138" y="23676"/>
                    <a:pt x="109087" y="28665"/>
                    <a:pt x="95858" y="33075"/>
                  </a:cubicBezTo>
                  <a:lnTo>
                    <a:pt x="76014" y="39690"/>
                  </a:lnTo>
                  <a:cubicBezTo>
                    <a:pt x="71604" y="44100"/>
                    <a:pt x="68132" y="49711"/>
                    <a:pt x="62784" y="52920"/>
                  </a:cubicBezTo>
                  <a:cubicBezTo>
                    <a:pt x="56805" y="56507"/>
                    <a:pt x="49176" y="56417"/>
                    <a:pt x="42940" y="59535"/>
                  </a:cubicBezTo>
                  <a:cubicBezTo>
                    <a:pt x="35830" y="63090"/>
                    <a:pt x="29711" y="68354"/>
                    <a:pt x="23096" y="72764"/>
                  </a:cubicBezTo>
                  <a:cubicBezTo>
                    <a:pt x="20891" y="79379"/>
                    <a:pt x="19599" y="86372"/>
                    <a:pt x="16481" y="92609"/>
                  </a:cubicBezTo>
                  <a:cubicBezTo>
                    <a:pt x="12926" y="99720"/>
                    <a:pt x="3670" y="104515"/>
                    <a:pt x="3252" y="112454"/>
                  </a:cubicBezTo>
                  <a:cubicBezTo>
                    <a:pt x="-124" y="176609"/>
                    <a:pt x="-7381" y="200039"/>
                    <a:pt x="23096" y="238137"/>
                  </a:cubicBezTo>
                  <a:cubicBezTo>
                    <a:pt x="26992" y="243007"/>
                    <a:pt x="31916" y="246957"/>
                    <a:pt x="36326" y="251367"/>
                  </a:cubicBezTo>
                  <a:cubicBezTo>
                    <a:pt x="38531" y="257982"/>
                    <a:pt x="39353" y="265232"/>
                    <a:pt x="42940" y="271211"/>
                  </a:cubicBezTo>
                  <a:cubicBezTo>
                    <a:pt x="51413" y="285333"/>
                    <a:pt x="61084" y="286984"/>
                    <a:pt x="76014" y="291056"/>
                  </a:cubicBezTo>
                  <a:cubicBezTo>
                    <a:pt x="144129" y="309634"/>
                    <a:pt x="118258" y="304286"/>
                    <a:pt x="195078" y="304286"/>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latin typeface="Helvetica Neue Light"/>
              </a:endParaRPr>
            </a:p>
          </p:txBody>
        </p:sp>
        <p:sp>
          <p:nvSpPr>
            <p:cNvPr id="41" name="Rectangle 40"/>
            <p:cNvSpPr/>
            <p:nvPr/>
          </p:nvSpPr>
          <p:spPr>
            <a:xfrm>
              <a:off x="2447670" y="5291922"/>
              <a:ext cx="390267" cy="38522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Neue Light"/>
              </a:endParaRPr>
            </a:p>
          </p:txBody>
        </p:sp>
        <p:sp>
          <p:nvSpPr>
            <p:cNvPr id="42" name="Freeform 41"/>
            <p:cNvSpPr>
              <a:spLocks noChangeAspect="1"/>
            </p:cNvSpPr>
            <p:nvPr/>
          </p:nvSpPr>
          <p:spPr>
            <a:xfrm>
              <a:off x="2500587" y="5389450"/>
              <a:ext cx="266727" cy="194863"/>
            </a:xfrm>
            <a:custGeom>
              <a:avLst/>
              <a:gdLst>
                <a:gd name="connsiteX0" fmla="*/ 300914 w 527470"/>
                <a:gd name="connsiteY0" fmla="*/ 211677 h 370435"/>
                <a:gd name="connsiteX1" fmla="*/ 267840 w 527470"/>
                <a:gd name="connsiteY1" fmla="*/ 224907 h 370435"/>
                <a:gd name="connsiteX2" fmla="*/ 247996 w 527470"/>
                <a:gd name="connsiteY2" fmla="*/ 231522 h 370435"/>
                <a:gd name="connsiteX3" fmla="*/ 228152 w 527470"/>
                <a:gd name="connsiteY3" fmla="*/ 271211 h 370435"/>
                <a:gd name="connsiteX4" fmla="*/ 261225 w 527470"/>
                <a:gd name="connsiteY4" fmla="*/ 350590 h 370435"/>
                <a:gd name="connsiteX5" fmla="*/ 300914 w 527470"/>
                <a:gd name="connsiteY5" fmla="*/ 363820 h 370435"/>
                <a:gd name="connsiteX6" fmla="*/ 320758 w 527470"/>
                <a:gd name="connsiteY6" fmla="*/ 370435 h 370435"/>
                <a:gd name="connsiteX7" fmla="*/ 426593 w 527470"/>
                <a:gd name="connsiteY7" fmla="*/ 363820 h 370435"/>
                <a:gd name="connsiteX8" fmla="*/ 486125 w 527470"/>
                <a:gd name="connsiteY8" fmla="*/ 337360 h 370435"/>
                <a:gd name="connsiteX9" fmla="*/ 505969 w 527470"/>
                <a:gd name="connsiteY9" fmla="*/ 330745 h 370435"/>
                <a:gd name="connsiteX10" fmla="*/ 519199 w 527470"/>
                <a:gd name="connsiteY10" fmla="*/ 310901 h 370435"/>
                <a:gd name="connsiteX11" fmla="*/ 519199 w 527470"/>
                <a:gd name="connsiteY11" fmla="*/ 205062 h 370435"/>
                <a:gd name="connsiteX12" fmla="*/ 499355 w 527470"/>
                <a:gd name="connsiteY12" fmla="*/ 132298 h 370435"/>
                <a:gd name="connsiteX13" fmla="*/ 486125 w 527470"/>
                <a:gd name="connsiteY13" fmla="*/ 112454 h 370435"/>
                <a:gd name="connsiteX14" fmla="*/ 466281 w 527470"/>
                <a:gd name="connsiteY14" fmla="*/ 79379 h 370435"/>
                <a:gd name="connsiteX15" fmla="*/ 439822 w 527470"/>
                <a:gd name="connsiteY15" fmla="*/ 46305 h 370435"/>
                <a:gd name="connsiteX16" fmla="*/ 419978 w 527470"/>
                <a:gd name="connsiteY16" fmla="*/ 39690 h 370435"/>
                <a:gd name="connsiteX17" fmla="*/ 400134 w 527470"/>
                <a:gd name="connsiteY17" fmla="*/ 26460 h 370435"/>
                <a:gd name="connsiteX18" fmla="*/ 360446 w 527470"/>
                <a:gd name="connsiteY18" fmla="*/ 13230 h 370435"/>
                <a:gd name="connsiteX19" fmla="*/ 320758 w 527470"/>
                <a:gd name="connsiteY19" fmla="*/ 0 h 370435"/>
                <a:gd name="connsiteX20" fmla="*/ 135546 w 527470"/>
                <a:gd name="connsiteY20" fmla="*/ 19845 h 370435"/>
                <a:gd name="connsiteX21" fmla="*/ 95858 w 527470"/>
                <a:gd name="connsiteY21" fmla="*/ 33075 h 370435"/>
                <a:gd name="connsiteX22" fmla="*/ 76014 w 527470"/>
                <a:gd name="connsiteY22" fmla="*/ 39690 h 370435"/>
                <a:gd name="connsiteX23" fmla="*/ 62784 w 527470"/>
                <a:gd name="connsiteY23" fmla="*/ 52920 h 370435"/>
                <a:gd name="connsiteX24" fmla="*/ 42940 w 527470"/>
                <a:gd name="connsiteY24" fmla="*/ 59535 h 370435"/>
                <a:gd name="connsiteX25" fmla="*/ 23096 w 527470"/>
                <a:gd name="connsiteY25" fmla="*/ 72764 h 370435"/>
                <a:gd name="connsiteX26" fmla="*/ 16481 w 527470"/>
                <a:gd name="connsiteY26" fmla="*/ 92609 h 370435"/>
                <a:gd name="connsiteX27" fmla="*/ 3252 w 527470"/>
                <a:gd name="connsiteY27" fmla="*/ 112454 h 370435"/>
                <a:gd name="connsiteX28" fmla="*/ 23096 w 527470"/>
                <a:gd name="connsiteY28" fmla="*/ 238137 h 370435"/>
                <a:gd name="connsiteX29" fmla="*/ 36326 w 527470"/>
                <a:gd name="connsiteY29" fmla="*/ 251367 h 370435"/>
                <a:gd name="connsiteX30" fmla="*/ 42940 w 527470"/>
                <a:gd name="connsiteY30" fmla="*/ 271211 h 370435"/>
                <a:gd name="connsiteX31" fmla="*/ 76014 w 527470"/>
                <a:gd name="connsiteY31" fmla="*/ 291056 h 370435"/>
                <a:gd name="connsiteX32" fmla="*/ 195078 w 527470"/>
                <a:gd name="connsiteY32" fmla="*/ 304286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27470" h="370435">
                  <a:moveTo>
                    <a:pt x="300914" y="211677"/>
                  </a:moveTo>
                  <a:cubicBezTo>
                    <a:pt x="289889" y="216087"/>
                    <a:pt x="278958" y="220738"/>
                    <a:pt x="267840" y="224907"/>
                  </a:cubicBezTo>
                  <a:cubicBezTo>
                    <a:pt x="261311" y="227355"/>
                    <a:pt x="253440" y="227166"/>
                    <a:pt x="247996" y="231522"/>
                  </a:cubicBezTo>
                  <a:cubicBezTo>
                    <a:pt x="236340" y="240847"/>
                    <a:pt x="232509" y="258140"/>
                    <a:pt x="228152" y="271211"/>
                  </a:cubicBezTo>
                  <a:cubicBezTo>
                    <a:pt x="231493" y="291259"/>
                    <a:pt x="234307" y="341617"/>
                    <a:pt x="261225" y="350590"/>
                  </a:cubicBezTo>
                  <a:lnTo>
                    <a:pt x="300914" y="363820"/>
                  </a:lnTo>
                  <a:lnTo>
                    <a:pt x="320758" y="370435"/>
                  </a:lnTo>
                  <a:cubicBezTo>
                    <a:pt x="356036" y="368230"/>
                    <a:pt x="391570" y="368596"/>
                    <a:pt x="426593" y="363820"/>
                  </a:cubicBezTo>
                  <a:cubicBezTo>
                    <a:pt x="473522" y="357420"/>
                    <a:pt x="454850" y="352998"/>
                    <a:pt x="486125" y="337360"/>
                  </a:cubicBezTo>
                  <a:cubicBezTo>
                    <a:pt x="492361" y="334242"/>
                    <a:pt x="499354" y="332950"/>
                    <a:pt x="505969" y="330745"/>
                  </a:cubicBezTo>
                  <a:cubicBezTo>
                    <a:pt x="510379" y="324130"/>
                    <a:pt x="515644" y="318012"/>
                    <a:pt x="519199" y="310901"/>
                  </a:cubicBezTo>
                  <a:cubicBezTo>
                    <a:pt x="535703" y="277894"/>
                    <a:pt x="523061" y="239822"/>
                    <a:pt x="519199" y="205062"/>
                  </a:cubicBezTo>
                  <a:cubicBezTo>
                    <a:pt x="517543" y="190154"/>
                    <a:pt x="506596" y="143159"/>
                    <a:pt x="499355" y="132298"/>
                  </a:cubicBezTo>
                  <a:lnTo>
                    <a:pt x="486125" y="112454"/>
                  </a:lnTo>
                  <a:cubicBezTo>
                    <a:pt x="474639" y="77991"/>
                    <a:pt x="487035" y="105322"/>
                    <a:pt x="466281" y="79379"/>
                  </a:cubicBezTo>
                  <a:cubicBezTo>
                    <a:pt x="457960" y="68978"/>
                    <a:pt x="452109" y="53677"/>
                    <a:pt x="439822" y="46305"/>
                  </a:cubicBezTo>
                  <a:cubicBezTo>
                    <a:pt x="433843" y="42718"/>
                    <a:pt x="426214" y="42808"/>
                    <a:pt x="419978" y="39690"/>
                  </a:cubicBezTo>
                  <a:cubicBezTo>
                    <a:pt x="412867" y="36135"/>
                    <a:pt x="407399" y="29689"/>
                    <a:pt x="400134" y="26460"/>
                  </a:cubicBezTo>
                  <a:cubicBezTo>
                    <a:pt x="387391" y="20796"/>
                    <a:pt x="373675" y="17640"/>
                    <a:pt x="360446" y="13230"/>
                  </a:cubicBezTo>
                  <a:lnTo>
                    <a:pt x="320758" y="0"/>
                  </a:lnTo>
                  <a:cubicBezTo>
                    <a:pt x="205536" y="5761"/>
                    <a:pt x="216790" y="-3369"/>
                    <a:pt x="135546" y="19845"/>
                  </a:cubicBezTo>
                  <a:cubicBezTo>
                    <a:pt x="122138" y="23676"/>
                    <a:pt x="109087" y="28665"/>
                    <a:pt x="95858" y="33075"/>
                  </a:cubicBezTo>
                  <a:lnTo>
                    <a:pt x="76014" y="39690"/>
                  </a:lnTo>
                  <a:cubicBezTo>
                    <a:pt x="71604" y="44100"/>
                    <a:pt x="68132" y="49711"/>
                    <a:pt x="62784" y="52920"/>
                  </a:cubicBezTo>
                  <a:cubicBezTo>
                    <a:pt x="56805" y="56507"/>
                    <a:pt x="49176" y="56417"/>
                    <a:pt x="42940" y="59535"/>
                  </a:cubicBezTo>
                  <a:cubicBezTo>
                    <a:pt x="35830" y="63090"/>
                    <a:pt x="29711" y="68354"/>
                    <a:pt x="23096" y="72764"/>
                  </a:cubicBezTo>
                  <a:cubicBezTo>
                    <a:pt x="20891" y="79379"/>
                    <a:pt x="19599" y="86372"/>
                    <a:pt x="16481" y="92609"/>
                  </a:cubicBezTo>
                  <a:cubicBezTo>
                    <a:pt x="12926" y="99720"/>
                    <a:pt x="3670" y="104515"/>
                    <a:pt x="3252" y="112454"/>
                  </a:cubicBezTo>
                  <a:cubicBezTo>
                    <a:pt x="-124" y="176609"/>
                    <a:pt x="-7381" y="200039"/>
                    <a:pt x="23096" y="238137"/>
                  </a:cubicBezTo>
                  <a:cubicBezTo>
                    <a:pt x="26992" y="243007"/>
                    <a:pt x="31916" y="246957"/>
                    <a:pt x="36326" y="251367"/>
                  </a:cubicBezTo>
                  <a:cubicBezTo>
                    <a:pt x="38531" y="257982"/>
                    <a:pt x="39353" y="265232"/>
                    <a:pt x="42940" y="271211"/>
                  </a:cubicBezTo>
                  <a:cubicBezTo>
                    <a:pt x="51413" y="285333"/>
                    <a:pt x="61084" y="286984"/>
                    <a:pt x="76014" y="291056"/>
                  </a:cubicBezTo>
                  <a:cubicBezTo>
                    <a:pt x="144129" y="309634"/>
                    <a:pt x="118258" y="304286"/>
                    <a:pt x="195078" y="304286"/>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latin typeface="Helvetica Neue Light"/>
              </a:endParaRPr>
            </a:p>
          </p:txBody>
        </p:sp>
        <p:sp>
          <p:nvSpPr>
            <p:cNvPr id="43" name="Rectangle 42"/>
            <p:cNvSpPr/>
            <p:nvPr/>
          </p:nvSpPr>
          <p:spPr>
            <a:xfrm>
              <a:off x="2980139" y="5291922"/>
              <a:ext cx="390267" cy="38522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Neue Light"/>
              </a:endParaRPr>
            </a:p>
          </p:txBody>
        </p:sp>
        <p:sp>
          <p:nvSpPr>
            <p:cNvPr id="44" name="Freeform 43"/>
            <p:cNvSpPr>
              <a:spLocks noChangeAspect="1"/>
            </p:cNvSpPr>
            <p:nvPr/>
          </p:nvSpPr>
          <p:spPr>
            <a:xfrm>
              <a:off x="3033056" y="5389450"/>
              <a:ext cx="266727" cy="194863"/>
            </a:xfrm>
            <a:custGeom>
              <a:avLst/>
              <a:gdLst>
                <a:gd name="connsiteX0" fmla="*/ 300914 w 527470"/>
                <a:gd name="connsiteY0" fmla="*/ 211677 h 370435"/>
                <a:gd name="connsiteX1" fmla="*/ 267840 w 527470"/>
                <a:gd name="connsiteY1" fmla="*/ 224907 h 370435"/>
                <a:gd name="connsiteX2" fmla="*/ 247996 w 527470"/>
                <a:gd name="connsiteY2" fmla="*/ 231522 h 370435"/>
                <a:gd name="connsiteX3" fmla="*/ 228152 w 527470"/>
                <a:gd name="connsiteY3" fmla="*/ 271211 h 370435"/>
                <a:gd name="connsiteX4" fmla="*/ 261225 w 527470"/>
                <a:gd name="connsiteY4" fmla="*/ 350590 h 370435"/>
                <a:gd name="connsiteX5" fmla="*/ 300914 w 527470"/>
                <a:gd name="connsiteY5" fmla="*/ 363820 h 370435"/>
                <a:gd name="connsiteX6" fmla="*/ 320758 w 527470"/>
                <a:gd name="connsiteY6" fmla="*/ 370435 h 370435"/>
                <a:gd name="connsiteX7" fmla="*/ 426593 w 527470"/>
                <a:gd name="connsiteY7" fmla="*/ 363820 h 370435"/>
                <a:gd name="connsiteX8" fmla="*/ 486125 w 527470"/>
                <a:gd name="connsiteY8" fmla="*/ 337360 h 370435"/>
                <a:gd name="connsiteX9" fmla="*/ 505969 w 527470"/>
                <a:gd name="connsiteY9" fmla="*/ 330745 h 370435"/>
                <a:gd name="connsiteX10" fmla="*/ 519199 w 527470"/>
                <a:gd name="connsiteY10" fmla="*/ 310901 h 370435"/>
                <a:gd name="connsiteX11" fmla="*/ 519199 w 527470"/>
                <a:gd name="connsiteY11" fmla="*/ 205062 h 370435"/>
                <a:gd name="connsiteX12" fmla="*/ 499355 w 527470"/>
                <a:gd name="connsiteY12" fmla="*/ 132298 h 370435"/>
                <a:gd name="connsiteX13" fmla="*/ 486125 w 527470"/>
                <a:gd name="connsiteY13" fmla="*/ 112454 h 370435"/>
                <a:gd name="connsiteX14" fmla="*/ 466281 w 527470"/>
                <a:gd name="connsiteY14" fmla="*/ 79379 h 370435"/>
                <a:gd name="connsiteX15" fmla="*/ 439822 w 527470"/>
                <a:gd name="connsiteY15" fmla="*/ 46305 h 370435"/>
                <a:gd name="connsiteX16" fmla="*/ 419978 w 527470"/>
                <a:gd name="connsiteY16" fmla="*/ 39690 h 370435"/>
                <a:gd name="connsiteX17" fmla="*/ 400134 w 527470"/>
                <a:gd name="connsiteY17" fmla="*/ 26460 h 370435"/>
                <a:gd name="connsiteX18" fmla="*/ 360446 w 527470"/>
                <a:gd name="connsiteY18" fmla="*/ 13230 h 370435"/>
                <a:gd name="connsiteX19" fmla="*/ 320758 w 527470"/>
                <a:gd name="connsiteY19" fmla="*/ 0 h 370435"/>
                <a:gd name="connsiteX20" fmla="*/ 135546 w 527470"/>
                <a:gd name="connsiteY20" fmla="*/ 19845 h 370435"/>
                <a:gd name="connsiteX21" fmla="*/ 95858 w 527470"/>
                <a:gd name="connsiteY21" fmla="*/ 33075 h 370435"/>
                <a:gd name="connsiteX22" fmla="*/ 76014 w 527470"/>
                <a:gd name="connsiteY22" fmla="*/ 39690 h 370435"/>
                <a:gd name="connsiteX23" fmla="*/ 62784 w 527470"/>
                <a:gd name="connsiteY23" fmla="*/ 52920 h 370435"/>
                <a:gd name="connsiteX24" fmla="*/ 42940 w 527470"/>
                <a:gd name="connsiteY24" fmla="*/ 59535 h 370435"/>
                <a:gd name="connsiteX25" fmla="*/ 23096 w 527470"/>
                <a:gd name="connsiteY25" fmla="*/ 72764 h 370435"/>
                <a:gd name="connsiteX26" fmla="*/ 16481 w 527470"/>
                <a:gd name="connsiteY26" fmla="*/ 92609 h 370435"/>
                <a:gd name="connsiteX27" fmla="*/ 3252 w 527470"/>
                <a:gd name="connsiteY27" fmla="*/ 112454 h 370435"/>
                <a:gd name="connsiteX28" fmla="*/ 23096 w 527470"/>
                <a:gd name="connsiteY28" fmla="*/ 238137 h 370435"/>
                <a:gd name="connsiteX29" fmla="*/ 36326 w 527470"/>
                <a:gd name="connsiteY29" fmla="*/ 251367 h 370435"/>
                <a:gd name="connsiteX30" fmla="*/ 42940 w 527470"/>
                <a:gd name="connsiteY30" fmla="*/ 271211 h 370435"/>
                <a:gd name="connsiteX31" fmla="*/ 76014 w 527470"/>
                <a:gd name="connsiteY31" fmla="*/ 291056 h 370435"/>
                <a:gd name="connsiteX32" fmla="*/ 195078 w 527470"/>
                <a:gd name="connsiteY32" fmla="*/ 304286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27470" h="370435">
                  <a:moveTo>
                    <a:pt x="300914" y="211677"/>
                  </a:moveTo>
                  <a:cubicBezTo>
                    <a:pt x="289889" y="216087"/>
                    <a:pt x="278958" y="220738"/>
                    <a:pt x="267840" y="224907"/>
                  </a:cubicBezTo>
                  <a:cubicBezTo>
                    <a:pt x="261311" y="227355"/>
                    <a:pt x="253440" y="227166"/>
                    <a:pt x="247996" y="231522"/>
                  </a:cubicBezTo>
                  <a:cubicBezTo>
                    <a:pt x="236340" y="240847"/>
                    <a:pt x="232509" y="258140"/>
                    <a:pt x="228152" y="271211"/>
                  </a:cubicBezTo>
                  <a:cubicBezTo>
                    <a:pt x="231493" y="291259"/>
                    <a:pt x="234307" y="341617"/>
                    <a:pt x="261225" y="350590"/>
                  </a:cubicBezTo>
                  <a:lnTo>
                    <a:pt x="300914" y="363820"/>
                  </a:lnTo>
                  <a:lnTo>
                    <a:pt x="320758" y="370435"/>
                  </a:lnTo>
                  <a:cubicBezTo>
                    <a:pt x="356036" y="368230"/>
                    <a:pt x="391570" y="368596"/>
                    <a:pt x="426593" y="363820"/>
                  </a:cubicBezTo>
                  <a:cubicBezTo>
                    <a:pt x="473522" y="357420"/>
                    <a:pt x="454850" y="352998"/>
                    <a:pt x="486125" y="337360"/>
                  </a:cubicBezTo>
                  <a:cubicBezTo>
                    <a:pt x="492361" y="334242"/>
                    <a:pt x="499354" y="332950"/>
                    <a:pt x="505969" y="330745"/>
                  </a:cubicBezTo>
                  <a:cubicBezTo>
                    <a:pt x="510379" y="324130"/>
                    <a:pt x="515644" y="318012"/>
                    <a:pt x="519199" y="310901"/>
                  </a:cubicBezTo>
                  <a:cubicBezTo>
                    <a:pt x="535703" y="277894"/>
                    <a:pt x="523061" y="239822"/>
                    <a:pt x="519199" y="205062"/>
                  </a:cubicBezTo>
                  <a:cubicBezTo>
                    <a:pt x="517543" y="190154"/>
                    <a:pt x="506596" y="143159"/>
                    <a:pt x="499355" y="132298"/>
                  </a:cubicBezTo>
                  <a:lnTo>
                    <a:pt x="486125" y="112454"/>
                  </a:lnTo>
                  <a:cubicBezTo>
                    <a:pt x="474639" y="77991"/>
                    <a:pt x="487035" y="105322"/>
                    <a:pt x="466281" y="79379"/>
                  </a:cubicBezTo>
                  <a:cubicBezTo>
                    <a:pt x="457960" y="68978"/>
                    <a:pt x="452109" y="53677"/>
                    <a:pt x="439822" y="46305"/>
                  </a:cubicBezTo>
                  <a:cubicBezTo>
                    <a:pt x="433843" y="42718"/>
                    <a:pt x="426214" y="42808"/>
                    <a:pt x="419978" y="39690"/>
                  </a:cubicBezTo>
                  <a:cubicBezTo>
                    <a:pt x="412867" y="36135"/>
                    <a:pt x="407399" y="29689"/>
                    <a:pt x="400134" y="26460"/>
                  </a:cubicBezTo>
                  <a:cubicBezTo>
                    <a:pt x="387391" y="20796"/>
                    <a:pt x="373675" y="17640"/>
                    <a:pt x="360446" y="13230"/>
                  </a:cubicBezTo>
                  <a:lnTo>
                    <a:pt x="320758" y="0"/>
                  </a:lnTo>
                  <a:cubicBezTo>
                    <a:pt x="205536" y="5761"/>
                    <a:pt x="216790" y="-3369"/>
                    <a:pt x="135546" y="19845"/>
                  </a:cubicBezTo>
                  <a:cubicBezTo>
                    <a:pt x="122138" y="23676"/>
                    <a:pt x="109087" y="28665"/>
                    <a:pt x="95858" y="33075"/>
                  </a:cubicBezTo>
                  <a:lnTo>
                    <a:pt x="76014" y="39690"/>
                  </a:lnTo>
                  <a:cubicBezTo>
                    <a:pt x="71604" y="44100"/>
                    <a:pt x="68132" y="49711"/>
                    <a:pt x="62784" y="52920"/>
                  </a:cubicBezTo>
                  <a:cubicBezTo>
                    <a:pt x="56805" y="56507"/>
                    <a:pt x="49176" y="56417"/>
                    <a:pt x="42940" y="59535"/>
                  </a:cubicBezTo>
                  <a:cubicBezTo>
                    <a:pt x="35830" y="63090"/>
                    <a:pt x="29711" y="68354"/>
                    <a:pt x="23096" y="72764"/>
                  </a:cubicBezTo>
                  <a:cubicBezTo>
                    <a:pt x="20891" y="79379"/>
                    <a:pt x="19599" y="86372"/>
                    <a:pt x="16481" y="92609"/>
                  </a:cubicBezTo>
                  <a:cubicBezTo>
                    <a:pt x="12926" y="99720"/>
                    <a:pt x="3670" y="104515"/>
                    <a:pt x="3252" y="112454"/>
                  </a:cubicBezTo>
                  <a:cubicBezTo>
                    <a:pt x="-124" y="176609"/>
                    <a:pt x="-7381" y="200039"/>
                    <a:pt x="23096" y="238137"/>
                  </a:cubicBezTo>
                  <a:cubicBezTo>
                    <a:pt x="26992" y="243007"/>
                    <a:pt x="31916" y="246957"/>
                    <a:pt x="36326" y="251367"/>
                  </a:cubicBezTo>
                  <a:cubicBezTo>
                    <a:pt x="38531" y="257982"/>
                    <a:pt x="39353" y="265232"/>
                    <a:pt x="42940" y="271211"/>
                  </a:cubicBezTo>
                  <a:cubicBezTo>
                    <a:pt x="51413" y="285333"/>
                    <a:pt x="61084" y="286984"/>
                    <a:pt x="76014" y="291056"/>
                  </a:cubicBezTo>
                  <a:cubicBezTo>
                    <a:pt x="144129" y="309634"/>
                    <a:pt x="118258" y="304286"/>
                    <a:pt x="195078" y="304286"/>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latin typeface="Helvetica Neue Light"/>
              </a:endParaRPr>
            </a:p>
          </p:txBody>
        </p:sp>
        <p:sp>
          <p:nvSpPr>
            <p:cNvPr id="45" name="Rectangle 44"/>
            <p:cNvSpPr/>
            <p:nvPr/>
          </p:nvSpPr>
          <p:spPr>
            <a:xfrm>
              <a:off x="3581034" y="5291922"/>
              <a:ext cx="390267" cy="38522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Neue Light"/>
              </a:endParaRPr>
            </a:p>
          </p:txBody>
        </p:sp>
        <p:sp>
          <p:nvSpPr>
            <p:cNvPr id="46" name="Freeform 45"/>
            <p:cNvSpPr>
              <a:spLocks noChangeAspect="1"/>
            </p:cNvSpPr>
            <p:nvPr/>
          </p:nvSpPr>
          <p:spPr>
            <a:xfrm>
              <a:off x="3633951" y="5389450"/>
              <a:ext cx="266727" cy="194863"/>
            </a:xfrm>
            <a:custGeom>
              <a:avLst/>
              <a:gdLst>
                <a:gd name="connsiteX0" fmla="*/ 300914 w 527470"/>
                <a:gd name="connsiteY0" fmla="*/ 211677 h 370435"/>
                <a:gd name="connsiteX1" fmla="*/ 267840 w 527470"/>
                <a:gd name="connsiteY1" fmla="*/ 224907 h 370435"/>
                <a:gd name="connsiteX2" fmla="*/ 247996 w 527470"/>
                <a:gd name="connsiteY2" fmla="*/ 231522 h 370435"/>
                <a:gd name="connsiteX3" fmla="*/ 228152 w 527470"/>
                <a:gd name="connsiteY3" fmla="*/ 271211 h 370435"/>
                <a:gd name="connsiteX4" fmla="*/ 261225 w 527470"/>
                <a:gd name="connsiteY4" fmla="*/ 350590 h 370435"/>
                <a:gd name="connsiteX5" fmla="*/ 300914 w 527470"/>
                <a:gd name="connsiteY5" fmla="*/ 363820 h 370435"/>
                <a:gd name="connsiteX6" fmla="*/ 320758 w 527470"/>
                <a:gd name="connsiteY6" fmla="*/ 370435 h 370435"/>
                <a:gd name="connsiteX7" fmla="*/ 426593 w 527470"/>
                <a:gd name="connsiteY7" fmla="*/ 363820 h 370435"/>
                <a:gd name="connsiteX8" fmla="*/ 486125 w 527470"/>
                <a:gd name="connsiteY8" fmla="*/ 337360 h 370435"/>
                <a:gd name="connsiteX9" fmla="*/ 505969 w 527470"/>
                <a:gd name="connsiteY9" fmla="*/ 330745 h 370435"/>
                <a:gd name="connsiteX10" fmla="*/ 519199 w 527470"/>
                <a:gd name="connsiteY10" fmla="*/ 310901 h 370435"/>
                <a:gd name="connsiteX11" fmla="*/ 519199 w 527470"/>
                <a:gd name="connsiteY11" fmla="*/ 205062 h 370435"/>
                <a:gd name="connsiteX12" fmla="*/ 499355 w 527470"/>
                <a:gd name="connsiteY12" fmla="*/ 132298 h 370435"/>
                <a:gd name="connsiteX13" fmla="*/ 486125 w 527470"/>
                <a:gd name="connsiteY13" fmla="*/ 112454 h 370435"/>
                <a:gd name="connsiteX14" fmla="*/ 466281 w 527470"/>
                <a:gd name="connsiteY14" fmla="*/ 79379 h 370435"/>
                <a:gd name="connsiteX15" fmla="*/ 439822 w 527470"/>
                <a:gd name="connsiteY15" fmla="*/ 46305 h 370435"/>
                <a:gd name="connsiteX16" fmla="*/ 419978 w 527470"/>
                <a:gd name="connsiteY16" fmla="*/ 39690 h 370435"/>
                <a:gd name="connsiteX17" fmla="*/ 400134 w 527470"/>
                <a:gd name="connsiteY17" fmla="*/ 26460 h 370435"/>
                <a:gd name="connsiteX18" fmla="*/ 360446 w 527470"/>
                <a:gd name="connsiteY18" fmla="*/ 13230 h 370435"/>
                <a:gd name="connsiteX19" fmla="*/ 320758 w 527470"/>
                <a:gd name="connsiteY19" fmla="*/ 0 h 370435"/>
                <a:gd name="connsiteX20" fmla="*/ 135546 w 527470"/>
                <a:gd name="connsiteY20" fmla="*/ 19845 h 370435"/>
                <a:gd name="connsiteX21" fmla="*/ 95858 w 527470"/>
                <a:gd name="connsiteY21" fmla="*/ 33075 h 370435"/>
                <a:gd name="connsiteX22" fmla="*/ 76014 w 527470"/>
                <a:gd name="connsiteY22" fmla="*/ 39690 h 370435"/>
                <a:gd name="connsiteX23" fmla="*/ 62784 w 527470"/>
                <a:gd name="connsiteY23" fmla="*/ 52920 h 370435"/>
                <a:gd name="connsiteX24" fmla="*/ 42940 w 527470"/>
                <a:gd name="connsiteY24" fmla="*/ 59535 h 370435"/>
                <a:gd name="connsiteX25" fmla="*/ 23096 w 527470"/>
                <a:gd name="connsiteY25" fmla="*/ 72764 h 370435"/>
                <a:gd name="connsiteX26" fmla="*/ 16481 w 527470"/>
                <a:gd name="connsiteY26" fmla="*/ 92609 h 370435"/>
                <a:gd name="connsiteX27" fmla="*/ 3252 w 527470"/>
                <a:gd name="connsiteY27" fmla="*/ 112454 h 370435"/>
                <a:gd name="connsiteX28" fmla="*/ 23096 w 527470"/>
                <a:gd name="connsiteY28" fmla="*/ 238137 h 370435"/>
                <a:gd name="connsiteX29" fmla="*/ 36326 w 527470"/>
                <a:gd name="connsiteY29" fmla="*/ 251367 h 370435"/>
                <a:gd name="connsiteX30" fmla="*/ 42940 w 527470"/>
                <a:gd name="connsiteY30" fmla="*/ 271211 h 370435"/>
                <a:gd name="connsiteX31" fmla="*/ 76014 w 527470"/>
                <a:gd name="connsiteY31" fmla="*/ 291056 h 370435"/>
                <a:gd name="connsiteX32" fmla="*/ 195078 w 527470"/>
                <a:gd name="connsiteY32" fmla="*/ 304286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27470" h="370435">
                  <a:moveTo>
                    <a:pt x="300914" y="211677"/>
                  </a:moveTo>
                  <a:cubicBezTo>
                    <a:pt x="289889" y="216087"/>
                    <a:pt x="278958" y="220738"/>
                    <a:pt x="267840" y="224907"/>
                  </a:cubicBezTo>
                  <a:cubicBezTo>
                    <a:pt x="261311" y="227355"/>
                    <a:pt x="253440" y="227166"/>
                    <a:pt x="247996" y="231522"/>
                  </a:cubicBezTo>
                  <a:cubicBezTo>
                    <a:pt x="236340" y="240847"/>
                    <a:pt x="232509" y="258140"/>
                    <a:pt x="228152" y="271211"/>
                  </a:cubicBezTo>
                  <a:cubicBezTo>
                    <a:pt x="231493" y="291259"/>
                    <a:pt x="234307" y="341617"/>
                    <a:pt x="261225" y="350590"/>
                  </a:cubicBezTo>
                  <a:lnTo>
                    <a:pt x="300914" y="363820"/>
                  </a:lnTo>
                  <a:lnTo>
                    <a:pt x="320758" y="370435"/>
                  </a:lnTo>
                  <a:cubicBezTo>
                    <a:pt x="356036" y="368230"/>
                    <a:pt x="391570" y="368596"/>
                    <a:pt x="426593" y="363820"/>
                  </a:cubicBezTo>
                  <a:cubicBezTo>
                    <a:pt x="473522" y="357420"/>
                    <a:pt x="454850" y="352998"/>
                    <a:pt x="486125" y="337360"/>
                  </a:cubicBezTo>
                  <a:cubicBezTo>
                    <a:pt x="492361" y="334242"/>
                    <a:pt x="499354" y="332950"/>
                    <a:pt x="505969" y="330745"/>
                  </a:cubicBezTo>
                  <a:cubicBezTo>
                    <a:pt x="510379" y="324130"/>
                    <a:pt x="515644" y="318012"/>
                    <a:pt x="519199" y="310901"/>
                  </a:cubicBezTo>
                  <a:cubicBezTo>
                    <a:pt x="535703" y="277894"/>
                    <a:pt x="523061" y="239822"/>
                    <a:pt x="519199" y="205062"/>
                  </a:cubicBezTo>
                  <a:cubicBezTo>
                    <a:pt x="517543" y="190154"/>
                    <a:pt x="506596" y="143159"/>
                    <a:pt x="499355" y="132298"/>
                  </a:cubicBezTo>
                  <a:lnTo>
                    <a:pt x="486125" y="112454"/>
                  </a:lnTo>
                  <a:cubicBezTo>
                    <a:pt x="474639" y="77991"/>
                    <a:pt x="487035" y="105322"/>
                    <a:pt x="466281" y="79379"/>
                  </a:cubicBezTo>
                  <a:cubicBezTo>
                    <a:pt x="457960" y="68978"/>
                    <a:pt x="452109" y="53677"/>
                    <a:pt x="439822" y="46305"/>
                  </a:cubicBezTo>
                  <a:cubicBezTo>
                    <a:pt x="433843" y="42718"/>
                    <a:pt x="426214" y="42808"/>
                    <a:pt x="419978" y="39690"/>
                  </a:cubicBezTo>
                  <a:cubicBezTo>
                    <a:pt x="412867" y="36135"/>
                    <a:pt x="407399" y="29689"/>
                    <a:pt x="400134" y="26460"/>
                  </a:cubicBezTo>
                  <a:cubicBezTo>
                    <a:pt x="387391" y="20796"/>
                    <a:pt x="373675" y="17640"/>
                    <a:pt x="360446" y="13230"/>
                  </a:cubicBezTo>
                  <a:lnTo>
                    <a:pt x="320758" y="0"/>
                  </a:lnTo>
                  <a:cubicBezTo>
                    <a:pt x="205536" y="5761"/>
                    <a:pt x="216790" y="-3369"/>
                    <a:pt x="135546" y="19845"/>
                  </a:cubicBezTo>
                  <a:cubicBezTo>
                    <a:pt x="122138" y="23676"/>
                    <a:pt x="109087" y="28665"/>
                    <a:pt x="95858" y="33075"/>
                  </a:cubicBezTo>
                  <a:lnTo>
                    <a:pt x="76014" y="39690"/>
                  </a:lnTo>
                  <a:cubicBezTo>
                    <a:pt x="71604" y="44100"/>
                    <a:pt x="68132" y="49711"/>
                    <a:pt x="62784" y="52920"/>
                  </a:cubicBezTo>
                  <a:cubicBezTo>
                    <a:pt x="56805" y="56507"/>
                    <a:pt x="49176" y="56417"/>
                    <a:pt x="42940" y="59535"/>
                  </a:cubicBezTo>
                  <a:cubicBezTo>
                    <a:pt x="35830" y="63090"/>
                    <a:pt x="29711" y="68354"/>
                    <a:pt x="23096" y="72764"/>
                  </a:cubicBezTo>
                  <a:cubicBezTo>
                    <a:pt x="20891" y="79379"/>
                    <a:pt x="19599" y="86372"/>
                    <a:pt x="16481" y="92609"/>
                  </a:cubicBezTo>
                  <a:cubicBezTo>
                    <a:pt x="12926" y="99720"/>
                    <a:pt x="3670" y="104515"/>
                    <a:pt x="3252" y="112454"/>
                  </a:cubicBezTo>
                  <a:cubicBezTo>
                    <a:pt x="-124" y="176609"/>
                    <a:pt x="-7381" y="200039"/>
                    <a:pt x="23096" y="238137"/>
                  </a:cubicBezTo>
                  <a:cubicBezTo>
                    <a:pt x="26992" y="243007"/>
                    <a:pt x="31916" y="246957"/>
                    <a:pt x="36326" y="251367"/>
                  </a:cubicBezTo>
                  <a:cubicBezTo>
                    <a:pt x="38531" y="257982"/>
                    <a:pt x="39353" y="265232"/>
                    <a:pt x="42940" y="271211"/>
                  </a:cubicBezTo>
                  <a:cubicBezTo>
                    <a:pt x="51413" y="285333"/>
                    <a:pt x="61084" y="286984"/>
                    <a:pt x="76014" y="291056"/>
                  </a:cubicBezTo>
                  <a:cubicBezTo>
                    <a:pt x="144129" y="309634"/>
                    <a:pt x="118258" y="304286"/>
                    <a:pt x="195078" y="304286"/>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latin typeface="Helvetica Neue Light"/>
              </a:endParaRPr>
            </a:p>
          </p:txBody>
        </p:sp>
        <p:sp>
          <p:nvSpPr>
            <p:cNvPr id="12" name="Oval 11"/>
            <p:cNvSpPr/>
            <p:nvPr/>
          </p:nvSpPr>
          <p:spPr>
            <a:xfrm>
              <a:off x="1940636" y="5436812"/>
              <a:ext cx="45719" cy="45719"/>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latin typeface="Helvetica Neue Light"/>
              </a:endParaRPr>
            </a:p>
          </p:txBody>
        </p:sp>
        <p:sp>
          <p:nvSpPr>
            <p:cNvPr id="48" name="Oval 47"/>
            <p:cNvSpPr/>
            <p:nvPr/>
          </p:nvSpPr>
          <p:spPr>
            <a:xfrm>
              <a:off x="2689109" y="5482531"/>
              <a:ext cx="45719" cy="45719"/>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latin typeface="Helvetica Neue Light"/>
              </a:endParaRPr>
            </a:p>
          </p:txBody>
        </p:sp>
        <p:sp>
          <p:nvSpPr>
            <p:cNvPr id="49" name="Oval 48"/>
            <p:cNvSpPr/>
            <p:nvPr/>
          </p:nvSpPr>
          <p:spPr>
            <a:xfrm>
              <a:off x="3080498" y="5442313"/>
              <a:ext cx="45719" cy="45719"/>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latin typeface="Helvetica Neue Light"/>
              </a:endParaRPr>
            </a:p>
          </p:txBody>
        </p:sp>
        <p:sp>
          <p:nvSpPr>
            <p:cNvPr id="50" name="Oval 49"/>
            <p:cNvSpPr/>
            <p:nvPr/>
          </p:nvSpPr>
          <p:spPr>
            <a:xfrm>
              <a:off x="3742979" y="5419930"/>
              <a:ext cx="45719" cy="45719"/>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latin typeface="Helvetica Neue Light"/>
              </a:endParaRPr>
            </a:p>
          </p:txBody>
        </p:sp>
        <p:sp>
          <p:nvSpPr>
            <p:cNvPr id="13" name="TextBox 12"/>
            <p:cNvSpPr txBox="1"/>
            <p:nvPr/>
          </p:nvSpPr>
          <p:spPr>
            <a:xfrm>
              <a:off x="942835" y="5280983"/>
              <a:ext cx="646331" cy="369332"/>
            </a:xfrm>
            <a:prstGeom prst="rect">
              <a:avLst/>
            </a:prstGeom>
            <a:noFill/>
          </p:spPr>
          <p:txBody>
            <a:bodyPr wrap="none" rtlCol="0">
              <a:spAutoFit/>
            </a:bodyPr>
            <a:lstStyle/>
            <a:p>
              <a:r>
                <a:rPr lang="en-US" dirty="0">
                  <a:latin typeface="Helvetica Neue Light"/>
                </a:rPr>
                <a:t>……</a:t>
              </a:r>
            </a:p>
          </p:txBody>
        </p:sp>
        <p:sp>
          <p:nvSpPr>
            <p:cNvPr id="53" name="Rectangle 52"/>
            <p:cNvSpPr/>
            <p:nvPr/>
          </p:nvSpPr>
          <p:spPr>
            <a:xfrm>
              <a:off x="262066" y="5281597"/>
              <a:ext cx="390267" cy="38522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Neue Light"/>
              </a:endParaRPr>
            </a:p>
          </p:txBody>
        </p:sp>
        <p:sp>
          <p:nvSpPr>
            <p:cNvPr id="54" name="Freeform 53"/>
            <p:cNvSpPr>
              <a:spLocks noChangeAspect="1"/>
            </p:cNvSpPr>
            <p:nvPr/>
          </p:nvSpPr>
          <p:spPr>
            <a:xfrm>
              <a:off x="314983" y="5379125"/>
              <a:ext cx="266727" cy="194863"/>
            </a:xfrm>
            <a:custGeom>
              <a:avLst/>
              <a:gdLst>
                <a:gd name="connsiteX0" fmla="*/ 300914 w 527470"/>
                <a:gd name="connsiteY0" fmla="*/ 211677 h 370435"/>
                <a:gd name="connsiteX1" fmla="*/ 267840 w 527470"/>
                <a:gd name="connsiteY1" fmla="*/ 224907 h 370435"/>
                <a:gd name="connsiteX2" fmla="*/ 247996 w 527470"/>
                <a:gd name="connsiteY2" fmla="*/ 231522 h 370435"/>
                <a:gd name="connsiteX3" fmla="*/ 228152 w 527470"/>
                <a:gd name="connsiteY3" fmla="*/ 271211 h 370435"/>
                <a:gd name="connsiteX4" fmla="*/ 261225 w 527470"/>
                <a:gd name="connsiteY4" fmla="*/ 350590 h 370435"/>
                <a:gd name="connsiteX5" fmla="*/ 300914 w 527470"/>
                <a:gd name="connsiteY5" fmla="*/ 363820 h 370435"/>
                <a:gd name="connsiteX6" fmla="*/ 320758 w 527470"/>
                <a:gd name="connsiteY6" fmla="*/ 370435 h 370435"/>
                <a:gd name="connsiteX7" fmla="*/ 426593 w 527470"/>
                <a:gd name="connsiteY7" fmla="*/ 363820 h 370435"/>
                <a:gd name="connsiteX8" fmla="*/ 486125 w 527470"/>
                <a:gd name="connsiteY8" fmla="*/ 337360 h 370435"/>
                <a:gd name="connsiteX9" fmla="*/ 505969 w 527470"/>
                <a:gd name="connsiteY9" fmla="*/ 330745 h 370435"/>
                <a:gd name="connsiteX10" fmla="*/ 519199 w 527470"/>
                <a:gd name="connsiteY10" fmla="*/ 310901 h 370435"/>
                <a:gd name="connsiteX11" fmla="*/ 519199 w 527470"/>
                <a:gd name="connsiteY11" fmla="*/ 205062 h 370435"/>
                <a:gd name="connsiteX12" fmla="*/ 499355 w 527470"/>
                <a:gd name="connsiteY12" fmla="*/ 132298 h 370435"/>
                <a:gd name="connsiteX13" fmla="*/ 486125 w 527470"/>
                <a:gd name="connsiteY13" fmla="*/ 112454 h 370435"/>
                <a:gd name="connsiteX14" fmla="*/ 466281 w 527470"/>
                <a:gd name="connsiteY14" fmla="*/ 79379 h 370435"/>
                <a:gd name="connsiteX15" fmla="*/ 439822 w 527470"/>
                <a:gd name="connsiteY15" fmla="*/ 46305 h 370435"/>
                <a:gd name="connsiteX16" fmla="*/ 419978 w 527470"/>
                <a:gd name="connsiteY16" fmla="*/ 39690 h 370435"/>
                <a:gd name="connsiteX17" fmla="*/ 400134 w 527470"/>
                <a:gd name="connsiteY17" fmla="*/ 26460 h 370435"/>
                <a:gd name="connsiteX18" fmla="*/ 360446 w 527470"/>
                <a:gd name="connsiteY18" fmla="*/ 13230 h 370435"/>
                <a:gd name="connsiteX19" fmla="*/ 320758 w 527470"/>
                <a:gd name="connsiteY19" fmla="*/ 0 h 370435"/>
                <a:gd name="connsiteX20" fmla="*/ 135546 w 527470"/>
                <a:gd name="connsiteY20" fmla="*/ 19845 h 370435"/>
                <a:gd name="connsiteX21" fmla="*/ 95858 w 527470"/>
                <a:gd name="connsiteY21" fmla="*/ 33075 h 370435"/>
                <a:gd name="connsiteX22" fmla="*/ 76014 w 527470"/>
                <a:gd name="connsiteY22" fmla="*/ 39690 h 370435"/>
                <a:gd name="connsiteX23" fmla="*/ 62784 w 527470"/>
                <a:gd name="connsiteY23" fmla="*/ 52920 h 370435"/>
                <a:gd name="connsiteX24" fmla="*/ 42940 w 527470"/>
                <a:gd name="connsiteY24" fmla="*/ 59535 h 370435"/>
                <a:gd name="connsiteX25" fmla="*/ 23096 w 527470"/>
                <a:gd name="connsiteY25" fmla="*/ 72764 h 370435"/>
                <a:gd name="connsiteX26" fmla="*/ 16481 w 527470"/>
                <a:gd name="connsiteY26" fmla="*/ 92609 h 370435"/>
                <a:gd name="connsiteX27" fmla="*/ 3252 w 527470"/>
                <a:gd name="connsiteY27" fmla="*/ 112454 h 370435"/>
                <a:gd name="connsiteX28" fmla="*/ 23096 w 527470"/>
                <a:gd name="connsiteY28" fmla="*/ 238137 h 370435"/>
                <a:gd name="connsiteX29" fmla="*/ 36326 w 527470"/>
                <a:gd name="connsiteY29" fmla="*/ 251367 h 370435"/>
                <a:gd name="connsiteX30" fmla="*/ 42940 w 527470"/>
                <a:gd name="connsiteY30" fmla="*/ 271211 h 370435"/>
                <a:gd name="connsiteX31" fmla="*/ 76014 w 527470"/>
                <a:gd name="connsiteY31" fmla="*/ 291056 h 370435"/>
                <a:gd name="connsiteX32" fmla="*/ 195078 w 527470"/>
                <a:gd name="connsiteY32" fmla="*/ 304286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27470" h="370435">
                  <a:moveTo>
                    <a:pt x="300914" y="211677"/>
                  </a:moveTo>
                  <a:cubicBezTo>
                    <a:pt x="289889" y="216087"/>
                    <a:pt x="278958" y="220738"/>
                    <a:pt x="267840" y="224907"/>
                  </a:cubicBezTo>
                  <a:cubicBezTo>
                    <a:pt x="261311" y="227355"/>
                    <a:pt x="253440" y="227166"/>
                    <a:pt x="247996" y="231522"/>
                  </a:cubicBezTo>
                  <a:cubicBezTo>
                    <a:pt x="236340" y="240847"/>
                    <a:pt x="232509" y="258140"/>
                    <a:pt x="228152" y="271211"/>
                  </a:cubicBezTo>
                  <a:cubicBezTo>
                    <a:pt x="231493" y="291259"/>
                    <a:pt x="234307" y="341617"/>
                    <a:pt x="261225" y="350590"/>
                  </a:cubicBezTo>
                  <a:lnTo>
                    <a:pt x="300914" y="363820"/>
                  </a:lnTo>
                  <a:lnTo>
                    <a:pt x="320758" y="370435"/>
                  </a:lnTo>
                  <a:cubicBezTo>
                    <a:pt x="356036" y="368230"/>
                    <a:pt x="391570" y="368596"/>
                    <a:pt x="426593" y="363820"/>
                  </a:cubicBezTo>
                  <a:cubicBezTo>
                    <a:pt x="473522" y="357420"/>
                    <a:pt x="454850" y="352998"/>
                    <a:pt x="486125" y="337360"/>
                  </a:cubicBezTo>
                  <a:cubicBezTo>
                    <a:pt x="492361" y="334242"/>
                    <a:pt x="499354" y="332950"/>
                    <a:pt x="505969" y="330745"/>
                  </a:cubicBezTo>
                  <a:cubicBezTo>
                    <a:pt x="510379" y="324130"/>
                    <a:pt x="515644" y="318012"/>
                    <a:pt x="519199" y="310901"/>
                  </a:cubicBezTo>
                  <a:cubicBezTo>
                    <a:pt x="535703" y="277894"/>
                    <a:pt x="523061" y="239822"/>
                    <a:pt x="519199" y="205062"/>
                  </a:cubicBezTo>
                  <a:cubicBezTo>
                    <a:pt x="517543" y="190154"/>
                    <a:pt x="506596" y="143159"/>
                    <a:pt x="499355" y="132298"/>
                  </a:cubicBezTo>
                  <a:lnTo>
                    <a:pt x="486125" y="112454"/>
                  </a:lnTo>
                  <a:cubicBezTo>
                    <a:pt x="474639" y="77991"/>
                    <a:pt x="487035" y="105322"/>
                    <a:pt x="466281" y="79379"/>
                  </a:cubicBezTo>
                  <a:cubicBezTo>
                    <a:pt x="457960" y="68978"/>
                    <a:pt x="452109" y="53677"/>
                    <a:pt x="439822" y="46305"/>
                  </a:cubicBezTo>
                  <a:cubicBezTo>
                    <a:pt x="433843" y="42718"/>
                    <a:pt x="426214" y="42808"/>
                    <a:pt x="419978" y="39690"/>
                  </a:cubicBezTo>
                  <a:cubicBezTo>
                    <a:pt x="412867" y="36135"/>
                    <a:pt x="407399" y="29689"/>
                    <a:pt x="400134" y="26460"/>
                  </a:cubicBezTo>
                  <a:cubicBezTo>
                    <a:pt x="387391" y="20796"/>
                    <a:pt x="373675" y="17640"/>
                    <a:pt x="360446" y="13230"/>
                  </a:cubicBezTo>
                  <a:lnTo>
                    <a:pt x="320758" y="0"/>
                  </a:lnTo>
                  <a:cubicBezTo>
                    <a:pt x="205536" y="5761"/>
                    <a:pt x="216790" y="-3369"/>
                    <a:pt x="135546" y="19845"/>
                  </a:cubicBezTo>
                  <a:cubicBezTo>
                    <a:pt x="122138" y="23676"/>
                    <a:pt x="109087" y="28665"/>
                    <a:pt x="95858" y="33075"/>
                  </a:cubicBezTo>
                  <a:lnTo>
                    <a:pt x="76014" y="39690"/>
                  </a:lnTo>
                  <a:cubicBezTo>
                    <a:pt x="71604" y="44100"/>
                    <a:pt x="68132" y="49711"/>
                    <a:pt x="62784" y="52920"/>
                  </a:cubicBezTo>
                  <a:cubicBezTo>
                    <a:pt x="56805" y="56507"/>
                    <a:pt x="49176" y="56417"/>
                    <a:pt x="42940" y="59535"/>
                  </a:cubicBezTo>
                  <a:cubicBezTo>
                    <a:pt x="35830" y="63090"/>
                    <a:pt x="29711" y="68354"/>
                    <a:pt x="23096" y="72764"/>
                  </a:cubicBezTo>
                  <a:cubicBezTo>
                    <a:pt x="20891" y="79379"/>
                    <a:pt x="19599" y="86372"/>
                    <a:pt x="16481" y="92609"/>
                  </a:cubicBezTo>
                  <a:cubicBezTo>
                    <a:pt x="12926" y="99720"/>
                    <a:pt x="3670" y="104515"/>
                    <a:pt x="3252" y="112454"/>
                  </a:cubicBezTo>
                  <a:cubicBezTo>
                    <a:pt x="-124" y="176609"/>
                    <a:pt x="-7381" y="200039"/>
                    <a:pt x="23096" y="238137"/>
                  </a:cubicBezTo>
                  <a:cubicBezTo>
                    <a:pt x="26992" y="243007"/>
                    <a:pt x="31916" y="246957"/>
                    <a:pt x="36326" y="251367"/>
                  </a:cubicBezTo>
                  <a:cubicBezTo>
                    <a:pt x="38531" y="257982"/>
                    <a:pt x="39353" y="265232"/>
                    <a:pt x="42940" y="271211"/>
                  </a:cubicBezTo>
                  <a:cubicBezTo>
                    <a:pt x="51413" y="285333"/>
                    <a:pt x="61084" y="286984"/>
                    <a:pt x="76014" y="291056"/>
                  </a:cubicBezTo>
                  <a:cubicBezTo>
                    <a:pt x="144129" y="309634"/>
                    <a:pt x="118258" y="304286"/>
                    <a:pt x="195078" y="304286"/>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latin typeface="Helvetica Neue Light"/>
              </a:endParaRPr>
            </a:p>
          </p:txBody>
        </p:sp>
        <p:sp>
          <p:nvSpPr>
            <p:cNvPr id="56" name="Oval 55"/>
            <p:cNvSpPr/>
            <p:nvPr/>
          </p:nvSpPr>
          <p:spPr>
            <a:xfrm>
              <a:off x="380497" y="5426487"/>
              <a:ext cx="45719" cy="45719"/>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latin typeface="Helvetica Neue Light"/>
              </a:endParaRPr>
            </a:p>
          </p:txBody>
        </p:sp>
        <p:sp>
          <p:nvSpPr>
            <p:cNvPr id="57" name="Rectangle 56"/>
            <p:cNvSpPr/>
            <p:nvPr/>
          </p:nvSpPr>
          <p:spPr>
            <a:xfrm>
              <a:off x="7830588" y="5289920"/>
              <a:ext cx="390267" cy="38522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Neue Light"/>
              </a:endParaRPr>
            </a:p>
          </p:txBody>
        </p:sp>
        <p:sp>
          <p:nvSpPr>
            <p:cNvPr id="59" name="Freeform 58"/>
            <p:cNvSpPr>
              <a:spLocks noChangeAspect="1"/>
            </p:cNvSpPr>
            <p:nvPr/>
          </p:nvSpPr>
          <p:spPr>
            <a:xfrm>
              <a:off x="7883505" y="5387448"/>
              <a:ext cx="266727" cy="194863"/>
            </a:xfrm>
            <a:custGeom>
              <a:avLst/>
              <a:gdLst>
                <a:gd name="connsiteX0" fmla="*/ 300914 w 527470"/>
                <a:gd name="connsiteY0" fmla="*/ 211677 h 370435"/>
                <a:gd name="connsiteX1" fmla="*/ 267840 w 527470"/>
                <a:gd name="connsiteY1" fmla="*/ 224907 h 370435"/>
                <a:gd name="connsiteX2" fmla="*/ 247996 w 527470"/>
                <a:gd name="connsiteY2" fmla="*/ 231522 h 370435"/>
                <a:gd name="connsiteX3" fmla="*/ 228152 w 527470"/>
                <a:gd name="connsiteY3" fmla="*/ 271211 h 370435"/>
                <a:gd name="connsiteX4" fmla="*/ 261225 w 527470"/>
                <a:gd name="connsiteY4" fmla="*/ 350590 h 370435"/>
                <a:gd name="connsiteX5" fmla="*/ 300914 w 527470"/>
                <a:gd name="connsiteY5" fmla="*/ 363820 h 370435"/>
                <a:gd name="connsiteX6" fmla="*/ 320758 w 527470"/>
                <a:gd name="connsiteY6" fmla="*/ 370435 h 370435"/>
                <a:gd name="connsiteX7" fmla="*/ 426593 w 527470"/>
                <a:gd name="connsiteY7" fmla="*/ 363820 h 370435"/>
                <a:gd name="connsiteX8" fmla="*/ 486125 w 527470"/>
                <a:gd name="connsiteY8" fmla="*/ 337360 h 370435"/>
                <a:gd name="connsiteX9" fmla="*/ 505969 w 527470"/>
                <a:gd name="connsiteY9" fmla="*/ 330745 h 370435"/>
                <a:gd name="connsiteX10" fmla="*/ 519199 w 527470"/>
                <a:gd name="connsiteY10" fmla="*/ 310901 h 370435"/>
                <a:gd name="connsiteX11" fmla="*/ 519199 w 527470"/>
                <a:gd name="connsiteY11" fmla="*/ 205062 h 370435"/>
                <a:gd name="connsiteX12" fmla="*/ 499355 w 527470"/>
                <a:gd name="connsiteY12" fmla="*/ 132298 h 370435"/>
                <a:gd name="connsiteX13" fmla="*/ 486125 w 527470"/>
                <a:gd name="connsiteY13" fmla="*/ 112454 h 370435"/>
                <a:gd name="connsiteX14" fmla="*/ 466281 w 527470"/>
                <a:gd name="connsiteY14" fmla="*/ 79379 h 370435"/>
                <a:gd name="connsiteX15" fmla="*/ 439822 w 527470"/>
                <a:gd name="connsiteY15" fmla="*/ 46305 h 370435"/>
                <a:gd name="connsiteX16" fmla="*/ 419978 w 527470"/>
                <a:gd name="connsiteY16" fmla="*/ 39690 h 370435"/>
                <a:gd name="connsiteX17" fmla="*/ 400134 w 527470"/>
                <a:gd name="connsiteY17" fmla="*/ 26460 h 370435"/>
                <a:gd name="connsiteX18" fmla="*/ 360446 w 527470"/>
                <a:gd name="connsiteY18" fmla="*/ 13230 h 370435"/>
                <a:gd name="connsiteX19" fmla="*/ 320758 w 527470"/>
                <a:gd name="connsiteY19" fmla="*/ 0 h 370435"/>
                <a:gd name="connsiteX20" fmla="*/ 135546 w 527470"/>
                <a:gd name="connsiteY20" fmla="*/ 19845 h 370435"/>
                <a:gd name="connsiteX21" fmla="*/ 95858 w 527470"/>
                <a:gd name="connsiteY21" fmla="*/ 33075 h 370435"/>
                <a:gd name="connsiteX22" fmla="*/ 76014 w 527470"/>
                <a:gd name="connsiteY22" fmla="*/ 39690 h 370435"/>
                <a:gd name="connsiteX23" fmla="*/ 62784 w 527470"/>
                <a:gd name="connsiteY23" fmla="*/ 52920 h 370435"/>
                <a:gd name="connsiteX24" fmla="*/ 42940 w 527470"/>
                <a:gd name="connsiteY24" fmla="*/ 59535 h 370435"/>
                <a:gd name="connsiteX25" fmla="*/ 23096 w 527470"/>
                <a:gd name="connsiteY25" fmla="*/ 72764 h 370435"/>
                <a:gd name="connsiteX26" fmla="*/ 16481 w 527470"/>
                <a:gd name="connsiteY26" fmla="*/ 92609 h 370435"/>
                <a:gd name="connsiteX27" fmla="*/ 3252 w 527470"/>
                <a:gd name="connsiteY27" fmla="*/ 112454 h 370435"/>
                <a:gd name="connsiteX28" fmla="*/ 23096 w 527470"/>
                <a:gd name="connsiteY28" fmla="*/ 238137 h 370435"/>
                <a:gd name="connsiteX29" fmla="*/ 36326 w 527470"/>
                <a:gd name="connsiteY29" fmla="*/ 251367 h 370435"/>
                <a:gd name="connsiteX30" fmla="*/ 42940 w 527470"/>
                <a:gd name="connsiteY30" fmla="*/ 271211 h 370435"/>
                <a:gd name="connsiteX31" fmla="*/ 76014 w 527470"/>
                <a:gd name="connsiteY31" fmla="*/ 291056 h 370435"/>
                <a:gd name="connsiteX32" fmla="*/ 195078 w 527470"/>
                <a:gd name="connsiteY32" fmla="*/ 304286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27470" h="370435">
                  <a:moveTo>
                    <a:pt x="300914" y="211677"/>
                  </a:moveTo>
                  <a:cubicBezTo>
                    <a:pt x="289889" y="216087"/>
                    <a:pt x="278958" y="220738"/>
                    <a:pt x="267840" y="224907"/>
                  </a:cubicBezTo>
                  <a:cubicBezTo>
                    <a:pt x="261311" y="227355"/>
                    <a:pt x="253440" y="227166"/>
                    <a:pt x="247996" y="231522"/>
                  </a:cubicBezTo>
                  <a:cubicBezTo>
                    <a:pt x="236340" y="240847"/>
                    <a:pt x="232509" y="258140"/>
                    <a:pt x="228152" y="271211"/>
                  </a:cubicBezTo>
                  <a:cubicBezTo>
                    <a:pt x="231493" y="291259"/>
                    <a:pt x="234307" y="341617"/>
                    <a:pt x="261225" y="350590"/>
                  </a:cubicBezTo>
                  <a:lnTo>
                    <a:pt x="300914" y="363820"/>
                  </a:lnTo>
                  <a:lnTo>
                    <a:pt x="320758" y="370435"/>
                  </a:lnTo>
                  <a:cubicBezTo>
                    <a:pt x="356036" y="368230"/>
                    <a:pt x="391570" y="368596"/>
                    <a:pt x="426593" y="363820"/>
                  </a:cubicBezTo>
                  <a:cubicBezTo>
                    <a:pt x="473522" y="357420"/>
                    <a:pt x="454850" y="352998"/>
                    <a:pt x="486125" y="337360"/>
                  </a:cubicBezTo>
                  <a:cubicBezTo>
                    <a:pt x="492361" y="334242"/>
                    <a:pt x="499354" y="332950"/>
                    <a:pt x="505969" y="330745"/>
                  </a:cubicBezTo>
                  <a:cubicBezTo>
                    <a:pt x="510379" y="324130"/>
                    <a:pt x="515644" y="318012"/>
                    <a:pt x="519199" y="310901"/>
                  </a:cubicBezTo>
                  <a:cubicBezTo>
                    <a:pt x="535703" y="277894"/>
                    <a:pt x="523061" y="239822"/>
                    <a:pt x="519199" y="205062"/>
                  </a:cubicBezTo>
                  <a:cubicBezTo>
                    <a:pt x="517543" y="190154"/>
                    <a:pt x="506596" y="143159"/>
                    <a:pt x="499355" y="132298"/>
                  </a:cubicBezTo>
                  <a:lnTo>
                    <a:pt x="486125" y="112454"/>
                  </a:lnTo>
                  <a:cubicBezTo>
                    <a:pt x="474639" y="77991"/>
                    <a:pt x="487035" y="105322"/>
                    <a:pt x="466281" y="79379"/>
                  </a:cubicBezTo>
                  <a:cubicBezTo>
                    <a:pt x="457960" y="68978"/>
                    <a:pt x="452109" y="53677"/>
                    <a:pt x="439822" y="46305"/>
                  </a:cubicBezTo>
                  <a:cubicBezTo>
                    <a:pt x="433843" y="42718"/>
                    <a:pt x="426214" y="42808"/>
                    <a:pt x="419978" y="39690"/>
                  </a:cubicBezTo>
                  <a:cubicBezTo>
                    <a:pt x="412867" y="36135"/>
                    <a:pt x="407399" y="29689"/>
                    <a:pt x="400134" y="26460"/>
                  </a:cubicBezTo>
                  <a:cubicBezTo>
                    <a:pt x="387391" y="20796"/>
                    <a:pt x="373675" y="17640"/>
                    <a:pt x="360446" y="13230"/>
                  </a:cubicBezTo>
                  <a:lnTo>
                    <a:pt x="320758" y="0"/>
                  </a:lnTo>
                  <a:cubicBezTo>
                    <a:pt x="205536" y="5761"/>
                    <a:pt x="216790" y="-3369"/>
                    <a:pt x="135546" y="19845"/>
                  </a:cubicBezTo>
                  <a:cubicBezTo>
                    <a:pt x="122138" y="23676"/>
                    <a:pt x="109087" y="28665"/>
                    <a:pt x="95858" y="33075"/>
                  </a:cubicBezTo>
                  <a:lnTo>
                    <a:pt x="76014" y="39690"/>
                  </a:lnTo>
                  <a:cubicBezTo>
                    <a:pt x="71604" y="44100"/>
                    <a:pt x="68132" y="49711"/>
                    <a:pt x="62784" y="52920"/>
                  </a:cubicBezTo>
                  <a:cubicBezTo>
                    <a:pt x="56805" y="56507"/>
                    <a:pt x="49176" y="56417"/>
                    <a:pt x="42940" y="59535"/>
                  </a:cubicBezTo>
                  <a:cubicBezTo>
                    <a:pt x="35830" y="63090"/>
                    <a:pt x="29711" y="68354"/>
                    <a:pt x="23096" y="72764"/>
                  </a:cubicBezTo>
                  <a:cubicBezTo>
                    <a:pt x="20891" y="79379"/>
                    <a:pt x="19599" y="86372"/>
                    <a:pt x="16481" y="92609"/>
                  </a:cubicBezTo>
                  <a:cubicBezTo>
                    <a:pt x="12926" y="99720"/>
                    <a:pt x="3670" y="104515"/>
                    <a:pt x="3252" y="112454"/>
                  </a:cubicBezTo>
                  <a:cubicBezTo>
                    <a:pt x="-124" y="176609"/>
                    <a:pt x="-7381" y="200039"/>
                    <a:pt x="23096" y="238137"/>
                  </a:cubicBezTo>
                  <a:cubicBezTo>
                    <a:pt x="26992" y="243007"/>
                    <a:pt x="31916" y="246957"/>
                    <a:pt x="36326" y="251367"/>
                  </a:cubicBezTo>
                  <a:cubicBezTo>
                    <a:pt x="38531" y="257982"/>
                    <a:pt x="39353" y="265232"/>
                    <a:pt x="42940" y="271211"/>
                  </a:cubicBezTo>
                  <a:cubicBezTo>
                    <a:pt x="51413" y="285333"/>
                    <a:pt x="61084" y="286984"/>
                    <a:pt x="76014" y="291056"/>
                  </a:cubicBezTo>
                  <a:cubicBezTo>
                    <a:pt x="144129" y="309634"/>
                    <a:pt x="118258" y="304286"/>
                    <a:pt x="195078" y="304286"/>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latin typeface="Helvetica Neue Light"/>
              </a:endParaRPr>
            </a:p>
          </p:txBody>
        </p:sp>
        <p:sp>
          <p:nvSpPr>
            <p:cNvPr id="63" name="Oval 62"/>
            <p:cNvSpPr/>
            <p:nvPr/>
          </p:nvSpPr>
          <p:spPr>
            <a:xfrm>
              <a:off x="7914999" y="5468830"/>
              <a:ext cx="45719" cy="45719"/>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latin typeface="Helvetica Neue Light"/>
              </a:endParaRPr>
            </a:p>
          </p:txBody>
        </p:sp>
        <p:sp>
          <p:nvSpPr>
            <p:cNvPr id="81" name="TextBox 80"/>
            <p:cNvSpPr txBox="1"/>
            <p:nvPr/>
          </p:nvSpPr>
          <p:spPr>
            <a:xfrm>
              <a:off x="6204647" y="5280286"/>
              <a:ext cx="646331" cy="369332"/>
            </a:xfrm>
            <a:prstGeom prst="rect">
              <a:avLst/>
            </a:prstGeom>
            <a:noFill/>
          </p:spPr>
          <p:txBody>
            <a:bodyPr wrap="none" rtlCol="0">
              <a:spAutoFit/>
            </a:bodyPr>
            <a:lstStyle/>
            <a:p>
              <a:r>
                <a:rPr lang="en-US" dirty="0">
                  <a:latin typeface="Helvetica Neue Light"/>
                </a:rPr>
                <a:t>……</a:t>
              </a:r>
            </a:p>
          </p:txBody>
        </p:sp>
      </p:grpSp>
      <p:pic>
        <p:nvPicPr>
          <p:cNvPr id="66" name="Picture 65" descr="Screen Shot 2015-05-21 at 8.52.2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7666" y="1726689"/>
            <a:ext cx="3657600" cy="2520709"/>
          </a:xfrm>
          <a:prstGeom prst="rect">
            <a:avLst/>
          </a:prstGeom>
        </p:spPr>
      </p:pic>
      <p:sp>
        <p:nvSpPr>
          <p:cNvPr id="68" name="TextBox 67"/>
          <p:cNvSpPr txBox="1"/>
          <p:nvPr/>
        </p:nvSpPr>
        <p:spPr>
          <a:xfrm>
            <a:off x="5206974" y="4460578"/>
            <a:ext cx="3797716" cy="923330"/>
          </a:xfrm>
          <a:prstGeom prst="rect">
            <a:avLst/>
          </a:prstGeom>
          <a:noFill/>
        </p:spPr>
        <p:txBody>
          <a:bodyPr wrap="square" rtlCol="0">
            <a:spAutoFit/>
          </a:bodyPr>
          <a:lstStyle/>
          <a:p>
            <a:r>
              <a:rPr lang="en-US" dirty="0">
                <a:latin typeface="Helvetica Neue Light"/>
              </a:rPr>
              <a:t>Spatial distribution of peak activation locations across analysis pipelines in an MRI study of response inhibition </a:t>
            </a:r>
          </a:p>
        </p:txBody>
      </p:sp>
      <p:sp>
        <p:nvSpPr>
          <p:cNvPr id="80" name="TextBox 79"/>
          <p:cNvSpPr txBox="1"/>
          <p:nvPr/>
        </p:nvSpPr>
        <p:spPr>
          <a:xfrm>
            <a:off x="8012620" y="5427811"/>
            <a:ext cx="1131380" cy="338554"/>
          </a:xfrm>
          <a:prstGeom prst="rect">
            <a:avLst/>
          </a:prstGeom>
          <a:noFill/>
        </p:spPr>
        <p:txBody>
          <a:bodyPr wrap="none" rtlCol="0">
            <a:spAutoFit/>
          </a:bodyPr>
          <a:lstStyle/>
          <a:p>
            <a:r>
              <a:rPr lang="en-US" sz="1600" dirty="0">
                <a:solidFill>
                  <a:srgbClr val="800000"/>
                </a:solidFill>
                <a:latin typeface="Helvetica Neue Light"/>
              </a:rPr>
              <a:t>Carp 2012</a:t>
            </a:r>
          </a:p>
        </p:txBody>
      </p:sp>
    </p:spTree>
    <p:extLst>
      <p:ext uri="{BB962C8B-B14F-4D97-AF65-F5344CB8AC3E}">
        <p14:creationId xmlns:p14="http://schemas.microsoft.com/office/powerpoint/2010/main" val="55169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8" grpId="0"/>
      <p:bldP spid="8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Guidelines</a:t>
            </a:r>
          </a:p>
        </p:txBody>
      </p:sp>
      <p:sp>
        <p:nvSpPr>
          <p:cNvPr id="5" name="Content Placeholder 4"/>
          <p:cNvSpPr>
            <a:spLocks noGrp="1"/>
          </p:cNvSpPr>
          <p:nvPr>
            <p:ph idx="1"/>
          </p:nvPr>
        </p:nvSpPr>
        <p:spPr/>
        <p:txBody>
          <a:bodyPr>
            <a:normAutofit fontScale="85000" lnSpcReduction="10000"/>
          </a:bodyPr>
          <a:lstStyle/>
          <a:p>
            <a:r>
              <a:rPr lang="en-US" sz="2600" dirty="0">
                <a:cs typeface="Helvetica Neue Light"/>
              </a:rPr>
              <a:t>Try to understand the effects of the various pre-processing steps on your data.</a:t>
            </a:r>
          </a:p>
          <a:p>
            <a:endParaRPr lang="en-US" sz="2600" dirty="0">
              <a:cs typeface="Helvetica Neue Light"/>
            </a:endParaRPr>
          </a:p>
          <a:p>
            <a:r>
              <a:rPr lang="en-US" sz="2600" dirty="0">
                <a:cs typeface="Helvetica Neue Light"/>
              </a:rPr>
              <a:t>Don’t chose a pre-processing pipeline based solely upon the fact that it gives seemingly ‘better results’ than the alternatives.</a:t>
            </a:r>
          </a:p>
          <a:p>
            <a:endParaRPr lang="en-US" sz="2600" dirty="0">
              <a:cs typeface="Helvetica Neue Light"/>
            </a:endParaRPr>
          </a:p>
          <a:p>
            <a:r>
              <a:rPr lang="en-US" sz="2600" dirty="0">
                <a:cs typeface="Helvetica Neue Light"/>
              </a:rPr>
              <a:t>Be clear about how you arrived at the final pre-processing pipeline. </a:t>
            </a:r>
          </a:p>
          <a:p>
            <a:endParaRPr lang="en-US" sz="2600" dirty="0">
              <a:cs typeface="Helvetica Neue Light"/>
            </a:endParaRPr>
          </a:p>
          <a:p>
            <a:r>
              <a:rPr lang="en-US" sz="2600" dirty="0">
                <a:cs typeface="Helvetica Neue Light"/>
              </a:rPr>
              <a:t>Acknowledge any changes made to the pipeline ‘midstream’. </a:t>
            </a:r>
          </a:p>
          <a:p>
            <a:endParaRPr lang="en-US" dirty="0">
              <a:latin typeface="Arial"/>
              <a:cs typeface="Arial"/>
            </a:endParaRPr>
          </a:p>
          <a:p>
            <a:endParaRPr lang="en-US" dirty="0"/>
          </a:p>
        </p:txBody>
      </p:sp>
    </p:spTree>
    <p:extLst>
      <p:ext uri="{BB962C8B-B14F-4D97-AF65-F5344CB8AC3E}">
        <p14:creationId xmlns:p14="http://schemas.microsoft.com/office/powerpoint/2010/main" val="72013757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lstStyle/>
          <a:p>
            <a:r>
              <a:rPr lang="en-US" dirty="0">
                <a:latin typeface="Helvetica Neue Light"/>
                <a:cs typeface="Helvetica Neue Light"/>
              </a:rPr>
              <a:t>Thanks</a:t>
            </a:r>
          </a:p>
        </p:txBody>
      </p:sp>
      <p:sp>
        <p:nvSpPr>
          <p:cNvPr id="76803" name="Rectangle 3"/>
          <p:cNvSpPr>
            <a:spLocks noGrp="1" noChangeArrowheads="1"/>
          </p:cNvSpPr>
          <p:nvPr>
            <p:ph idx="1"/>
          </p:nvPr>
        </p:nvSpPr>
        <p:spPr/>
        <p:txBody>
          <a:bodyPr/>
          <a:lstStyle/>
          <a:p>
            <a:r>
              <a:rPr lang="en-US" sz="2600" dirty="0">
                <a:latin typeface="Helvetica Neue Light"/>
                <a:cs typeface="Helvetica Neue Light"/>
              </a:rPr>
              <a:t>Thank you for your attention.</a:t>
            </a:r>
          </a:p>
          <a:p>
            <a:endParaRPr lang="en-US" sz="2600" dirty="0">
              <a:latin typeface="Helvetica Neue Light"/>
              <a:cs typeface="Helvetica Neue Light"/>
            </a:endParaRPr>
          </a:p>
          <a:p>
            <a:pPr marL="0" indent="0">
              <a:buNone/>
            </a:pPr>
            <a:endParaRPr lang="en-US" sz="2600" dirty="0">
              <a:latin typeface="Helvetica Neue Light"/>
              <a:cs typeface="Helvetica Neue Light"/>
            </a:endParaRPr>
          </a:p>
          <a:p>
            <a:r>
              <a:rPr lang="en-US" sz="2600" dirty="0" err="1">
                <a:latin typeface="Helvetica Neue Light"/>
                <a:cs typeface="Helvetica Neue Light"/>
              </a:rPr>
              <a:t>Coursera</a:t>
            </a:r>
            <a:r>
              <a:rPr lang="en-US" sz="2600" dirty="0">
                <a:latin typeface="Helvetica Neue Light"/>
                <a:cs typeface="Helvetica Neue Light"/>
              </a:rPr>
              <a:t> fMRI class available on demand.</a:t>
            </a:r>
          </a:p>
        </p:txBody>
      </p:sp>
      <p:pic>
        <p:nvPicPr>
          <p:cNvPr id="2" name="Picture 1" descr="Untitled.png"/>
          <p:cNvPicPr>
            <a:picLocks noChangeAspect="1"/>
          </p:cNvPicPr>
          <p:nvPr/>
        </p:nvPicPr>
        <p:blipFill rotWithShape="1">
          <a:blip r:embed="rId2">
            <a:extLst>
              <a:ext uri="{28A0092B-C50C-407E-A947-70E740481C1C}">
                <a14:useLocalDpi xmlns:a14="http://schemas.microsoft.com/office/drawing/2010/main" val="0"/>
              </a:ext>
            </a:extLst>
          </a:blip>
          <a:srcRect r="11543"/>
          <a:stretch/>
        </p:blipFill>
        <p:spPr>
          <a:xfrm>
            <a:off x="315294" y="3153829"/>
            <a:ext cx="8088526" cy="3032584"/>
          </a:xfrm>
          <a:prstGeom prst="rect">
            <a:avLst/>
          </a:prstGeom>
        </p:spPr>
      </p:pic>
    </p:spTree>
    <p:extLst>
      <p:ext uri="{BB962C8B-B14F-4D97-AF65-F5344CB8AC3E}">
        <p14:creationId xmlns:p14="http://schemas.microsoft.com/office/powerpoint/2010/main" val="15329595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#1</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45806" y="1981200"/>
            <a:ext cx="4045394" cy="3155408"/>
          </a:xfrm>
        </p:spPr>
      </p:pic>
    </p:spTree>
    <p:extLst>
      <p:ext uri="{BB962C8B-B14F-4D97-AF65-F5344CB8AC3E}">
        <p14:creationId xmlns:p14="http://schemas.microsoft.com/office/powerpoint/2010/main" val="24731136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#1</a:t>
            </a:r>
          </a:p>
        </p:txBody>
      </p:sp>
      <p:sp>
        <p:nvSpPr>
          <p:cNvPr id="3" name="Content Placeholder 2"/>
          <p:cNvSpPr>
            <a:spLocks noGrp="1"/>
          </p:cNvSpPr>
          <p:nvPr>
            <p:ph idx="1"/>
          </p:nvPr>
        </p:nvSpPr>
        <p:spPr>
          <a:xfrm>
            <a:off x="457200" y="1447800"/>
            <a:ext cx="6477000" cy="4268714"/>
          </a:xfrm>
        </p:spPr>
        <p:txBody>
          <a:bodyPr/>
          <a:lstStyle/>
          <a:p>
            <a:r>
              <a:rPr lang="en-US" dirty="0"/>
              <a:t>Which of the following is NOT a best practice for minimizing bias in the lab environment?</a:t>
            </a:r>
          </a:p>
          <a:p>
            <a:endParaRPr lang="en-US" dirty="0"/>
          </a:p>
          <a:p>
            <a:pPr lvl="1">
              <a:buFont typeface="Courier New" panose="02070309020205020404" pitchFamily="49" charset="0"/>
              <a:buChar char="o"/>
            </a:pPr>
            <a:r>
              <a:rPr lang="en-US" dirty="0"/>
              <a:t>A. Diligent and detailed experimental record keeping</a:t>
            </a:r>
          </a:p>
          <a:p>
            <a:pPr lvl="1">
              <a:buFont typeface="Courier New" panose="02070309020205020404" pitchFamily="49" charset="0"/>
              <a:buChar char="o"/>
            </a:pPr>
            <a:r>
              <a:rPr lang="en-US" dirty="0"/>
              <a:t>B. Prospectively laying out the experimental design</a:t>
            </a:r>
          </a:p>
          <a:p>
            <a:pPr lvl="1">
              <a:buFont typeface="Courier New" panose="02070309020205020404" pitchFamily="49" charset="0"/>
              <a:buChar char="o"/>
            </a:pPr>
            <a:r>
              <a:rPr lang="en-US" b="1" dirty="0"/>
              <a:t>C. Informing the scientists collecting data of the hypothesis to be “proved”</a:t>
            </a:r>
          </a:p>
          <a:p>
            <a:pPr lvl="1">
              <a:buFont typeface="Courier New" panose="02070309020205020404" pitchFamily="49" charset="0"/>
              <a:buChar char="o"/>
            </a:pPr>
            <a:r>
              <a:rPr lang="en-US" dirty="0"/>
              <a:t>D. Blinding the scientists collecting data of the experimental conditions of the samples being tested</a:t>
            </a:r>
          </a:p>
        </p:txBody>
      </p:sp>
    </p:spTree>
    <p:extLst>
      <p:ext uri="{BB962C8B-B14F-4D97-AF65-F5344CB8AC3E}">
        <p14:creationId xmlns:p14="http://schemas.microsoft.com/office/powerpoint/2010/main" val="36177274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a:xfrm>
            <a:off x="457200" y="1447800"/>
            <a:ext cx="6324600" cy="4876800"/>
          </a:xfrm>
        </p:spPr>
        <p:txBody>
          <a:bodyPr>
            <a:normAutofit/>
          </a:bodyPr>
          <a:lstStyle/>
          <a:p>
            <a:pPr marL="0" indent="0">
              <a:buNone/>
            </a:pPr>
            <a:endParaRPr lang="en-US" dirty="0"/>
          </a:p>
          <a:p>
            <a:r>
              <a:rPr lang="en-US" dirty="0"/>
              <a:t>Data Sharing in Genetic Association Studies</a:t>
            </a:r>
          </a:p>
          <a:p>
            <a:pPr lvl="1"/>
            <a:r>
              <a:rPr lang="en-US" dirty="0"/>
              <a:t>Marcus </a:t>
            </a:r>
            <a:r>
              <a:rPr lang="en-US" dirty="0" err="1"/>
              <a:t>Munafo</a:t>
            </a:r>
            <a:r>
              <a:rPr lang="en-US" dirty="0"/>
              <a:t>, Ph.D.</a:t>
            </a:r>
          </a:p>
          <a:p>
            <a:pPr lvl="1"/>
            <a:endParaRPr lang="en-US" dirty="0"/>
          </a:p>
          <a:p>
            <a:r>
              <a:rPr lang="en-US" dirty="0">
                <a:latin typeface="Arial" charset="0"/>
                <a:ea typeface="ＭＳ Ｐゴシック" charset="0"/>
                <a:cs typeface="ＭＳ Ｐゴシック" charset="0"/>
              </a:rPr>
              <a:t>Robust and Replicable Science in the Era of Big Data and Data Sharing</a:t>
            </a:r>
          </a:p>
          <a:p>
            <a:pPr lvl="1"/>
            <a:r>
              <a:rPr lang="en-US" dirty="0"/>
              <a:t>Deanna </a:t>
            </a:r>
            <a:r>
              <a:rPr lang="en-US" dirty="0" err="1"/>
              <a:t>Barch</a:t>
            </a:r>
            <a:r>
              <a:rPr lang="en-US" dirty="0"/>
              <a:t>, Ph.D.</a:t>
            </a:r>
          </a:p>
          <a:p>
            <a:pPr lvl="1"/>
            <a:endParaRPr lang="en-US" dirty="0"/>
          </a:p>
          <a:p>
            <a:r>
              <a:rPr lang="en-US" dirty="0"/>
              <a:t>Multiple Comparisons, Selection Bias, and Data Dredging</a:t>
            </a:r>
          </a:p>
          <a:p>
            <a:pPr lvl="1"/>
            <a:r>
              <a:rPr lang="en-US" dirty="0"/>
              <a:t>Martin Lindquist, Ph.D.</a:t>
            </a:r>
          </a:p>
          <a:p>
            <a:pPr lvl="1"/>
            <a:endParaRPr lang="en-US" dirty="0"/>
          </a:p>
          <a:p>
            <a:pPr marL="0" indent="0">
              <a:buNone/>
            </a:pPr>
            <a:endParaRPr lang="en-US" dirty="0"/>
          </a:p>
          <a:p>
            <a:pPr lvl="1">
              <a:buFont typeface="Courier New" panose="02070309020205020404" pitchFamily="49" charset="0"/>
              <a:buChar char="o"/>
            </a:pPr>
            <a:endParaRPr lang="en-US" dirty="0"/>
          </a:p>
        </p:txBody>
      </p:sp>
    </p:spTree>
    <p:extLst>
      <p:ext uri="{BB962C8B-B14F-4D97-AF65-F5344CB8AC3E}">
        <p14:creationId xmlns:p14="http://schemas.microsoft.com/office/powerpoint/2010/main" val="20003751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Glossary</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9182421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p>
        </p:txBody>
      </p:sp>
      <p:sp>
        <p:nvSpPr>
          <p:cNvPr id="3" name="Content Placeholder 2"/>
          <p:cNvSpPr>
            <a:spLocks noGrp="1"/>
          </p:cNvSpPr>
          <p:nvPr>
            <p:ph idx="1"/>
          </p:nvPr>
        </p:nvSpPr>
        <p:spPr/>
        <p:txBody>
          <a:bodyPr/>
          <a:lstStyle/>
          <a:p>
            <a:pPr marL="0" indent="0">
              <a:buNone/>
            </a:pPr>
            <a:endParaRPr lang="en-US" dirty="0"/>
          </a:p>
          <a:p>
            <a:r>
              <a:rPr lang="en-US" dirty="0" err="1">
                <a:hlinkClick r:id="rId3"/>
              </a:rPr>
              <a:t>SfN’s</a:t>
            </a:r>
            <a:r>
              <a:rPr lang="en-US" dirty="0">
                <a:hlinkClick r:id="rId3"/>
              </a:rPr>
              <a:t> Scientific Rigor Series </a:t>
            </a:r>
            <a:r>
              <a:rPr lang="en-US" dirty="0"/>
              <a:t>(TMEDR): all freely on-demand on </a:t>
            </a:r>
            <a:r>
              <a:rPr lang="en-US" dirty="0" err="1">
                <a:hlinkClick r:id="rId4"/>
              </a:rPr>
              <a:t>Neuronline</a:t>
            </a:r>
            <a:endParaRPr lang="en-US" dirty="0"/>
          </a:p>
          <a:p>
            <a:pPr lvl="1">
              <a:buFont typeface="Courier New" panose="02070309020205020404" pitchFamily="49" charset="0"/>
              <a:buChar char="o"/>
            </a:pPr>
            <a:r>
              <a:rPr lang="en-US" dirty="0"/>
              <a:t>Webinar 1: Planning experiments and preparing for data collection | </a:t>
            </a:r>
            <a:r>
              <a:rPr lang="en-US" i="1" dirty="0"/>
              <a:t>January 20, 2016</a:t>
            </a:r>
          </a:p>
          <a:p>
            <a:pPr lvl="1">
              <a:buFont typeface="Courier New" panose="02070309020205020404" pitchFamily="49" charset="0"/>
              <a:buChar char="o"/>
            </a:pPr>
            <a:r>
              <a:rPr lang="en-US" dirty="0"/>
              <a:t>Webinar 2: Minimizing bias in experimental design and execution | </a:t>
            </a:r>
            <a:r>
              <a:rPr lang="en-US" i="1" dirty="0"/>
              <a:t>February 23, 2016</a:t>
            </a:r>
          </a:p>
          <a:p>
            <a:pPr lvl="1">
              <a:buFont typeface="Courier New" panose="02070309020205020404" pitchFamily="49" charset="0"/>
              <a:buChar char="o"/>
            </a:pPr>
            <a:r>
              <a:rPr lang="en-US" b="1" dirty="0"/>
              <a:t>Webinar 3: Post-experimental data analysis | </a:t>
            </a:r>
            <a:r>
              <a:rPr lang="en-US" b="1" i="1"/>
              <a:t>May 19, 2016</a:t>
            </a:r>
            <a:endParaRPr lang="en-US" b="1" i="1" dirty="0"/>
          </a:p>
          <a:p>
            <a:pPr lvl="1">
              <a:buFont typeface="Courier New" panose="02070309020205020404" pitchFamily="49" charset="0"/>
              <a:buChar char="o"/>
            </a:pPr>
            <a:r>
              <a:rPr lang="en-US" dirty="0"/>
              <a:t>Webinar 4: Data management and reporting | </a:t>
            </a:r>
            <a:r>
              <a:rPr lang="en-US" i="1" dirty="0"/>
              <a:t>June 2016</a:t>
            </a:r>
          </a:p>
          <a:p>
            <a:pPr marL="0" indent="0">
              <a:buNone/>
            </a:pPr>
            <a:endParaRPr lang="en-US" dirty="0"/>
          </a:p>
          <a:p>
            <a:r>
              <a:rPr lang="en-US" dirty="0">
                <a:hlinkClick r:id="rId5"/>
              </a:rPr>
              <a:t>NIH TMEDR funding announcement</a:t>
            </a:r>
            <a:endParaRPr lang="en-US" dirty="0"/>
          </a:p>
          <a:p>
            <a:endParaRPr lang="en-US" dirty="0"/>
          </a:p>
          <a:p>
            <a:r>
              <a:rPr lang="en-US" dirty="0"/>
              <a:t>NIH Rigor and Reproducibility </a:t>
            </a:r>
            <a:r>
              <a:rPr lang="en-US" dirty="0">
                <a:hlinkClick r:id="rId6"/>
              </a:rPr>
              <a:t>Training Modules</a:t>
            </a:r>
            <a:endParaRPr lang="en-US" dirty="0"/>
          </a:p>
          <a:p>
            <a:pPr marL="0" indent="0">
              <a:buNone/>
            </a:pPr>
            <a:endParaRPr lang="en-US" dirty="0"/>
          </a:p>
        </p:txBody>
      </p:sp>
    </p:spTree>
    <p:extLst>
      <p:ext uri="{BB962C8B-B14F-4D97-AF65-F5344CB8AC3E}">
        <p14:creationId xmlns:p14="http://schemas.microsoft.com/office/powerpoint/2010/main" val="12374115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&amp; Answer Session</a:t>
            </a:r>
          </a:p>
        </p:txBody>
      </p:sp>
      <p:sp>
        <p:nvSpPr>
          <p:cNvPr id="3" name="Content Placeholder 2"/>
          <p:cNvSpPr>
            <a:spLocks noGrp="1"/>
          </p:cNvSpPr>
          <p:nvPr>
            <p:ph idx="1"/>
          </p:nvPr>
        </p:nvSpPr>
        <p:spPr>
          <a:xfrm>
            <a:off x="2429291" y="3429000"/>
            <a:ext cx="1900031" cy="2456316"/>
          </a:xfrm>
        </p:spPr>
        <p:txBody>
          <a:bodyPr>
            <a:normAutofit/>
          </a:bodyPr>
          <a:lstStyle/>
          <a:p>
            <a:pPr marL="0" indent="0">
              <a:buNone/>
            </a:pPr>
            <a:r>
              <a:rPr lang="en-US" sz="1600" b="1" dirty="0"/>
              <a:t>Marcus </a:t>
            </a:r>
            <a:r>
              <a:rPr lang="en-US" sz="1600" b="1" dirty="0" err="1"/>
              <a:t>Munafò</a:t>
            </a:r>
            <a:r>
              <a:rPr lang="en-US" sz="1600" b="1" dirty="0"/>
              <a:t>, PhD</a:t>
            </a:r>
            <a:br>
              <a:rPr lang="en-US" sz="1600" dirty="0"/>
            </a:br>
            <a:r>
              <a:rPr lang="en-US" sz="1600" dirty="0"/>
              <a:t>Professor, Biological Psychiatry</a:t>
            </a:r>
          </a:p>
          <a:p>
            <a:pPr marL="0" indent="0">
              <a:buNone/>
            </a:pPr>
            <a:r>
              <a:rPr lang="en-US" sz="1600" dirty="0"/>
              <a:t>University of Bristol</a:t>
            </a:r>
          </a:p>
        </p:txBody>
      </p:sp>
      <p:sp>
        <p:nvSpPr>
          <p:cNvPr id="4" name="Rectangle 3"/>
          <p:cNvSpPr/>
          <p:nvPr/>
        </p:nvSpPr>
        <p:spPr>
          <a:xfrm>
            <a:off x="4482519" y="3314525"/>
            <a:ext cx="2324100" cy="2308324"/>
          </a:xfrm>
          <a:prstGeom prst="rect">
            <a:avLst/>
          </a:prstGeom>
        </p:spPr>
        <p:txBody>
          <a:bodyPr wrap="square">
            <a:spAutoFit/>
          </a:bodyPr>
          <a:lstStyle/>
          <a:p>
            <a:r>
              <a:rPr lang="en-US" sz="1600" b="1" dirty="0"/>
              <a:t>Deanna </a:t>
            </a:r>
            <a:r>
              <a:rPr lang="en-US" sz="1600" b="1" dirty="0" err="1"/>
              <a:t>Barch</a:t>
            </a:r>
            <a:r>
              <a:rPr lang="en-US" sz="1600" b="1" dirty="0"/>
              <a:t>, PhD</a:t>
            </a:r>
            <a:br>
              <a:rPr lang="en-US" sz="1600" dirty="0"/>
            </a:br>
            <a:r>
              <a:rPr lang="en-US" sz="1600" dirty="0"/>
              <a:t>Chair, Department of Psychological &amp; Brain Sciences</a:t>
            </a:r>
          </a:p>
          <a:p>
            <a:r>
              <a:rPr lang="en-US" sz="1600" dirty="0"/>
              <a:t>Professor of Psychological &amp; Brain Sciences, Radiology</a:t>
            </a:r>
          </a:p>
          <a:p>
            <a:r>
              <a:rPr lang="en-US" sz="1600" dirty="0"/>
              <a:t>Washington University in St. Louis</a:t>
            </a:r>
          </a:p>
        </p:txBody>
      </p:sp>
      <p:sp>
        <p:nvSpPr>
          <p:cNvPr id="6" name="Rectangle 5"/>
          <p:cNvSpPr/>
          <p:nvPr/>
        </p:nvSpPr>
        <p:spPr>
          <a:xfrm>
            <a:off x="6806619" y="3361418"/>
            <a:ext cx="2372139" cy="1323439"/>
          </a:xfrm>
          <a:prstGeom prst="rect">
            <a:avLst/>
          </a:prstGeom>
        </p:spPr>
        <p:txBody>
          <a:bodyPr wrap="square">
            <a:spAutoFit/>
          </a:bodyPr>
          <a:lstStyle/>
          <a:p>
            <a:r>
              <a:rPr lang="en-US" sz="1600" b="1" dirty="0"/>
              <a:t>Martin Lindquist, PhD</a:t>
            </a:r>
            <a:br>
              <a:rPr lang="en-US" sz="1600" dirty="0"/>
            </a:br>
            <a:r>
              <a:rPr lang="en-US" sz="1600" dirty="0"/>
              <a:t>Professor, Department of Biostatistics</a:t>
            </a:r>
          </a:p>
          <a:p>
            <a:r>
              <a:rPr lang="en-US" sz="1600" dirty="0"/>
              <a:t>Johns Hopkins University</a:t>
            </a:r>
          </a:p>
        </p:txBody>
      </p:sp>
      <p:sp>
        <p:nvSpPr>
          <p:cNvPr id="9" name="Rectangle 8"/>
          <p:cNvSpPr/>
          <p:nvPr/>
        </p:nvSpPr>
        <p:spPr>
          <a:xfrm>
            <a:off x="384601" y="3429000"/>
            <a:ext cx="1914939" cy="3293209"/>
          </a:xfrm>
          <a:prstGeom prst="rect">
            <a:avLst/>
          </a:prstGeom>
        </p:spPr>
        <p:txBody>
          <a:bodyPr wrap="square">
            <a:spAutoFit/>
          </a:bodyPr>
          <a:lstStyle/>
          <a:p>
            <a:r>
              <a:rPr lang="en-US" sz="1600" b="1" dirty="0"/>
              <a:t>Damien Fair, PA-C, PhD</a:t>
            </a:r>
            <a:br>
              <a:rPr lang="en-US" sz="1600" dirty="0"/>
            </a:br>
            <a:r>
              <a:rPr lang="en-US" sz="1600" dirty="0"/>
              <a:t>Associate Professor, Behavioral Neuroscience and Psychiatry</a:t>
            </a:r>
          </a:p>
          <a:p>
            <a:r>
              <a:rPr lang="en-US" sz="1600" dirty="0"/>
              <a:t>Associate Scientist, Advanced Imaging Research Center</a:t>
            </a:r>
          </a:p>
          <a:p>
            <a:r>
              <a:rPr lang="en-US" sz="1600" dirty="0"/>
              <a:t>Oregon Health and Science University</a:t>
            </a: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22623" b="10710"/>
          <a:stretch/>
        </p:blipFill>
        <p:spPr>
          <a:xfrm>
            <a:off x="7249699" y="1797731"/>
            <a:ext cx="1366631" cy="1366631"/>
          </a:xfrm>
          <a:prstGeom prst="rect">
            <a:avLst/>
          </a:prstGeom>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b="12691"/>
          <a:stretch/>
        </p:blipFill>
        <p:spPr>
          <a:xfrm>
            <a:off x="2598837" y="1681223"/>
            <a:ext cx="1281760" cy="1483139"/>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b="18695"/>
          <a:stretch/>
        </p:blipFill>
        <p:spPr>
          <a:xfrm>
            <a:off x="4871448" y="1693758"/>
            <a:ext cx="1141896" cy="1404833"/>
          </a:xfrm>
          <a:prstGeom prst="rect">
            <a:avLst/>
          </a:prstGeom>
        </p:spPr>
      </p:pic>
      <p:pic>
        <p:nvPicPr>
          <p:cNvPr id="11" name="Picture 10"/>
          <p:cNvPicPr>
            <a:picLocks noChangeAspect="1"/>
          </p:cNvPicPr>
          <p:nvPr/>
        </p:nvPicPr>
        <p:blipFill rotWithShape="1">
          <a:blip r:embed="rId5"/>
          <a:srcRect l="12715" t="4187" r="44458"/>
          <a:stretch/>
        </p:blipFill>
        <p:spPr>
          <a:xfrm>
            <a:off x="481238" y="1663030"/>
            <a:ext cx="1098292" cy="1641325"/>
          </a:xfrm>
          <a:prstGeom prst="rect">
            <a:avLst/>
          </a:prstGeom>
        </p:spPr>
      </p:pic>
    </p:spTree>
    <p:extLst>
      <p:ext uri="{BB962C8B-B14F-4D97-AF65-F5344CB8AC3E}">
        <p14:creationId xmlns:p14="http://schemas.microsoft.com/office/powerpoint/2010/main" val="36245008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0600" y="1830050"/>
            <a:ext cx="6591208" cy="1446550"/>
          </a:xfrm>
          <a:prstGeom prst="rect">
            <a:avLst/>
          </a:prstGeom>
        </p:spPr>
        <p:txBody>
          <a:bodyPr wrap="square">
            <a:spAutoFit/>
          </a:bodyPr>
          <a:lstStyle/>
          <a:p>
            <a:pPr algn="ctr">
              <a:spcBef>
                <a:spcPct val="50000"/>
              </a:spcBef>
              <a:defRPr/>
            </a:pPr>
            <a:r>
              <a:rPr lang="en-US" sz="2800" dirty="0">
                <a:ea typeface="ＭＳ Ｐゴシック" charset="-128"/>
                <a:cs typeface="Arial"/>
              </a:rPr>
              <a:t>Please take the post-webinar survey. </a:t>
            </a:r>
          </a:p>
          <a:p>
            <a:pPr algn="ctr">
              <a:spcBef>
                <a:spcPct val="50000"/>
              </a:spcBef>
              <a:defRPr/>
            </a:pPr>
            <a:endParaRPr lang="en-US" sz="2000" dirty="0">
              <a:ea typeface="ＭＳ Ｐゴシック" charset="-128"/>
              <a:cs typeface="Arial"/>
            </a:endParaRPr>
          </a:p>
          <a:p>
            <a:pPr algn="ctr">
              <a:spcBef>
                <a:spcPct val="50000"/>
              </a:spcBef>
              <a:defRPr/>
            </a:pPr>
            <a:r>
              <a:rPr lang="en-US" sz="2000" dirty="0">
                <a:ea typeface="ＭＳ Ｐゴシック" charset="-128"/>
                <a:cs typeface="Arial"/>
              </a:rPr>
              <a:t>Connect with other SfN members on </a:t>
            </a:r>
            <a:r>
              <a:rPr lang="en-US" sz="2000" dirty="0">
                <a:ea typeface="ＭＳ Ｐゴシック" charset="-128"/>
                <a:hlinkClick r:id="rId3"/>
              </a:rPr>
              <a:t>neuronline.sfn.org</a:t>
            </a:r>
            <a:r>
              <a:rPr lang="en-US" sz="2000" dirty="0">
                <a:ea typeface="ＭＳ Ｐゴシック" charset="-128"/>
              </a:rPr>
              <a:t>.</a:t>
            </a:r>
            <a:endParaRPr lang="en-US" sz="2000" b="1" dirty="0">
              <a:ea typeface="ＭＳ Ｐゴシック" charset="-128"/>
            </a:endParaRPr>
          </a:p>
        </p:txBody>
      </p:sp>
      <p:sp>
        <p:nvSpPr>
          <p:cNvPr id="2" name="TextBox 1"/>
          <p:cNvSpPr txBox="1"/>
          <p:nvPr/>
        </p:nvSpPr>
        <p:spPr>
          <a:xfrm>
            <a:off x="1082040" y="5760095"/>
            <a:ext cx="5486400" cy="830997"/>
          </a:xfrm>
          <a:prstGeom prst="rect">
            <a:avLst/>
          </a:prstGeom>
          <a:noFill/>
        </p:spPr>
        <p:txBody>
          <a:bodyPr wrap="square" rtlCol="0">
            <a:spAutoFit/>
          </a:bodyPr>
          <a:lstStyle/>
          <a:p>
            <a:pPr algn="ctr"/>
            <a:r>
              <a:rPr lang="en-US" sz="1600" dirty="0"/>
              <a:t>Follow SfN   </a:t>
            </a:r>
            <a:endParaRPr lang="en-US" sz="1600" dirty="0">
              <a:hlinkClick r:id="rId4"/>
            </a:endParaRPr>
          </a:p>
          <a:p>
            <a:pPr algn="ctr"/>
            <a:r>
              <a:rPr lang="en-US" sz="1600" dirty="0"/>
              <a:t>@SfNtweets</a:t>
            </a:r>
          </a:p>
          <a:p>
            <a:pPr algn="ctr"/>
            <a:r>
              <a:rPr lang="en-US" sz="1600" dirty="0">
                <a:hlinkClick r:id="rId5"/>
              </a:rPr>
              <a:t>www.facebook.com/societyforneuroscience</a:t>
            </a:r>
            <a:endParaRPr lang="en-US" sz="1600" dirty="0"/>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93113" y="5954082"/>
            <a:ext cx="369571" cy="369571"/>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8634" y="5954082"/>
            <a:ext cx="369571" cy="369571"/>
          </a:xfrm>
          <a:prstGeom prst="rect">
            <a:avLst/>
          </a:prstGeom>
        </p:spPr>
      </p:pic>
      <p:sp>
        <p:nvSpPr>
          <p:cNvPr id="9" name="Title 1"/>
          <p:cNvSpPr>
            <a:spLocks noGrp="1"/>
          </p:cNvSpPr>
          <p:nvPr>
            <p:ph type="title"/>
          </p:nvPr>
        </p:nvSpPr>
        <p:spPr>
          <a:xfrm>
            <a:off x="457200" y="685800"/>
            <a:ext cx="5334000" cy="457200"/>
          </a:xfrm>
        </p:spPr>
        <p:txBody>
          <a:bodyPr/>
          <a:lstStyle/>
          <a:p>
            <a:r>
              <a:rPr lang="en-US" dirty="0"/>
              <a:t>Thank You!</a:t>
            </a:r>
          </a:p>
        </p:txBody>
      </p:sp>
    </p:spTree>
    <p:extLst>
      <p:ext uri="{BB962C8B-B14F-4D97-AF65-F5344CB8AC3E}">
        <p14:creationId xmlns:p14="http://schemas.microsoft.com/office/powerpoint/2010/main" val="1072058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457200"/>
          </a:xfrm>
        </p:spPr>
        <p:txBody>
          <a:bodyPr>
            <a:normAutofit/>
          </a:bodyPr>
          <a:lstStyle/>
          <a:p>
            <a:r>
              <a:rPr lang="en-US" dirty="0"/>
              <a:t>Learning Objectives</a:t>
            </a:r>
          </a:p>
        </p:txBody>
      </p:sp>
      <p:sp>
        <p:nvSpPr>
          <p:cNvPr id="3" name="Content Placeholder 2"/>
          <p:cNvSpPr>
            <a:spLocks noGrp="1"/>
          </p:cNvSpPr>
          <p:nvPr>
            <p:ph idx="1"/>
          </p:nvPr>
        </p:nvSpPr>
        <p:spPr/>
        <p:txBody>
          <a:bodyPr>
            <a:normAutofit fontScale="92500" lnSpcReduction="10000"/>
          </a:bodyPr>
          <a:lstStyle/>
          <a:p>
            <a:r>
              <a:rPr lang="en-US" dirty="0"/>
              <a:t>How to pool data across experiments done at different times, multiple time points, or different experimental groups</a:t>
            </a:r>
          </a:p>
          <a:p>
            <a:endParaRPr lang="en-US" dirty="0"/>
          </a:p>
          <a:p>
            <a:r>
              <a:rPr lang="en-US" dirty="0"/>
              <a:t>How to analyze data in which you have multiple measures from within the same person or animal Control for multiple comparisons</a:t>
            </a:r>
          </a:p>
          <a:p>
            <a:endParaRPr lang="en-US" dirty="0"/>
          </a:p>
          <a:p>
            <a:r>
              <a:rPr lang="en-US" dirty="0"/>
              <a:t>Avoid “significance chasing” such as interpreting the data in different ways so that it passes the statistical test of significance or analyzing different measures until finding one on which groups differ</a:t>
            </a:r>
          </a:p>
          <a:p>
            <a:endParaRPr lang="en-US" dirty="0"/>
          </a:p>
          <a:p>
            <a:r>
              <a:rPr lang="en-US" dirty="0"/>
              <a:t>Use of pre-defined procedures dealing with attrition or other missing data and data exclusion of individual points (e.g., outliers) or complete data sets</a:t>
            </a:r>
          </a:p>
          <a:p>
            <a:endParaRPr lang="en-US" dirty="0"/>
          </a:p>
          <a:p>
            <a:endParaRPr lang="en-US" dirty="0"/>
          </a:p>
        </p:txBody>
      </p:sp>
      <p:sp>
        <p:nvSpPr>
          <p:cNvPr id="4" name="Rectangle 3"/>
          <p:cNvSpPr/>
          <p:nvPr/>
        </p:nvSpPr>
        <p:spPr>
          <a:xfrm>
            <a:off x="4800600" y="304800"/>
            <a:ext cx="4572000" cy="369332"/>
          </a:xfrm>
          <a:prstGeom prst="rect">
            <a:avLst/>
          </a:prstGeom>
        </p:spPr>
        <p:txBody>
          <a:bodyPr>
            <a:spAutoFit/>
          </a:bodyPr>
          <a:lstStyle/>
          <a:p>
            <a:endParaRPr lang="en-US" dirty="0"/>
          </a:p>
        </p:txBody>
      </p:sp>
    </p:spTree>
    <p:extLst>
      <p:ext uri="{BB962C8B-B14F-4D97-AF65-F5344CB8AC3E}">
        <p14:creationId xmlns:p14="http://schemas.microsoft.com/office/powerpoint/2010/main" val="27612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457200"/>
          </a:xfrm>
        </p:spPr>
        <p:txBody>
          <a:bodyPr>
            <a:normAutofit/>
          </a:bodyPr>
          <a:lstStyle/>
          <a:p>
            <a:r>
              <a:rPr lang="en-US" dirty="0"/>
              <a:t>Learning Objectives</a:t>
            </a:r>
          </a:p>
        </p:txBody>
      </p:sp>
      <p:sp>
        <p:nvSpPr>
          <p:cNvPr id="3" name="Content Placeholder 2"/>
          <p:cNvSpPr>
            <a:spLocks noGrp="1"/>
          </p:cNvSpPr>
          <p:nvPr>
            <p:ph idx="1"/>
          </p:nvPr>
        </p:nvSpPr>
        <p:spPr/>
        <p:txBody>
          <a:bodyPr>
            <a:normAutofit/>
          </a:bodyPr>
          <a:lstStyle/>
          <a:p>
            <a:r>
              <a:rPr lang="en-US" dirty="0"/>
              <a:t>Some of these topics were introduced in prior webinars of this series (see Webinar 1)</a:t>
            </a:r>
          </a:p>
          <a:p>
            <a:endParaRPr lang="en-US" dirty="0"/>
          </a:p>
          <a:p>
            <a:r>
              <a:rPr lang="en-US" dirty="0"/>
              <a:t>Here we plan to expand on these topics by providing real-world/lab examples and “lessons” learned from genome wide association studies and non-invasive neuroimaging</a:t>
            </a:r>
          </a:p>
          <a:p>
            <a:endParaRPr lang="en-US" dirty="0"/>
          </a:p>
        </p:txBody>
      </p:sp>
    </p:spTree>
    <p:extLst>
      <p:ext uri="{BB962C8B-B14F-4D97-AF65-F5344CB8AC3E}">
        <p14:creationId xmlns:p14="http://schemas.microsoft.com/office/powerpoint/2010/main" val="292252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idx="1"/>
          </p:nvPr>
        </p:nvSpPr>
        <p:spPr>
          <a:xfrm>
            <a:off x="457200" y="1447800"/>
            <a:ext cx="5949656" cy="4876800"/>
          </a:xfrm>
        </p:spPr>
        <p:txBody>
          <a:bodyPr>
            <a:normAutofit/>
          </a:bodyPr>
          <a:lstStyle/>
          <a:p>
            <a:pPr marL="0" indent="0">
              <a:buNone/>
            </a:pPr>
            <a:endParaRPr lang="en-US" dirty="0"/>
          </a:p>
          <a:p>
            <a:r>
              <a:rPr lang="en-US" dirty="0"/>
              <a:t>A description of the current state of analytic approaches in genome wide association studies</a:t>
            </a:r>
          </a:p>
          <a:p>
            <a:pPr lvl="1"/>
            <a:r>
              <a:rPr lang="en-US" dirty="0"/>
              <a:t>Marcus </a:t>
            </a:r>
            <a:r>
              <a:rPr lang="en-US" dirty="0" err="1"/>
              <a:t>Munafo</a:t>
            </a:r>
            <a:r>
              <a:rPr lang="en-US" dirty="0"/>
              <a:t>, Ph.D.</a:t>
            </a:r>
          </a:p>
          <a:p>
            <a:pPr lvl="1"/>
            <a:endParaRPr lang="en-US" dirty="0"/>
          </a:p>
          <a:p>
            <a:r>
              <a:rPr lang="en-US" dirty="0"/>
              <a:t>Using large public imaging data sets, "data snooping,"  cross validation, and generating a priori hypotheses</a:t>
            </a:r>
          </a:p>
          <a:p>
            <a:pPr lvl="1"/>
            <a:r>
              <a:rPr lang="en-US" dirty="0"/>
              <a:t>Deanna </a:t>
            </a:r>
            <a:r>
              <a:rPr lang="en-US" dirty="0" err="1"/>
              <a:t>Barch</a:t>
            </a:r>
            <a:r>
              <a:rPr lang="en-US" dirty="0"/>
              <a:t>, Ph.D.</a:t>
            </a:r>
          </a:p>
          <a:p>
            <a:pPr lvl="1"/>
            <a:endParaRPr lang="en-US" dirty="0"/>
          </a:p>
          <a:p>
            <a:r>
              <a:rPr lang="en-US" dirty="0"/>
              <a:t>Selection bias, multiple comparisons corrections, and the effect of divergent processing on analytic findings</a:t>
            </a:r>
          </a:p>
          <a:p>
            <a:pPr lvl="1"/>
            <a:r>
              <a:rPr lang="en-US" dirty="0"/>
              <a:t>Martin Lindquist, Ph.D.</a:t>
            </a:r>
          </a:p>
          <a:p>
            <a:pPr lvl="1"/>
            <a:endParaRPr lang="en-US" dirty="0"/>
          </a:p>
          <a:p>
            <a:r>
              <a:rPr lang="en-US" dirty="0"/>
              <a:t>Q&amp;A</a:t>
            </a:r>
          </a:p>
          <a:p>
            <a:endParaRPr lang="en-US" dirty="0"/>
          </a:p>
          <a:p>
            <a:pPr lvl="1">
              <a:buFont typeface="Courier New" panose="02070309020205020404" pitchFamily="49" charset="0"/>
              <a:buChar char="o"/>
            </a:pPr>
            <a:endParaRPr lang="en-US" dirty="0"/>
          </a:p>
        </p:txBody>
      </p:sp>
    </p:spTree>
    <p:extLst>
      <p:ext uri="{BB962C8B-B14F-4D97-AF65-F5344CB8AC3E}">
        <p14:creationId xmlns:p14="http://schemas.microsoft.com/office/powerpoint/2010/main" val="33776811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3637393e-57ac-4907-9ee4-bd63a3e29a85" xsi:nil="true"/>
    <lcf76f155ced4ddcb4097134ff3c332f xmlns="766570ce-3f43-4a49-ae92-fee8cc37aa09">
      <Terms xmlns="http://schemas.microsoft.com/office/infopath/2007/PartnerControls"/>
    </lcf76f155ced4ddcb4097134ff3c332f>
    <Track1 xmlns="766570ce-3f43-4a49-ae92-fee8cc37aa0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F5BDF88AB9D394B8E2C2605654B92D4" ma:contentTypeVersion="20" ma:contentTypeDescription="Create a new document." ma:contentTypeScope="" ma:versionID="c047d63c37da445ad94b53559f4b0083">
  <xsd:schema xmlns:xsd="http://www.w3.org/2001/XMLSchema" xmlns:xs="http://www.w3.org/2001/XMLSchema" xmlns:p="http://schemas.microsoft.com/office/2006/metadata/properties" xmlns:ns2="766570ce-3f43-4a49-ae92-fee8cc37aa09" xmlns:ns3="3637393e-57ac-4907-9ee4-bd63a3e29a85" targetNamespace="http://schemas.microsoft.com/office/2006/metadata/properties" ma:root="true" ma:fieldsID="7a2283a5a95494f88962f80542abd19a" ns2:_="" ns3:_="">
    <xsd:import namespace="766570ce-3f43-4a49-ae92-fee8cc37aa09"/>
    <xsd:import namespace="3637393e-57ac-4907-9ee4-bd63a3e29a8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Track1" minOccurs="0"/>
                <xsd:element ref="ns2:MediaLengthInSeconds"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6570ce-3f43-4a49-ae92-fee8cc37aa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05db3c87-ec40-4b29-9829-a55720b0be5b"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ternalName="MediaServiceDateTaken" ma:readOnly="true">
      <xsd:simpleType>
        <xsd:restriction base="dms:Text"/>
      </xsd:simpleType>
    </xsd:element>
    <xsd:element name="Track1" ma:index="22" nillable="true" ma:displayName="Track " ma:format="Dropdown" ma:internalName="Track1">
      <xsd:simpleType>
        <xsd:union memberTypes="dms:Text">
          <xsd:simpleType>
            <xsd:restriction base="dms:Choice">
              <xsd:enumeration value="Career Skills"/>
              <xsd:enumeration value="Career Path"/>
              <xsd:enumeration value="Research Skills"/>
              <xsd:enumeration value="Diversity and Inclusion"/>
              <xsd:enumeration value="Science Communication"/>
              <xsd:enumeration value="Neuroscience Education"/>
              <xsd:enumeration value="Misc."/>
            </xsd:restriction>
          </xsd:simpleType>
        </xsd:union>
      </xsd:simpleType>
    </xsd:element>
    <xsd:element name="MediaLengthInSeconds" ma:index="23" nillable="true" ma:displayName="MediaLengthInSeconds" ma:hidden="true" ma:internalName="MediaLengthInSeconds" ma:readOnly="true">
      <xsd:simpleType>
        <xsd:restriction base="dms:Unknown"/>
      </xsd:simple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37393e-57ac-4907-9ee4-bd63a3e29a8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8c63b9e7-a217-440c-b518-c8e92d71471e}" ma:internalName="TaxCatchAll" ma:showField="CatchAllData" ma:web="3637393e-57ac-4907-9ee4-bd63a3e29a8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F34C24-B07E-4B17-B4C5-2A20CD86D073}">
  <ds:schemaRefs>
    <ds:schemaRef ds:uri="http://schemas.microsoft.com/sharepoint/v3/contenttype/forms"/>
  </ds:schemaRefs>
</ds:datastoreItem>
</file>

<file path=customXml/itemProps2.xml><?xml version="1.0" encoding="utf-8"?>
<ds:datastoreItem xmlns:ds="http://schemas.openxmlformats.org/officeDocument/2006/customXml" ds:itemID="{EC3461AC-5E8C-4B21-A99C-739DCC3F015F}">
  <ds:schemaRefs>
    <ds:schemaRef ds:uri="http://schemas.microsoft.com/office/2006/metadata/properties"/>
    <ds:schemaRef ds:uri="http://schemas.microsoft.com/office/infopath/2007/PartnerControls"/>
    <ds:schemaRef ds:uri="3637393e-57ac-4907-9ee4-bd63a3e29a85"/>
    <ds:schemaRef ds:uri="766570ce-3f43-4a49-ae92-fee8cc37aa09"/>
  </ds:schemaRefs>
</ds:datastoreItem>
</file>

<file path=customXml/itemProps3.xml><?xml version="1.0" encoding="utf-8"?>
<ds:datastoreItem xmlns:ds="http://schemas.openxmlformats.org/officeDocument/2006/customXml" ds:itemID="{D60C18B0-53CD-4D27-A9F3-049DA92C56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6570ce-3f43-4a49-ae92-fee8cc37aa09"/>
    <ds:schemaRef ds:uri="3637393e-57ac-4907-9ee4-bd63a3e29a8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3330</TotalTime>
  <Words>2977</Words>
  <Application>Microsoft Office PowerPoint</Application>
  <PresentationFormat>On-screen Show (4:3)</PresentationFormat>
  <Paragraphs>507</Paragraphs>
  <Slides>69</Slides>
  <Notes>27</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Office Theme</vt:lpstr>
      <vt:lpstr>Best Practices in Post-Experimental Data Analysis </vt:lpstr>
      <vt:lpstr>Promoting Awareness and Knowledge to Enhance Scientific Rigor in Neuroscience</vt:lpstr>
      <vt:lpstr>Moderator</vt:lpstr>
      <vt:lpstr>Speakers</vt:lpstr>
      <vt:lpstr>Brief Introduction</vt:lpstr>
      <vt:lpstr>Brief Introduction</vt:lpstr>
      <vt:lpstr>Learning Objectives</vt:lpstr>
      <vt:lpstr>Learning Objectives</vt:lpstr>
      <vt:lpstr>Agenda</vt:lpstr>
      <vt:lpstr>Data Sharing in Genetic Association Studies</vt:lpstr>
      <vt:lpstr>From Candidate Genes to GWAS</vt:lpstr>
      <vt:lpstr>What Changed?</vt:lpstr>
      <vt:lpstr>Two Sample MR</vt:lpstr>
      <vt:lpstr>Secondary Analysis</vt:lpstr>
      <vt:lpstr>Secondary Analysis</vt:lpstr>
      <vt:lpstr>Mendelian Randomization</vt:lpstr>
      <vt:lpstr>Cigarettes and Coffee</vt:lpstr>
      <vt:lpstr>Why it Works</vt:lpstr>
      <vt:lpstr>Future Directions</vt:lpstr>
      <vt:lpstr>Acknowledgements</vt:lpstr>
      <vt:lpstr>Robust and Replicable Science in the Era of Big Data and Data Sharing</vt:lpstr>
      <vt:lpstr>Robust and Replicable Science in the Era of Big Data and Data Sharing</vt:lpstr>
      <vt:lpstr>Big Data &amp; Data Sharing</vt:lpstr>
      <vt:lpstr>Big Data &amp; Data Sharing</vt:lpstr>
      <vt:lpstr>Larger Samples &amp; Power</vt:lpstr>
      <vt:lpstr>Example – Sample Specific Variance</vt:lpstr>
      <vt:lpstr>Sex Differences in Lateralization (word, face) </vt:lpstr>
      <vt:lpstr>Sex Differences in Lateralization (word, face) </vt:lpstr>
      <vt:lpstr>Sex Differences in Lateralization (word, face) </vt:lpstr>
      <vt:lpstr>Do “Real” Things Replicate?</vt:lpstr>
      <vt:lpstr>Another Example of Replication</vt:lpstr>
      <vt:lpstr>Other Approaches to Replication</vt:lpstr>
      <vt:lpstr>Predicting Change in IQ </vt:lpstr>
      <vt:lpstr>Bias in Estimates if You Do Not Replicate</vt:lpstr>
      <vt:lpstr>Not Specific to Neuroimaging ….. </vt:lpstr>
      <vt:lpstr>Alternative Idea ….</vt:lpstr>
      <vt:lpstr>Take Home Messages</vt:lpstr>
      <vt:lpstr>Multiple Comparisons, Selection Bias, and Data Dredging</vt:lpstr>
      <vt:lpstr>PowerPoint Presentation</vt:lpstr>
      <vt:lpstr>Multiple Comparisons</vt:lpstr>
      <vt:lpstr>Hypothesis Testing</vt:lpstr>
      <vt:lpstr>Making Errors</vt:lpstr>
      <vt:lpstr>Multiple Comparisons Problem</vt:lpstr>
      <vt:lpstr>Multiple Comparisons</vt:lpstr>
      <vt:lpstr>Measures of False Positives</vt:lpstr>
      <vt:lpstr>Example</vt:lpstr>
      <vt:lpstr>PowerPoint Presentation</vt:lpstr>
      <vt:lpstr>Uncorrected Thresholds</vt:lpstr>
      <vt:lpstr>Extent Threshold</vt:lpstr>
      <vt:lpstr>Example</vt:lpstr>
      <vt:lpstr>Guidelines</vt:lpstr>
      <vt:lpstr>Effect Size Estimation</vt:lpstr>
      <vt:lpstr>Illustration</vt:lpstr>
      <vt:lpstr>Illustration</vt:lpstr>
      <vt:lpstr>Selection Bias</vt:lpstr>
      <vt:lpstr>Guidelines</vt:lpstr>
      <vt:lpstr>Exploration and Confirmation</vt:lpstr>
      <vt:lpstr>Data Dredging</vt:lpstr>
      <vt:lpstr>Pipeline Fishing</vt:lpstr>
      <vt:lpstr>Pipelining Fishing</vt:lpstr>
      <vt:lpstr>Guidelines</vt:lpstr>
      <vt:lpstr>Thanks</vt:lpstr>
      <vt:lpstr>Question #1</vt:lpstr>
      <vt:lpstr>Question #1</vt:lpstr>
      <vt:lpstr>Summary</vt:lpstr>
      <vt:lpstr>Glossary</vt:lpstr>
      <vt:lpstr>Resources</vt:lpstr>
      <vt:lpstr>Question &amp; Answer Session</vt:lpstr>
      <vt:lpstr>Thank You!</vt:lpstr>
    </vt:vector>
  </TitlesOfParts>
  <Company>Society for Neuroscience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Amanda Scanlon</dc:creator>
  <cp:keywords/>
  <cp:lastModifiedBy>Sylvina Raver</cp:lastModifiedBy>
  <cp:revision>196</cp:revision>
  <cp:lastPrinted>2013-07-30T13:58:41Z</cp:lastPrinted>
  <dcterms:created xsi:type="dcterms:W3CDTF">2013-04-16T15:22:46Z</dcterms:created>
  <dcterms:modified xsi:type="dcterms:W3CDTF">2025-08-07T17:50:17Z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0x0101007F5BDF88AB9D394B8E2C2605654B92D4</vt:lpwstr>
  </property>
  <property fmtid="{D5CDD505-2E9C-101B-9397-08002B2CF9AE}" pid="3" name="_dlc_DocIdItemGuid">
    <vt:lpwstr>2e76d592-29f0-49f3-adcf-34b8904d94dd</vt:lpwstr>
  </property>
  <property fmtid="{D5CDD505-2E9C-101B-9397-08002B2CF9AE}" pid="4" name="URL">
    <vt:lpwstr/>
  </property>
  <property fmtid="{D5CDD505-2E9C-101B-9397-08002B2CF9AE}" pid="5" name="xd_Signature">
    <vt:bool>false</vt:bool>
  </property>
  <property fmtid="{D5CDD505-2E9C-101B-9397-08002B2CF9AE}" pid="6" name="Division">
    <vt:lpwstr/>
  </property>
  <property fmtid="{D5CDD505-2E9C-101B-9397-08002B2CF9AE}" pid="7" name="xd_ProgID">
    <vt:lpwstr/>
  </property>
  <property fmtid="{D5CDD505-2E9C-101B-9397-08002B2CF9AE}" pid="8" name="TemplateUrl">
    <vt:lpwstr/>
  </property>
  <property fmtid="{D5CDD505-2E9C-101B-9397-08002B2CF9AE}" pid="9" name="TypeOfContent">
    <vt:lpwstr/>
  </property>
  <property fmtid="{D5CDD505-2E9C-101B-9397-08002B2CF9AE}" pid="10" name="Order">
    <vt:r8>226500</vt:r8>
  </property>
  <property fmtid="{D5CDD505-2E9C-101B-9397-08002B2CF9AE}" pid="11" name="TaxKeyword">
    <vt:lpwstr/>
  </property>
  <property fmtid="{D5CDD505-2E9C-101B-9397-08002B2CF9AE}" pid="12" name="Function">
    <vt:lpwstr/>
  </property>
</Properties>
</file>