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5"/>
  </p:notesMasterIdLst>
  <p:handoutMasterIdLst>
    <p:handoutMasterId r:id="rId16"/>
  </p:handoutMasterIdLst>
  <p:sldIdLst>
    <p:sldId id="1196" r:id="rId2"/>
    <p:sldId id="1195" r:id="rId3"/>
    <p:sldId id="1229" r:id="rId4"/>
    <p:sldId id="1197" r:id="rId5"/>
    <p:sldId id="1227" r:id="rId6"/>
    <p:sldId id="1228" r:id="rId7"/>
    <p:sldId id="1165" r:id="rId8"/>
    <p:sldId id="983" r:id="rId9"/>
    <p:sldId id="1198" r:id="rId10"/>
    <p:sldId id="1107" r:id="rId11"/>
    <p:sldId id="1230" r:id="rId12"/>
    <p:sldId id="1200" r:id="rId13"/>
    <p:sldId id="1199" r:id="rId14"/>
  </p:sldIdLst>
  <p:sldSz cx="9144000" cy="6858000" type="screen4x3"/>
  <p:notesSz cx="6858000" cy="9144000"/>
  <p:defaultTextStyle>
    <a:defPPr>
      <a:defRPr lang="en-US"/>
    </a:defPPr>
    <a:lvl1pPr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1pPr>
    <a:lvl2pPr marL="457200"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2pPr>
    <a:lvl3pPr marL="914400"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3pPr>
    <a:lvl4pPr marL="1371600"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4pPr>
    <a:lvl5pPr marL="1828800"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000000"/>
    <a:srgbClr val="E50008"/>
    <a:srgbClr val="E5071D"/>
    <a:srgbClr val="31036F"/>
    <a:srgbClr val="340474"/>
    <a:srgbClr val="3C0685"/>
    <a:srgbClr val="4608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5701" autoAdjust="0"/>
  </p:normalViewPr>
  <p:slideViewPr>
    <p:cSldViewPr>
      <p:cViewPr varScale="1">
        <p:scale>
          <a:sx n="99" d="100"/>
          <a:sy n="99" d="100"/>
        </p:scale>
        <p:origin x="136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1690" y="-10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a:latin typeface="Arial" pitchFamily="-111" charset="0"/>
                <a:ea typeface="+mn-ea"/>
                <a:cs typeface="+mn-cs"/>
              </a:defRPr>
            </a:lvl1pPr>
          </a:lstStyle>
          <a:p>
            <a:pPr>
              <a:defRPr/>
            </a:pPr>
            <a:endParaRPr lang="en-US"/>
          </a:p>
        </p:txBody>
      </p:sp>
      <p:sp>
        <p:nvSpPr>
          <p:cNvPr id="716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Arial" pitchFamily="-111" charset="0"/>
                <a:ea typeface="+mn-ea"/>
                <a:cs typeface="+mn-cs"/>
              </a:defRPr>
            </a:lvl1pPr>
          </a:lstStyle>
          <a:p>
            <a:pPr>
              <a:defRPr/>
            </a:pPr>
            <a:endParaRPr lang="en-US"/>
          </a:p>
        </p:txBody>
      </p:sp>
      <p:sp>
        <p:nvSpPr>
          <p:cNvPr id="716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a:latin typeface="Arial" pitchFamily="-111" charset="0"/>
                <a:ea typeface="+mn-ea"/>
                <a:cs typeface="+mn-cs"/>
              </a:defRPr>
            </a:lvl1pPr>
          </a:lstStyle>
          <a:p>
            <a:pPr>
              <a:defRPr/>
            </a:pPr>
            <a:endParaRPr lang="en-US"/>
          </a:p>
        </p:txBody>
      </p:sp>
      <p:sp>
        <p:nvSpPr>
          <p:cNvPr id="716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947F8A30-83A0-9D4B-8A82-5A4A4E72A571}" type="slidenum">
              <a:rPr lang="en-US"/>
              <a:pPr>
                <a:defRPr/>
              </a:pPr>
              <a:t>‹#›</a:t>
            </a:fld>
            <a:endParaRPr lang="en-US"/>
          </a:p>
        </p:txBody>
      </p:sp>
    </p:spTree>
    <p:extLst>
      <p:ext uri="{BB962C8B-B14F-4D97-AF65-F5344CB8AC3E}">
        <p14:creationId xmlns:p14="http://schemas.microsoft.com/office/powerpoint/2010/main" val="374073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a:latin typeface="Arial" pitchFamily="-111"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Arial" pitchFamily="-111"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a:latin typeface="Arial" pitchFamily="-111"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8195D88B-FF27-C748-BD07-C2E03B167893}" type="slidenum">
              <a:rPr lang="en-US"/>
              <a:pPr>
                <a:defRPr/>
              </a:pPr>
              <a:t>‹#›</a:t>
            </a:fld>
            <a:endParaRPr lang="en-US"/>
          </a:p>
        </p:txBody>
      </p:sp>
    </p:spTree>
    <p:extLst>
      <p:ext uri="{BB962C8B-B14F-4D97-AF65-F5344CB8AC3E}">
        <p14:creationId xmlns:p14="http://schemas.microsoft.com/office/powerpoint/2010/main" val="2495067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on one </a:t>
            </a:r>
            <a:r>
              <a:rPr lang="en-US" dirty="0" err="1"/>
              <a:t>lightswitch</a:t>
            </a:r>
            <a:r>
              <a:rPr lang="en-US" baseline="0" dirty="0"/>
              <a:t> for a couple minutes, then turn it off, turn on a second switch and open the door.</a:t>
            </a:r>
          </a:p>
          <a:p>
            <a:endParaRPr lang="en-US" baseline="0" dirty="0"/>
          </a:p>
          <a:p>
            <a:r>
              <a:rPr lang="en-US" baseline="0" dirty="0"/>
              <a:t>If the lightbulb is on it is the switch you just flipped, if it is off and warm it’s the first switch you flipped, and if it is off and cool it is </a:t>
            </a:r>
            <a:r>
              <a:rPr lang="en-US" baseline="0"/>
              <a:t>the swi</a:t>
            </a:r>
            <a:endParaRPr lang="en-US" dirty="0"/>
          </a:p>
        </p:txBody>
      </p:sp>
      <p:sp>
        <p:nvSpPr>
          <p:cNvPr id="4" name="Slide Number Placeholder 3"/>
          <p:cNvSpPr>
            <a:spLocks noGrp="1"/>
          </p:cNvSpPr>
          <p:nvPr>
            <p:ph type="sldNum" sz="quarter" idx="10"/>
          </p:nvPr>
        </p:nvSpPr>
        <p:spPr/>
        <p:txBody>
          <a:bodyPr/>
          <a:lstStyle/>
          <a:p>
            <a:fld id="{0F31F41F-15F7-4AFE-A327-58E2A1D6941B}" type="slidenum">
              <a:rPr lang="en-US" smtClean="0"/>
              <a:t>2</a:t>
            </a:fld>
            <a:endParaRPr lang="en-US"/>
          </a:p>
        </p:txBody>
      </p:sp>
    </p:spTree>
    <p:extLst>
      <p:ext uri="{BB962C8B-B14F-4D97-AF65-F5344CB8AC3E}">
        <p14:creationId xmlns:p14="http://schemas.microsoft.com/office/powerpoint/2010/main" val="310620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fld id="{96E2A8E0-69E7-9E43-A6EE-BAFDC4B514B4}" type="slidenum">
              <a:rPr lang="en-US" sz="1200"/>
              <a:pPr eaLnBrk="1" hangingPunct="1"/>
              <a:t>12</a:t>
            </a:fld>
            <a:endParaRPr lang="en-US" sz="1200"/>
          </a:p>
        </p:txBody>
      </p:sp>
      <p:sp>
        <p:nvSpPr>
          <p:cNvPr id="139266" name="Rectangle 2"/>
          <p:cNvSpPr>
            <a:spLocks noGrp="1" noRot="1" noChangeAspect="1" noChangeArrowheads="1" noTextEdit="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81324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fld id="{96E2A8E0-69E7-9E43-A6EE-BAFDC4B514B4}" type="slidenum">
              <a:rPr lang="en-US" sz="1200"/>
              <a:pPr eaLnBrk="1" hangingPunct="1"/>
              <a:t>13</a:t>
            </a:fld>
            <a:endParaRPr lang="en-US" sz="1200"/>
          </a:p>
        </p:txBody>
      </p:sp>
      <p:sp>
        <p:nvSpPr>
          <p:cNvPr id="139266" name="Rectangle 2"/>
          <p:cNvSpPr>
            <a:spLocks noGrp="1" noRot="1" noChangeAspect="1" noChangeArrowheads="1" noTextEdit="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on one </a:t>
            </a:r>
            <a:r>
              <a:rPr lang="en-US" dirty="0" err="1"/>
              <a:t>lightswitch</a:t>
            </a:r>
            <a:r>
              <a:rPr lang="en-US" baseline="0" dirty="0"/>
              <a:t> for a couple minutes, then turn it off, turn on a second switch and open the door.</a:t>
            </a:r>
          </a:p>
          <a:p>
            <a:endParaRPr lang="en-US" baseline="0" dirty="0"/>
          </a:p>
          <a:p>
            <a:r>
              <a:rPr lang="en-US" baseline="0" dirty="0"/>
              <a:t>If the lightbulb is on it is the switch you just flipped, if it is off and warm it’s the first switch you flipped, and if it is off and cool it is </a:t>
            </a:r>
            <a:r>
              <a:rPr lang="en-US" baseline="0"/>
              <a:t>the swi</a:t>
            </a:r>
            <a:endParaRPr lang="en-US" dirty="0"/>
          </a:p>
        </p:txBody>
      </p:sp>
      <p:sp>
        <p:nvSpPr>
          <p:cNvPr id="4" name="Slide Number Placeholder 3"/>
          <p:cNvSpPr>
            <a:spLocks noGrp="1"/>
          </p:cNvSpPr>
          <p:nvPr>
            <p:ph type="sldNum" sz="quarter" idx="10"/>
          </p:nvPr>
        </p:nvSpPr>
        <p:spPr/>
        <p:txBody>
          <a:bodyPr/>
          <a:lstStyle/>
          <a:p>
            <a:fld id="{0F31F41F-15F7-4AFE-A327-58E2A1D6941B}" type="slidenum">
              <a:rPr lang="en-US" smtClean="0"/>
              <a:t>3</a:t>
            </a:fld>
            <a:endParaRPr lang="en-US"/>
          </a:p>
        </p:txBody>
      </p:sp>
    </p:spTree>
    <p:extLst>
      <p:ext uri="{BB962C8B-B14F-4D97-AF65-F5344CB8AC3E}">
        <p14:creationId xmlns:p14="http://schemas.microsoft.com/office/powerpoint/2010/main" val="3994721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4A7D1-0067-448C-9B92-4D2703D67AC3}" type="slidenum">
              <a:rPr lang="en-US" smtClean="0"/>
              <a:t>4</a:t>
            </a:fld>
            <a:endParaRPr lang="en-US"/>
          </a:p>
        </p:txBody>
      </p:sp>
    </p:spTree>
    <p:extLst>
      <p:ext uri="{BB962C8B-B14F-4D97-AF65-F5344CB8AC3E}">
        <p14:creationId xmlns:p14="http://schemas.microsoft.com/office/powerpoint/2010/main" val="3104217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4A7D1-0067-448C-9B92-4D2703D67AC3}" type="slidenum">
              <a:rPr lang="en-US" smtClean="0"/>
              <a:t>5</a:t>
            </a:fld>
            <a:endParaRPr lang="en-US"/>
          </a:p>
        </p:txBody>
      </p:sp>
    </p:spTree>
    <p:extLst>
      <p:ext uri="{BB962C8B-B14F-4D97-AF65-F5344CB8AC3E}">
        <p14:creationId xmlns:p14="http://schemas.microsoft.com/office/powerpoint/2010/main" val="65024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4A7D1-0067-448C-9B92-4D2703D67AC3}" type="slidenum">
              <a:rPr lang="en-US" smtClean="0"/>
              <a:t>6</a:t>
            </a:fld>
            <a:endParaRPr lang="en-US"/>
          </a:p>
        </p:txBody>
      </p:sp>
    </p:spTree>
    <p:extLst>
      <p:ext uri="{BB962C8B-B14F-4D97-AF65-F5344CB8AC3E}">
        <p14:creationId xmlns:p14="http://schemas.microsoft.com/office/powerpoint/2010/main" val="6448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195D88B-FF27-C748-BD07-C2E03B167893}" type="slidenum">
              <a:rPr lang="en-US" smtClean="0"/>
              <a:pPr>
                <a:defRPr/>
              </a:pPr>
              <a:t>8</a:t>
            </a:fld>
            <a:endParaRPr lang="en-US"/>
          </a:p>
        </p:txBody>
      </p:sp>
    </p:spTree>
    <p:extLst>
      <p:ext uri="{BB962C8B-B14F-4D97-AF65-F5344CB8AC3E}">
        <p14:creationId xmlns:p14="http://schemas.microsoft.com/office/powerpoint/2010/main" val="355732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fld id="{5CF184C8-8519-C74D-A3E1-EC3B427C87EA}" type="slidenum">
              <a:rPr lang="en-US" sz="1200"/>
              <a:pPr eaLnBrk="1" hangingPunct="1"/>
              <a:t>9</a:t>
            </a:fld>
            <a:endParaRPr lang="en-US" sz="1200"/>
          </a:p>
        </p:txBody>
      </p:sp>
      <p:sp>
        <p:nvSpPr>
          <p:cNvPr id="137218" name="Rectangle 2"/>
          <p:cNvSpPr>
            <a:spLocks noGrp="1" noRot="1" noChangeAspect="1" noChangeArrowheads="1" noTextEdit="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fld id="{96E2A8E0-69E7-9E43-A6EE-BAFDC4B514B4}" type="slidenum">
              <a:rPr lang="en-US" sz="1200"/>
              <a:pPr eaLnBrk="1" hangingPunct="1"/>
              <a:t>10</a:t>
            </a:fld>
            <a:endParaRPr lang="en-US" sz="1200"/>
          </a:p>
        </p:txBody>
      </p:sp>
      <p:sp>
        <p:nvSpPr>
          <p:cNvPr id="139266" name="Rectangle 2"/>
          <p:cNvSpPr>
            <a:spLocks noGrp="1" noRot="1" noChangeAspect="1" noChangeArrowheads="1" noTextEdit="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fld id="{96E2A8E0-69E7-9E43-A6EE-BAFDC4B514B4}" type="slidenum">
              <a:rPr lang="en-US" sz="1200"/>
              <a:pPr eaLnBrk="1" hangingPunct="1"/>
              <a:t>11</a:t>
            </a:fld>
            <a:endParaRPr lang="en-US" sz="1200"/>
          </a:p>
        </p:txBody>
      </p:sp>
      <p:sp>
        <p:nvSpPr>
          <p:cNvPr id="139266" name="Rectangle 2"/>
          <p:cNvSpPr>
            <a:spLocks noGrp="1" noRot="1" noChangeAspect="1" noChangeArrowheads="1" noTextEdit="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167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A8D174-42EE-2C43-8195-D52B7F9991B6}" type="slidenum">
              <a:rPr lang="en-US" smtClean="0"/>
              <a:pPr>
                <a:defRPr/>
              </a:pPr>
              <a:t>‹#›</a:t>
            </a:fld>
            <a:endParaRPr lang="en-US"/>
          </a:p>
        </p:txBody>
      </p:sp>
    </p:spTree>
    <p:extLst>
      <p:ext uri="{BB962C8B-B14F-4D97-AF65-F5344CB8AC3E}">
        <p14:creationId xmlns:p14="http://schemas.microsoft.com/office/powerpoint/2010/main" val="165792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A4AF70-85C1-4A4A-A007-0606DFD89833}" type="slidenum">
              <a:rPr lang="en-US" smtClean="0"/>
              <a:pPr>
                <a:defRPr/>
              </a:pPr>
              <a:t>‹#›</a:t>
            </a:fld>
            <a:endParaRPr lang="en-US"/>
          </a:p>
        </p:txBody>
      </p:sp>
    </p:spTree>
    <p:extLst>
      <p:ext uri="{BB962C8B-B14F-4D97-AF65-F5344CB8AC3E}">
        <p14:creationId xmlns:p14="http://schemas.microsoft.com/office/powerpoint/2010/main" val="416840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5286D4-C8D4-184D-9371-1C4259F4171C}" type="slidenum">
              <a:rPr lang="en-US" smtClean="0"/>
              <a:pPr>
                <a:defRPr/>
              </a:pPr>
              <a:t>‹#›</a:t>
            </a:fld>
            <a:endParaRPr lang="en-US"/>
          </a:p>
        </p:txBody>
      </p:sp>
    </p:spTree>
    <p:extLst>
      <p:ext uri="{BB962C8B-B14F-4D97-AF65-F5344CB8AC3E}">
        <p14:creationId xmlns:p14="http://schemas.microsoft.com/office/powerpoint/2010/main" val="168372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197C30-585B-6342-8C29-A66ABB50B2C5}" type="slidenum">
              <a:rPr lang="en-US" smtClean="0"/>
              <a:pPr>
                <a:defRPr/>
              </a:pPr>
              <a:t>‹#›</a:t>
            </a:fld>
            <a:endParaRPr lang="en-US"/>
          </a:p>
        </p:txBody>
      </p:sp>
    </p:spTree>
    <p:extLst>
      <p:ext uri="{BB962C8B-B14F-4D97-AF65-F5344CB8AC3E}">
        <p14:creationId xmlns:p14="http://schemas.microsoft.com/office/powerpoint/2010/main" val="299046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F63A20-FB1B-B34E-9EAE-E4927F319B2F}" type="slidenum">
              <a:rPr lang="en-US" smtClean="0"/>
              <a:pPr>
                <a:defRPr/>
              </a:pPr>
              <a:t>‹#›</a:t>
            </a:fld>
            <a:endParaRPr lang="en-US"/>
          </a:p>
        </p:txBody>
      </p:sp>
    </p:spTree>
    <p:extLst>
      <p:ext uri="{BB962C8B-B14F-4D97-AF65-F5344CB8AC3E}">
        <p14:creationId xmlns:p14="http://schemas.microsoft.com/office/powerpoint/2010/main" val="317424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0F3477-FFDE-B248-8987-1D597CA72FF5}" type="slidenum">
              <a:rPr lang="en-US" smtClean="0"/>
              <a:pPr>
                <a:defRPr/>
              </a:pPr>
              <a:t>‹#›</a:t>
            </a:fld>
            <a:endParaRPr lang="en-US"/>
          </a:p>
        </p:txBody>
      </p:sp>
    </p:spTree>
    <p:extLst>
      <p:ext uri="{BB962C8B-B14F-4D97-AF65-F5344CB8AC3E}">
        <p14:creationId xmlns:p14="http://schemas.microsoft.com/office/powerpoint/2010/main" val="287986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20965AB-5A53-6245-9978-C3C3A8C7986A}" type="slidenum">
              <a:rPr lang="en-US" smtClean="0"/>
              <a:pPr>
                <a:defRPr/>
              </a:pPr>
              <a:t>‹#›</a:t>
            </a:fld>
            <a:endParaRPr lang="en-US"/>
          </a:p>
        </p:txBody>
      </p:sp>
    </p:spTree>
    <p:extLst>
      <p:ext uri="{BB962C8B-B14F-4D97-AF65-F5344CB8AC3E}">
        <p14:creationId xmlns:p14="http://schemas.microsoft.com/office/powerpoint/2010/main" val="4610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D57E27-F4AE-F941-81EB-CC919EBD5627}" type="slidenum">
              <a:rPr lang="en-US" smtClean="0"/>
              <a:pPr>
                <a:defRPr/>
              </a:pPr>
              <a:t>‹#›</a:t>
            </a:fld>
            <a:endParaRPr lang="en-US"/>
          </a:p>
        </p:txBody>
      </p:sp>
    </p:spTree>
    <p:extLst>
      <p:ext uri="{BB962C8B-B14F-4D97-AF65-F5344CB8AC3E}">
        <p14:creationId xmlns:p14="http://schemas.microsoft.com/office/powerpoint/2010/main" val="122837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66C1FA2-2D41-A145-B24D-E3F41038CDDC}" type="slidenum">
              <a:rPr lang="en-US" smtClean="0"/>
              <a:pPr>
                <a:defRPr/>
              </a:pPr>
              <a:t>‹#›</a:t>
            </a:fld>
            <a:endParaRPr lang="en-US"/>
          </a:p>
        </p:txBody>
      </p:sp>
    </p:spTree>
    <p:extLst>
      <p:ext uri="{BB962C8B-B14F-4D97-AF65-F5344CB8AC3E}">
        <p14:creationId xmlns:p14="http://schemas.microsoft.com/office/powerpoint/2010/main" val="189232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6C31FB-3E43-DE4E-B3FC-1B4629310B68}" type="slidenum">
              <a:rPr lang="en-US" smtClean="0"/>
              <a:pPr>
                <a:defRPr/>
              </a:pPr>
              <a:t>‹#›</a:t>
            </a:fld>
            <a:endParaRPr lang="en-US"/>
          </a:p>
        </p:txBody>
      </p:sp>
    </p:spTree>
    <p:extLst>
      <p:ext uri="{BB962C8B-B14F-4D97-AF65-F5344CB8AC3E}">
        <p14:creationId xmlns:p14="http://schemas.microsoft.com/office/powerpoint/2010/main" val="60333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57EB16-67CD-0844-8AD3-3BA9A08B0C6A}" type="slidenum">
              <a:rPr lang="en-US" smtClean="0"/>
              <a:pPr>
                <a:defRPr/>
              </a:pPr>
              <a:t>‹#›</a:t>
            </a:fld>
            <a:endParaRPr lang="en-US"/>
          </a:p>
        </p:txBody>
      </p:sp>
    </p:spTree>
    <p:extLst>
      <p:ext uri="{BB962C8B-B14F-4D97-AF65-F5344CB8AC3E}">
        <p14:creationId xmlns:p14="http://schemas.microsoft.com/office/powerpoint/2010/main" val="6692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CB0E2D-D15D-574B-98CC-90542BE27C1A}" type="slidenum">
              <a:rPr lang="en-US" smtClean="0"/>
              <a:pPr>
                <a:defRPr/>
              </a:pPr>
              <a:t>‹#›</a:t>
            </a:fld>
            <a:endParaRPr lang="en-US"/>
          </a:p>
        </p:txBody>
      </p:sp>
    </p:spTree>
    <p:extLst>
      <p:ext uri="{BB962C8B-B14F-4D97-AF65-F5344CB8AC3E}">
        <p14:creationId xmlns:p14="http://schemas.microsoft.com/office/powerpoint/2010/main" val="8702043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0" y="152400"/>
            <a:ext cx="9144000" cy="335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buFontTx/>
              <a:buNone/>
            </a:pPr>
            <a:r>
              <a:rPr lang="en-US" sz="4400" i="1" dirty="0">
                <a:solidFill>
                  <a:schemeClr val="accent5">
                    <a:lumMod val="75000"/>
                  </a:schemeClr>
                </a:solidFill>
                <a:latin typeface="Times New Roman" charset="0"/>
              </a:rPr>
              <a:t>Aha! </a:t>
            </a:r>
          </a:p>
          <a:p>
            <a:pPr eaLnBrk="1" hangingPunct="1">
              <a:buFontTx/>
              <a:buNone/>
            </a:pPr>
            <a:r>
              <a:rPr lang="en-US" sz="4400" dirty="0">
                <a:solidFill>
                  <a:schemeClr val="accent5">
                    <a:lumMod val="75000"/>
                  </a:schemeClr>
                </a:solidFill>
                <a:latin typeface="Times New Roman" charset="0"/>
              </a:rPr>
              <a:t>Creative problem solving in</a:t>
            </a:r>
            <a:r>
              <a:rPr lang="en-US" sz="4400" i="1" dirty="0">
                <a:solidFill>
                  <a:schemeClr val="accent5">
                    <a:lumMod val="75000"/>
                  </a:schemeClr>
                </a:solidFill>
                <a:latin typeface="Times New Roman" charset="0"/>
              </a:rPr>
              <a:t> </a:t>
            </a:r>
            <a:r>
              <a:rPr lang="en-US" sz="4400" dirty="0">
                <a:solidFill>
                  <a:schemeClr val="accent5">
                    <a:lumMod val="75000"/>
                  </a:schemeClr>
                </a:solidFill>
                <a:latin typeface="Times New Roman" charset="0"/>
              </a:rPr>
              <a:t>the brain</a:t>
            </a:r>
          </a:p>
          <a:p>
            <a:pPr eaLnBrk="1" hangingPunct="1">
              <a:buFontTx/>
              <a:buNone/>
            </a:pPr>
            <a:endParaRPr lang="en-US" sz="3200" dirty="0">
              <a:latin typeface="Times" charset="0"/>
            </a:endParaRPr>
          </a:p>
          <a:p>
            <a:pPr eaLnBrk="1" hangingPunct="1">
              <a:buFontTx/>
              <a:buNone/>
            </a:pPr>
            <a:r>
              <a:rPr lang="en-US" sz="3200" dirty="0">
                <a:latin typeface="Times" charset="0"/>
              </a:rPr>
              <a:t>Mark Beeman</a:t>
            </a:r>
          </a:p>
          <a:p>
            <a:pPr eaLnBrk="1" hangingPunct="1">
              <a:buFontTx/>
              <a:buNone/>
            </a:pPr>
            <a:r>
              <a:rPr lang="en-US" sz="2000" dirty="0">
                <a:latin typeface="Times" charset="0"/>
              </a:rPr>
              <a:t>Psychology &amp; Neuroscience, Northwestern University</a:t>
            </a:r>
          </a:p>
          <a:p>
            <a:pPr eaLnBrk="1" hangingPunct="1">
              <a:buFontTx/>
              <a:buNone/>
            </a:pPr>
            <a:endParaRPr lang="en-US" sz="2800" dirty="0">
              <a:latin typeface="Times" charset="0"/>
            </a:endParaRPr>
          </a:p>
          <a:p>
            <a:pPr eaLnBrk="1" hangingPunct="1">
              <a:buFontTx/>
              <a:buNone/>
            </a:pPr>
            <a:r>
              <a:rPr lang="en-US" sz="2000" b="1" dirty="0">
                <a:solidFill>
                  <a:srgbClr val="E50008"/>
                </a:solidFill>
                <a:latin typeface="Times" charset="0"/>
              </a:rPr>
              <a:t> </a:t>
            </a:r>
          </a:p>
        </p:txBody>
      </p:sp>
      <p:sp>
        <p:nvSpPr>
          <p:cNvPr id="18434" name="Rectangle 3"/>
          <p:cNvSpPr txBox="1">
            <a:spLocks noChangeArrowheads="1"/>
          </p:cNvSpPr>
          <p:nvPr/>
        </p:nvSpPr>
        <p:spPr bwMode="auto">
          <a:xfrm>
            <a:off x="152400" y="3810000"/>
            <a:ext cx="88392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7" tIns="44450" rIns="90487" bIns="44450"/>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lnSpc>
                <a:spcPct val="120000"/>
              </a:lnSpc>
              <a:spcBef>
                <a:spcPct val="0"/>
              </a:spcBef>
              <a:buNone/>
            </a:pPr>
            <a:r>
              <a:rPr lang="en-US" sz="4000" b="1" dirty="0">
                <a:latin typeface="Times" charset="0"/>
              </a:rPr>
              <a:t>Puzzles </a:t>
            </a:r>
          </a:p>
          <a:p>
            <a:pPr eaLnBrk="1" hangingPunct="1">
              <a:lnSpc>
                <a:spcPct val="120000"/>
              </a:lnSpc>
              <a:spcBef>
                <a:spcPct val="0"/>
              </a:spcBef>
              <a:buNone/>
            </a:pPr>
            <a:endParaRPr lang="en-US" sz="2400" b="1" dirty="0">
              <a:latin typeface="Times" charset="0"/>
            </a:endParaRPr>
          </a:p>
          <a:p>
            <a:pPr eaLnBrk="1" hangingPunct="1">
              <a:lnSpc>
                <a:spcPct val="120000"/>
              </a:lnSpc>
              <a:spcBef>
                <a:spcPct val="0"/>
              </a:spcBef>
              <a:buNone/>
            </a:pPr>
            <a:r>
              <a:rPr lang="en-US" sz="2400" b="1" dirty="0">
                <a:latin typeface="Times" charset="0"/>
              </a:rPr>
              <a:t>solutions given in talk </a:t>
            </a:r>
          </a:p>
          <a:p>
            <a:pPr eaLnBrk="1" hangingPunct="1">
              <a:lnSpc>
                <a:spcPct val="120000"/>
              </a:lnSpc>
              <a:spcBef>
                <a:spcPct val="0"/>
              </a:spcBef>
              <a:buNone/>
            </a:pPr>
            <a:r>
              <a:rPr lang="en-US" sz="2400" b="1" dirty="0">
                <a:latin typeface="Times" charset="0"/>
              </a:rPr>
              <a:t>– work on these ahead of time, but don’t look up answers</a:t>
            </a:r>
          </a:p>
        </p:txBody>
      </p:sp>
    </p:spTree>
    <p:extLst>
      <p:ext uri="{BB962C8B-B14F-4D97-AF65-F5344CB8AC3E}">
        <p14:creationId xmlns:p14="http://schemas.microsoft.com/office/powerpoint/2010/main" val="2848017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2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4495800" cy="44958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ectangle 2"/>
          <p:cNvSpPr txBox="1">
            <a:spLocks noChangeArrowheads="1"/>
          </p:cNvSpPr>
          <p:nvPr/>
        </p:nvSpPr>
        <p:spPr>
          <a:xfrm>
            <a:off x="0" y="0"/>
            <a:ext cx="9144000" cy="1524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spcAft>
                <a:spcPts val="1200"/>
              </a:spcAft>
            </a:pPr>
            <a:r>
              <a:rPr lang="en-US" sz="4000" dirty="0">
                <a:latin typeface="Times New Roman" charset="0"/>
                <a:ea typeface="ＭＳ Ｐゴシック" charset="0"/>
                <a:cs typeface="ＭＳ Ｐゴシック" charset="0"/>
              </a:rPr>
              <a:t>Rebus problems: </a:t>
            </a:r>
          </a:p>
          <a:p>
            <a:pPr algn="l"/>
            <a:r>
              <a:rPr lang="en-US" sz="2900" dirty="0">
                <a:latin typeface="Times New Roman" charset="0"/>
                <a:ea typeface="ＭＳ Ｐゴシック" charset="0"/>
                <a:cs typeface="ＭＳ Ｐゴシック" charset="0"/>
              </a:rPr>
              <a:t>What familiar phrase is represented in the box ?</a:t>
            </a:r>
          </a:p>
        </p:txBody>
      </p:sp>
    </p:spTree>
    <p:extLst>
      <p:ext uri="{BB962C8B-B14F-4D97-AF65-F5344CB8AC3E}">
        <p14:creationId xmlns:p14="http://schemas.microsoft.com/office/powerpoint/2010/main" val="125834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2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4495800" cy="44958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ectangle 2"/>
          <p:cNvSpPr txBox="1">
            <a:spLocks noChangeArrowheads="1"/>
          </p:cNvSpPr>
          <p:nvPr/>
        </p:nvSpPr>
        <p:spPr>
          <a:xfrm>
            <a:off x="0" y="0"/>
            <a:ext cx="9144000" cy="1524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spcAft>
                <a:spcPts val="1200"/>
              </a:spcAft>
            </a:pPr>
            <a:r>
              <a:rPr lang="en-US" sz="4000" dirty="0">
                <a:latin typeface="Times New Roman" charset="0"/>
                <a:ea typeface="ＭＳ Ｐゴシック" charset="0"/>
                <a:cs typeface="ＭＳ Ｐゴシック" charset="0"/>
              </a:rPr>
              <a:t>Rebus problems: </a:t>
            </a:r>
          </a:p>
          <a:p>
            <a:pPr algn="l"/>
            <a:r>
              <a:rPr lang="en-US" sz="2900" dirty="0">
                <a:latin typeface="Times New Roman" charset="0"/>
                <a:ea typeface="ＭＳ Ｐゴシック" charset="0"/>
                <a:cs typeface="ＭＳ Ｐゴシック" charset="0"/>
              </a:rPr>
              <a:t>What familiar phrase is represented in the box ?</a:t>
            </a:r>
          </a:p>
        </p:txBody>
      </p:sp>
      <p:sp>
        <p:nvSpPr>
          <p:cNvPr id="2" name="TextBox 1">
            <a:extLst>
              <a:ext uri="{FF2B5EF4-FFF2-40B4-BE49-F238E27FC236}">
                <a16:creationId xmlns:a16="http://schemas.microsoft.com/office/drawing/2014/main" id="{2ABD4281-2A8D-D240-9933-71A6DC84E80A}"/>
              </a:ext>
            </a:extLst>
          </p:cNvPr>
          <p:cNvSpPr txBox="1"/>
          <p:nvPr/>
        </p:nvSpPr>
        <p:spPr>
          <a:xfrm>
            <a:off x="5562602" y="4484594"/>
            <a:ext cx="2555507" cy="1495794"/>
          </a:xfrm>
          <a:prstGeom prst="rect">
            <a:avLst/>
          </a:prstGeom>
          <a:noFill/>
        </p:spPr>
        <p:txBody>
          <a:bodyPr wrap="none" rtlCol="0">
            <a:spAutoFit/>
          </a:bodyPr>
          <a:lstStyle/>
          <a:p>
            <a:pPr algn="l">
              <a:buNone/>
            </a:pPr>
            <a:r>
              <a:rPr lang="en-US" sz="2400" dirty="0">
                <a:solidFill>
                  <a:srgbClr val="C00000"/>
                </a:solidFill>
                <a:latin typeface="Times New Roman" panose="02020603050405020304" pitchFamily="18" charset="0"/>
                <a:cs typeface="Times New Roman" panose="02020603050405020304" pitchFamily="18" charset="0"/>
              </a:rPr>
              <a:t>Answer: </a:t>
            </a:r>
          </a:p>
          <a:p>
            <a:pPr>
              <a:buNone/>
            </a:pPr>
            <a:r>
              <a:rPr lang="en-US" sz="2400" dirty="0">
                <a:solidFill>
                  <a:srgbClr val="C00000"/>
                </a:solidFill>
                <a:latin typeface="Times New Roman" panose="02020603050405020304" pitchFamily="18" charset="0"/>
                <a:cs typeface="Times New Roman" panose="02020603050405020304" pitchFamily="18" charset="0"/>
              </a:rPr>
              <a:t>“Three blind mice”</a:t>
            </a:r>
          </a:p>
          <a:p>
            <a:endParaRPr lang="en-US" sz="2400" dirty="0">
              <a:solidFill>
                <a:srgbClr val="C00000"/>
              </a:solidFill>
              <a:latin typeface="Times New Roman" panose="02020603050405020304" pitchFamily="18" charset="0"/>
              <a:cs typeface="Times New Roman" panose="02020603050405020304" pitchFamily="18" charset="0"/>
            </a:endParaRPr>
          </a:p>
          <a:p>
            <a:pPr>
              <a:buNone/>
            </a:pPr>
            <a:r>
              <a:rPr lang="en-US" sz="2400" dirty="0">
                <a:solidFill>
                  <a:srgbClr val="C00000"/>
                </a:solidFill>
                <a:latin typeface="Times New Roman" panose="02020603050405020304" pitchFamily="18" charset="0"/>
                <a:cs typeface="Times New Roman" panose="02020603050405020304" pitchFamily="18" charset="0"/>
              </a:rPr>
              <a:t>(they have no i’s)</a:t>
            </a:r>
          </a:p>
        </p:txBody>
      </p:sp>
    </p:spTree>
    <p:extLst>
      <p:ext uri="{BB962C8B-B14F-4D97-AF65-F5344CB8AC3E}">
        <p14:creationId xmlns:p14="http://schemas.microsoft.com/office/powerpoint/2010/main" val="2420212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9144000" cy="15240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spcAft>
                <a:spcPts val="1200"/>
              </a:spcAft>
            </a:pPr>
            <a:r>
              <a:rPr lang="en-US" sz="4000" dirty="0">
                <a:latin typeface="Times New Roman" charset="0"/>
                <a:ea typeface="ＭＳ Ｐゴシック" charset="0"/>
                <a:cs typeface="ＭＳ Ｐゴシック" charset="0"/>
              </a:rPr>
              <a:t>CRA problems: </a:t>
            </a:r>
          </a:p>
          <a:p>
            <a:endParaRPr lang="en-US" sz="2900" dirty="0">
              <a:latin typeface="Times New Roman" charset="0"/>
              <a:ea typeface="ＭＳ Ｐゴシック" charset="0"/>
              <a:cs typeface="ＭＳ Ｐゴシック" charset="0"/>
            </a:endParaRPr>
          </a:p>
          <a:p>
            <a:pPr>
              <a:lnSpc>
                <a:spcPct val="120000"/>
              </a:lnSpc>
            </a:pPr>
            <a:r>
              <a:rPr lang="en-US" sz="2900" dirty="0">
                <a:latin typeface="Times New Roman" charset="0"/>
                <a:ea typeface="ＭＳ Ｐゴシック" charset="0"/>
                <a:cs typeface="ＭＳ Ｐゴシック" charset="0"/>
              </a:rPr>
              <a:t>What single solution word can form a compound word or familiar two-word phrase with each of the words in the box ?</a:t>
            </a:r>
          </a:p>
        </p:txBody>
      </p:sp>
      <p:sp>
        <p:nvSpPr>
          <p:cNvPr id="2" name="Title 1"/>
          <p:cNvSpPr>
            <a:spLocks noGrp="1"/>
          </p:cNvSpPr>
          <p:nvPr>
            <p:ph type="ctrTitle"/>
          </p:nvPr>
        </p:nvSpPr>
        <p:spPr>
          <a:xfrm>
            <a:off x="4876800" y="2174471"/>
            <a:ext cx="3886200" cy="3279775"/>
          </a:xfrm>
          <a:ln w="38100">
            <a:solidFill>
              <a:schemeClr val="tx1"/>
            </a:solidFill>
          </a:ln>
        </p:spPr>
        <p:txBody>
          <a:bodyPr>
            <a:normAutofit/>
          </a:bodyPr>
          <a:lstStyle/>
          <a:p>
            <a:r>
              <a:rPr lang="en-US" dirty="0">
                <a:latin typeface="Times New Roman"/>
                <a:cs typeface="Times New Roman"/>
              </a:rPr>
              <a:t>tooth</a:t>
            </a:r>
            <a:br>
              <a:rPr lang="en-US" dirty="0">
                <a:latin typeface="Times New Roman"/>
                <a:cs typeface="Times New Roman"/>
              </a:rPr>
            </a:br>
            <a:r>
              <a:rPr lang="en-US" dirty="0">
                <a:latin typeface="Times New Roman"/>
                <a:cs typeface="Times New Roman"/>
              </a:rPr>
              <a:t>heart</a:t>
            </a:r>
            <a:br>
              <a:rPr lang="en-US" dirty="0">
                <a:latin typeface="Times New Roman"/>
                <a:cs typeface="Times New Roman"/>
              </a:rPr>
            </a:br>
            <a:r>
              <a:rPr lang="en-US" dirty="0">
                <a:latin typeface="Times New Roman"/>
                <a:cs typeface="Times New Roman"/>
              </a:rPr>
              <a:t>potato</a:t>
            </a:r>
          </a:p>
        </p:txBody>
      </p:sp>
    </p:spTree>
    <p:extLst>
      <p:ext uri="{BB962C8B-B14F-4D97-AF65-F5344CB8AC3E}">
        <p14:creationId xmlns:p14="http://schemas.microsoft.com/office/powerpoint/2010/main" val="162700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9144000" cy="15240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spcAft>
                <a:spcPts val="1200"/>
              </a:spcAft>
            </a:pPr>
            <a:r>
              <a:rPr lang="en-US" sz="4000" dirty="0">
                <a:latin typeface="Times New Roman" charset="0"/>
                <a:ea typeface="ＭＳ Ｐゴシック" charset="0"/>
                <a:cs typeface="ＭＳ Ｐゴシック" charset="0"/>
              </a:rPr>
              <a:t>CRA problems: </a:t>
            </a:r>
          </a:p>
          <a:p>
            <a:endParaRPr lang="en-US" sz="2900" dirty="0">
              <a:latin typeface="Times New Roman" charset="0"/>
              <a:ea typeface="ＭＳ Ｐゴシック" charset="0"/>
              <a:cs typeface="ＭＳ Ｐゴシック" charset="0"/>
            </a:endParaRPr>
          </a:p>
          <a:p>
            <a:pPr>
              <a:lnSpc>
                <a:spcPct val="120000"/>
              </a:lnSpc>
            </a:pPr>
            <a:r>
              <a:rPr lang="en-US" sz="2900" dirty="0">
                <a:latin typeface="Times New Roman" charset="0"/>
                <a:ea typeface="ＭＳ Ｐゴシック" charset="0"/>
                <a:cs typeface="ＭＳ Ｐゴシック" charset="0"/>
              </a:rPr>
              <a:t>What single solution word can form a compound word or familiar two-word phrase with each of the words in the box ?</a:t>
            </a:r>
          </a:p>
        </p:txBody>
      </p:sp>
      <p:sp>
        <p:nvSpPr>
          <p:cNvPr id="2" name="Title 1"/>
          <p:cNvSpPr>
            <a:spLocks noGrp="1"/>
          </p:cNvSpPr>
          <p:nvPr>
            <p:ph type="ctrTitle"/>
          </p:nvPr>
        </p:nvSpPr>
        <p:spPr>
          <a:xfrm>
            <a:off x="4876800" y="2174471"/>
            <a:ext cx="3886200" cy="3279775"/>
          </a:xfrm>
          <a:ln w="38100">
            <a:solidFill>
              <a:schemeClr val="tx1"/>
            </a:solidFill>
          </a:ln>
        </p:spPr>
        <p:txBody>
          <a:bodyPr>
            <a:normAutofit/>
          </a:bodyPr>
          <a:lstStyle/>
          <a:p>
            <a:r>
              <a:rPr lang="en-US" dirty="0">
                <a:latin typeface="Times New Roman"/>
                <a:cs typeface="Times New Roman"/>
              </a:rPr>
              <a:t>tooth</a:t>
            </a:r>
            <a:br>
              <a:rPr lang="en-US" dirty="0">
                <a:latin typeface="Times New Roman"/>
                <a:cs typeface="Times New Roman"/>
              </a:rPr>
            </a:br>
            <a:r>
              <a:rPr lang="en-US" dirty="0">
                <a:latin typeface="Times New Roman"/>
                <a:cs typeface="Times New Roman"/>
              </a:rPr>
              <a:t>heart</a:t>
            </a:r>
            <a:br>
              <a:rPr lang="en-US" dirty="0">
                <a:latin typeface="Times New Roman"/>
                <a:cs typeface="Times New Roman"/>
              </a:rPr>
            </a:br>
            <a:r>
              <a:rPr lang="en-US" dirty="0">
                <a:latin typeface="Times New Roman"/>
                <a:cs typeface="Times New Roman"/>
              </a:rPr>
              <a:t>potato</a:t>
            </a:r>
          </a:p>
        </p:txBody>
      </p:sp>
      <p:sp>
        <p:nvSpPr>
          <p:cNvPr id="3" name="TextBox 2">
            <a:extLst>
              <a:ext uri="{FF2B5EF4-FFF2-40B4-BE49-F238E27FC236}">
                <a16:creationId xmlns:a16="http://schemas.microsoft.com/office/drawing/2014/main" id="{28F5ED2D-351B-3D4A-A385-72090902E1B8}"/>
              </a:ext>
            </a:extLst>
          </p:cNvPr>
          <p:cNvSpPr txBox="1"/>
          <p:nvPr/>
        </p:nvSpPr>
        <p:spPr>
          <a:xfrm>
            <a:off x="0" y="1911903"/>
            <a:ext cx="4419600" cy="4142673"/>
          </a:xfrm>
          <a:prstGeom prst="rect">
            <a:avLst/>
          </a:prstGeom>
          <a:noFill/>
        </p:spPr>
        <p:txBody>
          <a:bodyPr wrap="square" rtlCol="0">
            <a:spAutoFit/>
          </a:bodyPr>
          <a:lstStyle/>
          <a:p>
            <a:pPr>
              <a:buNone/>
            </a:pPr>
            <a:r>
              <a:rPr lang="en-US" sz="2800" dirty="0">
                <a:solidFill>
                  <a:schemeClr val="accent5">
                    <a:lumMod val="75000"/>
                  </a:schemeClr>
                </a:solidFill>
                <a:latin typeface="Times New Roman" panose="02020603050405020304" pitchFamily="18" charset="0"/>
                <a:cs typeface="Times New Roman" panose="02020603050405020304" pitchFamily="18" charset="0"/>
              </a:rPr>
              <a:t>Did you get stuck on “ache”?  There’s no such thing as “potato ache”!</a:t>
            </a:r>
          </a:p>
          <a:p>
            <a:pPr>
              <a:buNone/>
            </a:pPr>
            <a:endParaRPr lang="en-US" sz="2800" dirty="0">
              <a:solidFill>
                <a:schemeClr val="accent5">
                  <a:lumMod val="75000"/>
                </a:schemeClr>
              </a:solidFill>
              <a:latin typeface="Times New Roman" panose="02020603050405020304" pitchFamily="18" charset="0"/>
              <a:cs typeface="Times New Roman" panose="02020603050405020304" pitchFamily="18" charset="0"/>
            </a:endParaRPr>
          </a:p>
          <a:p>
            <a:pPr>
              <a:buNone/>
            </a:pPr>
            <a:endParaRPr lang="en-US" sz="2800" dirty="0">
              <a:latin typeface="Times New Roman" panose="02020603050405020304" pitchFamily="18" charset="0"/>
              <a:cs typeface="Times New Roman" panose="02020603050405020304" pitchFamily="18" charset="0"/>
            </a:endParaRPr>
          </a:p>
          <a:p>
            <a:pPr>
              <a:buNone/>
            </a:pPr>
            <a:r>
              <a:rPr lang="en-US" sz="2800" dirty="0">
                <a:solidFill>
                  <a:srgbClr val="C00000"/>
                </a:solidFill>
                <a:latin typeface="Times New Roman" panose="02020603050405020304" pitchFamily="18" charset="0"/>
                <a:cs typeface="Times New Roman" panose="02020603050405020304" pitchFamily="18" charset="0"/>
              </a:rPr>
              <a:t>“sweet”:</a:t>
            </a:r>
          </a:p>
          <a:p>
            <a:pPr>
              <a:buNone/>
            </a:pPr>
            <a:endParaRPr lang="en-US" sz="2800" dirty="0">
              <a:solidFill>
                <a:srgbClr val="C00000"/>
              </a:solidFill>
              <a:latin typeface="Times New Roman" panose="02020603050405020304" pitchFamily="18" charset="0"/>
              <a:cs typeface="Times New Roman" panose="02020603050405020304" pitchFamily="18" charset="0"/>
            </a:endParaRPr>
          </a:p>
          <a:p>
            <a:pPr>
              <a:buNone/>
            </a:pPr>
            <a:r>
              <a:rPr lang="en-US" sz="2800" dirty="0">
                <a:solidFill>
                  <a:srgbClr val="C00000"/>
                </a:solidFill>
                <a:latin typeface="Times New Roman" panose="02020603050405020304" pitchFamily="18" charset="0"/>
                <a:cs typeface="Times New Roman" panose="02020603050405020304" pitchFamily="18" charset="0"/>
              </a:rPr>
              <a:t>sweet tooth</a:t>
            </a:r>
          </a:p>
          <a:p>
            <a:pPr>
              <a:buNone/>
            </a:pPr>
            <a:r>
              <a:rPr lang="en-US" sz="2800" dirty="0">
                <a:solidFill>
                  <a:srgbClr val="C00000"/>
                </a:solidFill>
                <a:latin typeface="Times New Roman" panose="02020603050405020304" pitchFamily="18" charset="0"/>
                <a:cs typeface="Times New Roman" panose="02020603050405020304" pitchFamily="18" charset="0"/>
              </a:rPr>
              <a:t>sweet heart</a:t>
            </a:r>
          </a:p>
          <a:p>
            <a:pPr>
              <a:buNone/>
            </a:pPr>
            <a:r>
              <a:rPr lang="en-US" sz="2800" dirty="0">
                <a:solidFill>
                  <a:srgbClr val="C00000"/>
                </a:solidFill>
                <a:latin typeface="Times New Roman" panose="02020603050405020304" pitchFamily="18" charset="0"/>
                <a:cs typeface="Times New Roman" panose="02020603050405020304" pitchFamily="18" charset="0"/>
              </a:rPr>
              <a:t>sweet potato</a:t>
            </a:r>
          </a:p>
        </p:txBody>
      </p:sp>
    </p:spTree>
    <p:extLst>
      <p:ext uri="{BB962C8B-B14F-4D97-AF65-F5344CB8AC3E}">
        <p14:creationId xmlns:p14="http://schemas.microsoft.com/office/powerpoint/2010/main" val="292843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991600" cy="5386090"/>
          </a:xfrm>
          <a:prstGeom prst="rect">
            <a:avLst/>
          </a:prstGeom>
        </p:spPr>
        <p:txBody>
          <a:bodyPr wrap="square">
            <a:spAutoFit/>
          </a:bodyPr>
          <a:lstStyle/>
          <a:p>
            <a:pPr algn="l">
              <a:lnSpc>
                <a:spcPct val="100000"/>
              </a:lnSpc>
              <a:buNone/>
            </a:pPr>
            <a:r>
              <a:rPr lang="en-US" sz="2800" dirty="0">
                <a:latin typeface="Times"/>
                <a:cs typeface="Times"/>
              </a:rPr>
              <a:t>On a wall outside a closet door are 3 standard on/off switches. One (and only one) controls a light bulb inside the old, but light-tight, well-insulated closet. The other two switches do nothing. </a:t>
            </a:r>
            <a:r>
              <a:rPr lang="en-US" sz="2800" b="1" dirty="0">
                <a:latin typeface="Times"/>
                <a:cs typeface="Times"/>
              </a:rPr>
              <a:t>You have only 5 minutes, you can only open the closet door once, and cannot change any switches after the door is open </a:t>
            </a:r>
            <a:r>
              <a:rPr lang="en-US" sz="2800" dirty="0">
                <a:latin typeface="Times"/>
                <a:cs typeface="Times"/>
              </a:rPr>
              <a:t>(or re-closed, for that matter). Damaging or disassembling the door, walls, or switches is against the rules. </a:t>
            </a:r>
          </a:p>
          <a:p>
            <a:pPr algn="l"/>
            <a:endParaRPr lang="en-US" sz="3200" dirty="0">
              <a:latin typeface="Times"/>
              <a:cs typeface="Times"/>
            </a:endParaRPr>
          </a:p>
          <a:p>
            <a:pPr algn="l">
              <a:lnSpc>
                <a:spcPct val="130000"/>
              </a:lnSpc>
            </a:pPr>
            <a:r>
              <a:rPr lang="en-US" sz="3200" dirty="0">
                <a:solidFill>
                  <a:srgbClr val="010595"/>
                </a:solidFill>
                <a:latin typeface="Times"/>
                <a:cs typeface="Times"/>
              </a:rPr>
              <a:t>Within these constraints, how can you determine </a:t>
            </a:r>
            <a:r>
              <a:rPr lang="en-US" sz="3200" b="1" i="1" dirty="0">
                <a:solidFill>
                  <a:srgbClr val="010595"/>
                </a:solidFill>
                <a:latin typeface="Times"/>
                <a:cs typeface="Times"/>
              </a:rPr>
              <a:t>with certainty </a:t>
            </a:r>
            <a:r>
              <a:rPr lang="en-US" sz="3200" dirty="0">
                <a:solidFill>
                  <a:srgbClr val="010595"/>
                </a:solidFill>
                <a:latin typeface="Times"/>
                <a:cs typeface="Times"/>
              </a:rPr>
              <a:t>which switch controls the light bulb? </a:t>
            </a:r>
          </a:p>
        </p:txBody>
      </p:sp>
      <p:sp>
        <p:nvSpPr>
          <p:cNvPr id="6" name="Title 1"/>
          <p:cNvSpPr>
            <a:spLocks noGrp="1"/>
          </p:cNvSpPr>
          <p:nvPr>
            <p:ph type="title"/>
          </p:nvPr>
        </p:nvSpPr>
        <p:spPr>
          <a:xfrm>
            <a:off x="0" y="0"/>
            <a:ext cx="9177867" cy="762000"/>
          </a:xfrm>
        </p:spPr>
        <p:txBody>
          <a:bodyPr>
            <a:normAutofit/>
          </a:bodyPr>
          <a:lstStyle/>
          <a:p>
            <a:r>
              <a:rPr lang="en-US" sz="3600" dirty="0" err="1">
                <a:latin typeface="Times"/>
                <a:cs typeface="Times"/>
              </a:rPr>
              <a:t>Lightbulb</a:t>
            </a:r>
            <a:endParaRPr lang="en-US" sz="3600" dirty="0">
              <a:latin typeface="Times"/>
              <a:cs typeface="Times"/>
            </a:endParaRPr>
          </a:p>
        </p:txBody>
      </p:sp>
    </p:spTree>
    <p:extLst>
      <p:ext uri="{BB962C8B-B14F-4D97-AF65-F5344CB8AC3E}">
        <p14:creationId xmlns:p14="http://schemas.microsoft.com/office/powerpoint/2010/main" val="4063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991600" cy="6001643"/>
          </a:xfrm>
          <a:prstGeom prst="rect">
            <a:avLst/>
          </a:prstGeom>
        </p:spPr>
        <p:txBody>
          <a:bodyPr wrap="square">
            <a:spAutoFit/>
          </a:bodyPr>
          <a:lstStyle/>
          <a:p>
            <a:pPr algn="l">
              <a:lnSpc>
                <a:spcPct val="100000"/>
              </a:lnSpc>
              <a:buNone/>
            </a:pPr>
            <a:r>
              <a:rPr lang="en-US" sz="2800" dirty="0">
                <a:latin typeface="Times"/>
                <a:cs typeface="Times"/>
              </a:rPr>
              <a:t>On a wall outside a closet door are 3 standard on/off switches. One (and only one) controls a light bulb inside the old, but light-tight, well-insulated closet. The other two switches do nothing. </a:t>
            </a:r>
            <a:r>
              <a:rPr lang="en-US" sz="2800" b="1" dirty="0">
                <a:latin typeface="Times"/>
                <a:cs typeface="Times"/>
              </a:rPr>
              <a:t>You have only 5 minutes, you can only open the closet door once, and cannot change any switches after the door is open </a:t>
            </a:r>
            <a:r>
              <a:rPr lang="en-US" sz="2800" dirty="0">
                <a:latin typeface="Times"/>
                <a:cs typeface="Times"/>
              </a:rPr>
              <a:t>(or re-closed, for that matter). Damaging or disassembling the door, walls, or switches is against the rules. </a:t>
            </a:r>
          </a:p>
          <a:p>
            <a:pPr algn="l"/>
            <a:endParaRPr lang="en-US" sz="1600" dirty="0">
              <a:latin typeface="Times"/>
              <a:cs typeface="Times"/>
            </a:endParaRPr>
          </a:p>
          <a:p>
            <a:pPr algn="l">
              <a:lnSpc>
                <a:spcPct val="100000"/>
              </a:lnSpc>
              <a:spcBef>
                <a:spcPts val="0"/>
              </a:spcBef>
            </a:pPr>
            <a:r>
              <a:rPr lang="en-US" sz="2400" dirty="0">
                <a:solidFill>
                  <a:srgbClr val="C00000"/>
                </a:solidFill>
                <a:latin typeface="Times"/>
                <a:cs typeface="Times"/>
              </a:rPr>
              <a:t> Turn on switch 1, leave on for 4:30</a:t>
            </a:r>
          </a:p>
          <a:p>
            <a:pPr algn="l">
              <a:lnSpc>
                <a:spcPct val="100000"/>
              </a:lnSpc>
              <a:spcBef>
                <a:spcPts val="0"/>
              </a:spcBef>
            </a:pPr>
            <a:r>
              <a:rPr lang="en-US" sz="2400" dirty="0">
                <a:solidFill>
                  <a:srgbClr val="C00000"/>
                </a:solidFill>
                <a:latin typeface="Times"/>
                <a:cs typeface="Times"/>
              </a:rPr>
              <a:t> Turn off 1, turn on 2, open door</a:t>
            </a:r>
          </a:p>
          <a:p>
            <a:pPr algn="l">
              <a:lnSpc>
                <a:spcPct val="100000"/>
              </a:lnSpc>
              <a:spcBef>
                <a:spcPts val="0"/>
              </a:spcBef>
            </a:pPr>
            <a:endParaRPr lang="en-US" sz="2400" dirty="0">
              <a:solidFill>
                <a:srgbClr val="C00000"/>
              </a:solidFill>
              <a:latin typeface="Times"/>
              <a:cs typeface="Times"/>
            </a:endParaRPr>
          </a:p>
          <a:p>
            <a:pPr algn="l">
              <a:lnSpc>
                <a:spcPct val="100000"/>
              </a:lnSpc>
              <a:spcBef>
                <a:spcPts val="0"/>
              </a:spcBef>
            </a:pPr>
            <a:r>
              <a:rPr lang="en-US" sz="2400" dirty="0">
                <a:solidFill>
                  <a:srgbClr val="C00000"/>
                </a:solidFill>
                <a:latin typeface="Times"/>
                <a:cs typeface="Times"/>
              </a:rPr>
              <a:t>    If bulb is on, switch 2 controls light; </a:t>
            </a:r>
          </a:p>
          <a:p>
            <a:pPr algn="l">
              <a:lnSpc>
                <a:spcPct val="100000"/>
              </a:lnSpc>
              <a:spcBef>
                <a:spcPts val="0"/>
              </a:spcBef>
            </a:pPr>
            <a:r>
              <a:rPr lang="en-US" sz="2400" dirty="0">
                <a:solidFill>
                  <a:srgbClr val="C00000"/>
                </a:solidFill>
                <a:latin typeface="Times"/>
                <a:cs typeface="Times"/>
              </a:rPr>
              <a:t>    If bulb is off, but warm, switch 1 controls it</a:t>
            </a:r>
          </a:p>
          <a:p>
            <a:pPr algn="l">
              <a:lnSpc>
                <a:spcPct val="100000"/>
              </a:lnSpc>
              <a:spcBef>
                <a:spcPts val="0"/>
              </a:spcBef>
            </a:pPr>
            <a:r>
              <a:rPr lang="en-US" sz="2400" dirty="0">
                <a:solidFill>
                  <a:srgbClr val="C00000"/>
                </a:solidFill>
                <a:latin typeface="Times"/>
                <a:cs typeface="Times"/>
              </a:rPr>
              <a:t>    If neither, switch 3 controlled it</a:t>
            </a:r>
          </a:p>
        </p:txBody>
      </p:sp>
      <p:sp>
        <p:nvSpPr>
          <p:cNvPr id="6" name="Title 1"/>
          <p:cNvSpPr>
            <a:spLocks noGrp="1"/>
          </p:cNvSpPr>
          <p:nvPr>
            <p:ph type="title"/>
          </p:nvPr>
        </p:nvSpPr>
        <p:spPr>
          <a:xfrm>
            <a:off x="0" y="0"/>
            <a:ext cx="9177867" cy="762000"/>
          </a:xfrm>
        </p:spPr>
        <p:txBody>
          <a:bodyPr>
            <a:normAutofit/>
          </a:bodyPr>
          <a:lstStyle/>
          <a:p>
            <a:r>
              <a:rPr lang="en-US" sz="3600" dirty="0" err="1">
                <a:latin typeface="Times"/>
                <a:cs typeface="Times"/>
              </a:rPr>
              <a:t>Lightbulb</a:t>
            </a:r>
            <a:endParaRPr lang="en-US" sz="3600" dirty="0">
              <a:latin typeface="Times"/>
              <a:cs typeface="Times"/>
            </a:endParaRPr>
          </a:p>
        </p:txBody>
      </p:sp>
    </p:spTree>
    <p:extLst>
      <p:ext uri="{BB962C8B-B14F-4D97-AF65-F5344CB8AC3E}">
        <p14:creationId xmlns:p14="http://schemas.microsoft.com/office/powerpoint/2010/main" val="3829497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44514"/>
            <a:ext cx="6553200" cy="5408686"/>
          </a:xfrm>
        </p:spPr>
        <p:txBody>
          <a:bodyPr>
            <a:noAutofit/>
          </a:bodyPr>
          <a:lstStyle/>
          <a:p>
            <a:pPr marL="0" indent="0">
              <a:buNone/>
            </a:pPr>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pPr>
              <a:spcAft>
                <a:spcPts val="1200"/>
              </a:spcAft>
            </a:pPr>
            <a:r>
              <a:rPr lang="en-US" sz="2400" dirty="0">
                <a:solidFill>
                  <a:srgbClr val="000000"/>
                </a:solidFill>
                <a:latin typeface="Times New Roman"/>
                <a:cs typeface="Times New Roman"/>
              </a:rPr>
              <a:t>Imagine 8 coins arranged above. </a:t>
            </a:r>
            <a:r>
              <a:rPr lang="en-US" sz="2400" b="1" i="1" dirty="0">
                <a:solidFill>
                  <a:srgbClr val="000000"/>
                </a:solidFill>
                <a:latin typeface="Times New Roman"/>
                <a:cs typeface="Times New Roman"/>
              </a:rPr>
              <a:t>Move</a:t>
            </a:r>
            <a:r>
              <a:rPr lang="en-US" sz="2400" dirty="0">
                <a:solidFill>
                  <a:srgbClr val="000000"/>
                </a:solidFill>
                <a:latin typeface="Times New Roman"/>
                <a:cs typeface="Times New Roman"/>
              </a:rPr>
              <a:t> </a:t>
            </a:r>
            <a:r>
              <a:rPr lang="en-US" sz="2400" b="1" i="1" dirty="0">
                <a:solidFill>
                  <a:srgbClr val="000000"/>
                </a:solidFill>
                <a:latin typeface="Times New Roman"/>
                <a:cs typeface="Times New Roman"/>
              </a:rPr>
              <a:t>exactly 2 coins</a:t>
            </a:r>
            <a:r>
              <a:rPr lang="en-US" sz="2400" dirty="0">
                <a:solidFill>
                  <a:srgbClr val="000000"/>
                </a:solidFill>
                <a:latin typeface="Times New Roman"/>
                <a:cs typeface="Times New Roman"/>
              </a:rPr>
              <a:t>, so that in the new </a:t>
            </a:r>
            <a:r>
              <a:rPr lang="en-US" sz="2400" dirty="0" err="1">
                <a:solidFill>
                  <a:srgbClr val="000000"/>
                </a:solidFill>
                <a:latin typeface="Times New Roman"/>
                <a:cs typeface="Times New Roman"/>
              </a:rPr>
              <a:t>arrangment</a:t>
            </a:r>
            <a:r>
              <a:rPr lang="en-US" sz="2400" dirty="0">
                <a:solidFill>
                  <a:srgbClr val="000000"/>
                </a:solidFill>
                <a:latin typeface="Times New Roman"/>
                <a:cs typeface="Times New Roman"/>
              </a:rPr>
              <a:t> each coin touches exactly 3 others </a:t>
            </a:r>
            <a:endParaRPr lang="en-US" sz="2400" dirty="0">
              <a:latin typeface="Times New Roman"/>
              <a:cs typeface="Times New Roman"/>
            </a:endParaRPr>
          </a:p>
          <a:p>
            <a:r>
              <a:rPr lang="en-US" sz="2400" dirty="0">
                <a:solidFill>
                  <a:srgbClr val="000000"/>
                </a:solidFill>
                <a:latin typeface="Times New Roman"/>
                <a:cs typeface="Times New Roman"/>
              </a:rPr>
              <a:t>Move exactly 2 coins, so that each coin touches exactly 3 others </a:t>
            </a:r>
            <a:endParaRPr lang="en-US" sz="2400" dirty="0">
              <a:latin typeface="Times New Roman"/>
              <a:cs typeface="Times New Roman"/>
            </a:endParaRPr>
          </a:p>
          <a:p>
            <a:pPr>
              <a:buClr>
                <a:srgbClr val="0F266F"/>
              </a:buClr>
              <a:buFont typeface="Wingdings" panose="05000000000000000000" pitchFamily="2" charset="2"/>
              <a:buChar char="§"/>
            </a:pPr>
            <a:endParaRPr lang="en-US" dirty="0"/>
          </a:p>
        </p:txBody>
      </p:sp>
      <p:sp>
        <p:nvSpPr>
          <p:cNvPr id="5" name="Text Box 2">
            <a:extLst>
              <a:ext uri="{FF2B5EF4-FFF2-40B4-BE49-F238E27FC236}">
                <a16:creationId xmlns:a16="http://schemas.microsoft.com/office/drawing/2014/main" id="{8BD452E2-0FD4-5D4E-98DF-DC17D9DB9FC5}"/>
              </a:ext>
            </a:extLst>
          </p:cNvPr>
          <p:cNvSpPr txBox="1">
            <a:spLocks noChangeArrowheads="1"/>
          </p:cNvSpPr>
          <p:nvPr/>
        </p:nvSpPr>
        <p:spPr bwMode="auto">
          <a:xfrm>
            <a:off x="4482389" y="21938680"/>
            <a:ext cx="4027555"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sp>
        <p:nvSpPr>
          <p:cNvPr id="6" name="Text Box 2">
            <a:extLst>
              <a:ext uri="{FF2B5EF4-FFF2-40B4-BE49-F238E27FC236}">
                <a16:creationId xmlns:a16="http://schemas.microsoft.com/office/drawing/2014/main" id="{F5BCE9B6-D501-8243-8D8F-8B836BAF85FB}"/>
              </a:ext>
            </a:extLst>
          </p:cNvPr>
          <p:cNvSpPr txBox="1">
            <a:spLocks noChangeArrowheads="1"/>
          </p:cNvSpPr>
          <p:nvPr/>
        </p:nvSpPr>
        <p:spPr bwMode="auto">
          <a:xfrm>
            <a:off x="4596689" y="22091080"/>
            <a:ext cx="4027555"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grpSp>
        <p:nvGrpSpPr>
          <p:cNvPr id="7" name="Group 6">
            <a:extLst>
              <a:ext uri="{FF2B5EF4-FFF2-40B4-BE49-F238E27FC236}">
                <a16:creationId xmlns:a16="http://schemas.microsoft.com/office/drawing/2014/main" id="{2B7E37BB-D4D6-1E48-BD92-77D5502D8E49}"/>
              </a:ext>
            </a:extLst>
          </p:cNvPr>
          <p:cNvGrpSpPr/>
          <p:nvPr/>
        </p:nvGrpSpPr>
        <p:grpSpPr>
          <a:xfrm>
            <a:off x="-12662612" y="17647920"/>
            <a:ext cx="18801470" cy="6226332"/>
            <a:chOff x="-20171923" y="17647921"/>
            <a:chExt cx="25068627" cy="6226332"/>
          </a:xfrm>
        </p:grpSpPr>
        <p:sp>
          <p:nvSpPr>
            <p:cNvPr id="8" name="Text Box 2">
              <a:extLst>
                <a:ext uri="{FF2B5EF4-FFF2-40B4-BE49-F238E27FC236}">
                  <a16:creationId xmlns:a16="http://schemas.microsoft.com/office/drawing/2014/main" id="{CFF28326-43B6-A441-BB98-D1F5500A7CE6}"/>
                </a:ext>
              </a:extLst>
            </p:cNvPr>
            <p:cNvSpPr txBox="1">
              <a:spLocks noChangeArrowheads="1"/>
            </p:cNvSpPr>
            <p:nvPr/>
          </p:nvSpPr>
          <p:spPr bwMode="auto">
            <a:xfrm>
              <a:off x="-20171923" y="17647921"/>
              <a:ext cx="5370073"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B35559A6-67D1-6340-8535-6DCD9AB065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321" y="22211455"/>
              <a:ext cx="4076383" cy="1662798"/>
            </a:xfrm>
            <a:prstGeom prst="rect">
              <a:avLst/>
            </a:prstGeom>
            <a:noFill/>
            <a:ln>
              <a:noFill/>
            </a:ln>
          </p:spPr>
        </p:pic>
      </p:grpSp>
      <p:pic>
        <p:nvPicPr>
          <p:cNvPr id="10" name="Picture 9">
            <a:extLst>
              <a:ext uri="{FF2B5EF4-FFF2-40B4-BE49-F238E27FC236}">
                <a16:creationId xmlns:a16="http://schemas.microsoft.com/office/drawing/2014/main" id="{7775D413-74F1-6540-B270-D8DA44AA2D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7109" y="23589883"/>
            <a:ext cx="3057287" cy="1662798"/>
          </a:xfrm>
          <a:prstGeom prst="rect">
            <a:avLst/>
          </a:prstGeom>
          <a:noFill/>
          <a:ln>
            <a:noFill/>
          </a:ln>
        </p:spPr>
      </p:pic>
      <p:pic>
        <p:nvPicPr>
          <p:cNvPr id="11" name="Picture 10">
            <a:extLst>
              <a:ext uri="{FF2B5EF4-FFF2-40B4-BE49-F238E27FC236}">
                <a16:creationId xmlns:a16="http://schemas.microsoft.com/office/drawing/2014/main" id="{4F0B8972-BEEC-41B8-A800-D6BEAA58E3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801018"/>
            <a:ext cx="3429000" cy="1662430"/>
          </a:xfrm>
          <a:prstGeom prst="rect">
            <a:avLst/>
          </a:prstGeom>
          <a:noFill/>
          <a:ln>
            <a:noFill/>
          </a:ln>
        </p:spPr>
      </p:pic>
      <p:sp>
        <p:nvSpPr>
          <p:cNvPr id="13" name="Title 1">
            <a:extLst>
              <a:ext uri="{FF2B5EF4-FFF2-40B4-BE49-F238E27FC236}">
                <a16:creationId xmlns:a16="http://schemas.microsoft.com/office/drawing/2014/main" id="{FA45E450-8820-514F-B29C-58F5071A0865}"/>
              </a:ext>
            </a:extLst>
          </p:cNvPr>
          <p:cNvSpPr txBox="1">
            <a:spLocks/>
          </p:cNvSpPr>
          <p:nvPr/>
        </p:nvSpPr>
        <p:spPr>
          <a:xfrm>
            <a:off x="0" y="260430"/>
            <a:ext cx="9144000" cy="1415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rgbClr val="000000"/>
                </a:solidFill>
                <a:latin typeface="Times New Roman"/>
                <a:cs typeface="Times New Roman"/>
              </a:rPr>
              <a:t>Eight coins in two rows</a:t>
            </a:r>
            <a:br>
              <a:rPr lang="en-US" dirty="0">
                <a:solidFill>
                  <a:srgbClr val="000000"/>
                </a:solidFill>
                <a:latin typeface="Times New Roman"/>
                <a:cs typeface="Times New Roman"/>
              </a:rPr>
            </a:br>
            <a:r>
              <a:rPr lang="en-US" dirty="0">
                <a:solidFill>
                  <a:srgbClr val="000000"/>
                </a:solidFill>
                <a:latin typeface="Times New Roman"/>
                <a:cs typeface="Times New Roman"/>
              </a:rPr>
              <a:t>				</a:t>
            </a:r>
            <a:endParaRPr lang="en-US" b="0" dirty="0">
              <a:solidFill>
                <a:srgbClr val="000000"/>
              </a:solidFill>
              <a:latin typeface="Times New Roman"/>
              <a:cs typeface="Times New Roman"/>
            </a:endParaRPr>
          </a:p>
        </p:txBody>
      </p:sp>
    </p:spTree>
    <p:extLst>
      <p:ext uri="{BB962C8B-B14F-4D97-AF65-F5344CB8AC3E}">
        <p14:creationId xmlns:p14="http://schemas.microsoft.com/office/powerpoint/2010/main" val="259493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44514"/>
            <a:ext cx="6553200" cy="5408686"/>
          </a:xfrm>
        </p:spPr>
        <p:txBody>
          <a:bodyPr>
            <a:noAutofit/>
          </a:bodyPr>
          <a:lstStyle/>
          <a:p>
            <a:pPr marL="0" indent="0">
              <a:buNone/>
            </a:pPr>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pPr>
              <a:spcAft>
                <a:spcPts val="1200"/>
              </a:spcAft>
            </a:pPr>
            <a:r>
              <a:rPr lang="en-US" sz="2400" dirty="0">
                <a:solidFill>
                  <a:srgbClr val="000000"/>
                </a:solidFill>
                <a:latin typeface="Times New Roman"/>
                <a:cs typeface="Times New Roman"/>
              </a:rPr>
              <a:t>Imagine 8 coins arranged above. </a:t>
            </a:r>
            <a:r>
              <a:rPr lang="en-US" sz="2400" b="1" i="1" dirty="0">
                <a:solidFill>
                  <a:srgbClr val="000000"/>
                </a:solidFill>
                <a:latin typeface="Times New Roman"/>
                <a:cs typeface="Times New Roman"/>
              </a:rPr>
              <a:t>Move</a:t>
            </a:r>
            <a:r>
              <a:rPr lang="en-US" sz="2400" dirty="0">
                <a:solidFill>
                  <a:srgbClr val="000000"/>
                </a:solidFill>
                <a:latin typeface="Times New Roman"/>
                <a:cs typeface="Times New Roman"/>
              </a:rPr>
              <a:t> </a:t>
            </a:r>
            <a:r>
              <a:rPr lang="en-US" sz="2400" b="1" i="1" dirty="0">
                <a:solidFill>
                  <a:srgbClr val="000000"/>
                </a:solidFill>
                <a:latin typeface="Times New Roman"/>
                <a:cs typeface="Times New Roman"/>
              </a:rPr>
              <a:t>exactly 2 coins</a:t>
            </a:r>
            <a:r>
              <a:rPr lang="en-US" sz="2400" dirty="0">
                <a:solidFill>
                  <a:srgbClr val="000000"/>
                </a:solidFill>
                <a:latin typeface="Times New Roman"/>
                <a:cs typeface="Times New Roman"/>
              </a:rPr>
              <a:t>, so that in the new </a:t>
            </a:r>
            <a:r>
              <a:rPr lang="en-US" sz="2400" dirty="0" err="1">
                <a:solidFill>
                  <a:srgbClr val="000000"/>
                </a:solidFill>
                <a:latin typeface="Times New Roman"/>
                <a:cs typeface="Times New Roman"/>
              </a:rPr>
              <a:t>arrangment</a:t>
            </a:r>
            <a:r>
              <a:rPr lang="en-US" sz="2400" dirty="0">
                <a:solidFill>
                  <a:srgbClr val="000000"/>
                </a:solidFill>
                <a:latin typeface="Times New Roman"/>
                <a:cs typeface="Times New Roman"/>
              </a:rPr>
              <a:t> each coin touches exactly 3 others </a:t>
            </a:r>
            <a:endParaRPr lang="en-US" sz="2400" dirty="0">
              <a:latin typeface="Times New Roman"/>
              <a:cs typeface="Times New Roman"/>
            </a:endParaRPr>
          </a:p>
          <a:p>
            <a:r>
              <a:rPr lang="en-US" sz="2400" dirty="0">
                <a:solidFill>
                  <a:srgbClr val="000000"/>
                </a:solidFill>
                <a:latin typeface="Times New Roman"/>
                <a:cs typeface="Times New Roman"/>
              </a:rPr>
              <a:t>Move exactly 2 coins, so that each coin touches exactly 3 others </a:t>
            </a:r>
            <a:endParaRPr lang="en-US" sz="2400" dirty="0">
              <a:latin typeface="Times New Roman"/>
              <a:cs typeface="Times New Roman"/>
            </a:endParaRPr>
          </a:p>
          <a:p>
            <a:pPr>
              <a:buClr>
                <a:srgbClr val="0F266F"/>
              </a:buClr>
              <a:buFont typeface="Wingdings" panose="05000000000000000000" pitchFamily="2" charset="2"/>
              <a:buChar char="§"/>
            </a:pPr>
            <a:endParaRPr lang="en-US" dirty="0"/>
          </a:p>
        </p:txBody>
      </p:sp>
      <p:sp>
        <p:nvSpPr>
          <p:cNvPr id="5" name="Text Box 2">
            <a:extLst>
              <a:ext uri="{FF2B5EF4-FFF2-40B4-BE49-F238E27FC236}">
                <a16:creationId xmlns:a16="http://schemas.microsoft.com/office/drawing/2014/main" id="{8BD452E2-0FD4-5D4E-98DF-DC17D9DB9FC5}"/>
              </a:ext>
            </a:extLst>
          </p:cNvPr>
          <p:cNvSpPr txBox="1">
            <a:spLocks noChangeArrowheads="1"/>
          </p:cNvSpPr>
          <p:nvPr/>
        </p:nvSpPr>
        <p:spPr bwMode="auto">
          <a:xfrm>
            <a:off x="4482389" y="21938680"/>
            <a:ext cx="4027555"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sp>
        <p:nvSpPr>
          <p:cNvPr id="6" name="Text Box 2">
            <a:extLst>
              <a:ext uri="{FF2B5EF4-FFF2-40B4-BE49-F238E27FC236}">
                <a16:creationId xmlns:a16="http://schemas.microsoft.com/office/drawing/2014/main" id="{F5BCE9B6-D501-8243-8D8F-8B836BAF85FB}"/>
              </a:ext>
            </a:extLst>
          </p:cNvPr>
          <p:cNvSpPr txBox="1">
            <a:spLocks noChangeArrowheads="1"/>
          </p:cNvSpPr>
          <p:nvPr/>
        </p:nvSpPr>
        <p:spPr bwMode="auto">
          <a:xfrm>
            <a:off x="4596689" y="22091080"/>
            <a:ext cx="4027555"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grpSp>
        <p:nvGrpSpPr>
          <p:cNvPr id="7" name="Group 6">
            <a:extLst>
              <a:ext uri="{FF2B5EF4-FFF2-40B4-BE49-F238E27FC236}">
                <a16:creationId xmlns:a16="http://schemas.microsoft.com/office/drawing/2014/main" id="{2B7E37BB-D4D6-1E48-BD92-77D5502D8E49}"/>
              </a:ext>
            </a:extLst>
          </p:cNvPr>
          <p:cNvGrpSpPr/>
          <p:nvPr/>
        </p:nvGrpSpPr>
        <p:grpSpPr>
          <a:xfrm>
            <a:off x="-12662612" y="17647920"/>
            <a:ext cx="18801470" cy="6226332"/>
            <a:chOff x="-20171923" y="17647921"/>
            <a:chExt cx="25068627" cy="6226332"/>
          </a:xfrm>
        </p:grpSpPr>
        <p:sp>
          <p:nvSpPr>
            <p:cNvPr id="8" name="Text Box 2">
              <a:extLst>
                <a:ext uri="{FF2B5EF4-FFF2-40B4-BE49-F238E27FC236}">
                  <a16:creationId xmlns:a16="http://schemas.microsoft.com/office/drawing/2014/main" id="{CFF28326-43B6-A441-BB98-D1F5500A7CE6}"/>
                </a:ext>
              </a:extLst>
            </p:cNvPr>
            <p:cNvSpPr txBox="1">
              <a:spLocks noChangeArrowheads="1"/>
            </p:cNvSpPr>
            <p:nvPr/>
          </p:nvSpPr>
          <p:spPr bwMode="auto">
            <a:xfrm>
              <a:off x="-20171923" y="17647921"/>
              <a:ext cx="5370073"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B35559A6-67D1-6340-8535-6DCD9AB065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321" y="22211455"/>
              <a:ext cx="4076383" cy="1662798"/>
            </a:xfrm>
            <a:prstGeom prst="rect">
              <a:avLst/>
            </a:prstGeom>
            <a:noFill/>
            <a:ln>
              <a:noFill/>
            </a:ln>
          </p:spPr>
        </p:pic>
      </p:grpSp>
      <p:pic>
        <p:nvPicPr>
          <p:cNvPr id="10" name="Picture 9">
            <a:extLst>
              <a:ext uri="{FF2B5EF4-FFF2-40B4-BE49-F238E27FC236}">
                <a16:creationId xmlns:a16="http://schemas.microsoft.com/office/drawing/2014/main" id="{7775D413-74F1-6540-B270-D8DA44AA2D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7109" y="23589883"/>
            <a:ext cx="3057287" cy="1662798"/>
          </a:xfrm>
          <a:prstGeom prst="rect">
            <a:avLst/>
          </a:prstGeom>
          <a:noFill/>
          <a:ln>
            <a:noFill/>
          </a:ln>
        </p:spPr>
      </p:pic>
      <p:pic>
        <p:nvPicPr>
          <p:cNvPr id="11" name="Picture 10">
            <a:extLst>
              <a:ext uri="{FF2B5EF4-FFF2-40B4-BE49-F238E27FC236}">
                <a16:creationId xmlns:a16="http://schemas.microsoft.com/office/drawing/2014/main" id="{4F0B8972-BEEC-41B8-A800-D6BEAA58E3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801018"/>
            <a:ext cx="3429000" cy="1662430"/>
          </a:xfrm>
          <a:prstGeom prst="rect">
            <a:avLst/>
          </a:prstGeom>
          <a:noFill/>
          <a:ln>
            <a:noFill/>
          </a:ln>
        </p:spPr>
      </p:pic>
      <p:sp>
        <p:nvSpPr>
          <p:cNvPr id="13" name="Title 1">
            <a:extLst>
              <a:ext uri="{FF2B5EF4-FFF2-40B4-BE49-F238E27FC236}">
                <a16:creationId xmlns:a16="http://schemas.microsoft.com/office/drawing/2014/main" id="{FA45E450-8820-514F-B29C-58F5071A0865}"/>
              </a:ext>
            </a:extLst>
          </p:cNvPr>
          <p:cNvSpPr txBox="1">
            <a:spLocks/>
          </p:cNvSpPr>
          <p:nvPr/>
        </p:nvSpPr>
        <p:spPr>
          <a:xfrm>
            <a:off x="0" y="260430"/>
            <a:ext cx="9144000" cy="1415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rgbClr val="000000"/>
                </a:solidFill>
                <a:latin typeface="Times New Roman"/>
                <a:cs typeface="Times New Roman"/>
              </a:rPr>
              <a:t>Eight coins in two rows</a:t>
            </a:r>
            <a:br>
              <a:rPr lang="en-US" dirty="0">
                <a:solidFill>
                  <a:srgbClr val="000000"/>
                </a:solidFill>
                <a:latin typeface="Times New Roman"/>
                <a:cs typeface="Times New Roman"/>
              </a:rPr>
            </a:br>
            <a:r>
              <a:rPr lang="en-US" dirty="0">
                <a:solidFill>
                  <a:srgbClr val="000000"/>
                </a:solidFill>
                <a:latin typeface="Times New Roman"/>
                <a:cs typeface="Times New Roman"/>
              </a:rPr>
              <a:t>				</a:t>
            </a:r>
            <a:endParaRPr lang="en-US" b="0" dirty="0">
              <a:solidFill>
                <a:srgbClr val="000000"/>
              </a:solidFill>
              <a:latin typeface="Times New Roman"/>
              <a:cs typeface="Times New Roman"/>
            </a:endParaRPr>
          </a:p>
        </p:txBody>
      </p:sp>
      <p:sp>
        <p:nvSpPr>
          <p:cNvPr id="12" name="Oval 11">
            <a:extLst>
              <a:ext uri="{FF2B5EF4-FFF2-40B4-BE49-F238E27FC236}">
                <a16:creationId xmlns:a16="http://schemas.microsoft.com/office/drawing/2014/main" id="{1768C7AA-5C3A-584C-9643-3D7D4C949D2B}"/>
              </a:ext>
            </a:extLst>
          </p:cNvPr>
          <p:cNvSpPr/>
          <p:nvPr/>
        </p:nvSpPr>
        <p:spPr>
          <a:xfrm>
            <a:off x="4363916" y="1981200"/>
            <a:ext cx="665284" cy="687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a:extLst>
              <a:ext uri="{FF2B5EF4-FFF2-40B4-BE49-F238E27FC236}">
                <a16:creationId xmlns:a16="http://schemas.microsoft.com/office/drawing/2014/main" id="{22D6C2EE-C533-7D42-8B04-1D80E726902B}"/>
              </a:ext>
            </a:extLst>
          </p:cNvPr>
          <p:cNvSpPr/>
          <p:nvPr/>
        </p:nvSpPr>
        <p:spPr>
          <a:xfrm>
            <a:off x="4038600" y="2636684"/>
            <a:ext cx="609600" cy="63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89420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44514"/>
            <a:ext cx="6553200" cy="5408686"/>
          </a:xfrm>
        </p:spPr>
        <p:txBody>
          <a:bodyPr>
            <a:noAutofit/>
          </a:bodyPr>
          <a:lstStyle/>
          <a:p>
            <a:pPr marL="0" indent="0">
              <a:buNone/>
            </a:pPr>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pPr>
              <a:spcAft>
                <a:spcPts val="1200"/>
              </a:spcAft>
            </a:pPr>
            <a:r>
              <a:rPr lang="en-US" sz="2400" dirty="0">
                <a:solidFill>
                  <a:srgbClr val="000000"/>
                </a:solidFill>
                <a:latin typeface="Times New Roman"/>
                <a:cs typeface="Times New Roman"/>
              </a:rPr>
              <a:t>Imagine 8 coins arranged above. </a:t>
            </a:r>
            <a:r>
              <a:rPr lang="en-US" sz="2400" b="1" i="1" dirty="0">
                <a:solidFill>
                  <a:srgbClr val="000000"/>
                </a:solidFill>
                <a:latin typeface="Times New Roman"/>
                <a:cs typeface="Times New Roman"/>
              </a:rPr>
              <a:t>Move</a:t>
            </a:r>
            <a:r>
              <a:rPr lang="en-US" sz="2400" dirty="0">
                <a:solidFill>
                  <a:srgbClr val="000000"/>
                </a:solidFill>
                <a:latin typeface="Times New Roman"/>
                <a:cs typeface="Times New Roman"/>
              </a:rPr>
              <a:t> </a:t>
            </a:r>
            <a:r>
              <a:rPr lang="en-US" sz="2400" b="1" i="1" dirty="0">
                <a:solidFill>
                  <a:srgbClr val="000000"/>
                </a:solidFill>
                <a:latin typeface="Times New Roman"/>
                <a:cs typeface="Times New Roman"/>
              </a:rPr>
              <a:t>exactly 2 coins</a:t>
            </a:r>
            <a:r>
              <a:rPr lang="en-US" sz="2400" dirty="0">
                <a:solidFill>
                  <a:srgbClr val="000000"/>
                </a:solidFill>
                <a:latin typeface="Times New Roman"/>
                <a:cs typeface="Times New Roman"/>
              </a:rPr>
              <a:t>, so that in the new </a:t>
            </a:r>
            <a:r>
              <a:rPr lang="en-US" sz="2400" dirty="0" err="1">
                <a:solidFill>
                  <a:srgbClr val="000000"/>
                </a:solidFill>
                <a:latin typeface="Times New Roman"/>
                <a:cs typeface="Times New Roman"/>
              </a:rPr>
              <a:t>arrangment</a:t>
            </a:r>
            <a:r>
              <a:rPr lang="en-US" sz="2400" dirty="0">
                <a:solidFill>
                  <a:srgbClr val="000000"/>
                </a:solidFill>
                <a:latin typeface="Times New Roman"/>
                <a:cs typeface="Times New Roman"/>
              </a:rPr>
              <a:t> each coin touches exactly 3 others </a:t>
            </a:r>
            <a:endParaRPr lang="en-US" sz="2400" dirty="0">
              <a:latin typeface="Times New Roman"/>
              <a:cs typeface="Times New Roman"/>
            </a:endParaRPr>
          </a:p>
          <a:p>
            <a:r>
              <a:rPr lang="en-US" sz="2400" dirty="0">
                <a:solidFill>
                  <a:srgbClr val="000000"/>
                </a:solidFill>
                <a:latin typeface="Times New Roman"/>
                <a:cs typeface="Times New Roman"/>
              </a:rPr>
              <a:t>Move exactly 2 coins, so that each coin touches exactly 3 others </a:t>
            </a:r>
            <a:endParaRPr lang="en-US" sz="2400" dirty="0">
              <a:latin typeface="Times New Roman"/>
              <a:cs typeface="Times New Roman"/>
            </a:endParaRPr>
          </a:p>
          <a:p>
            <a:pPr>
              <a:buClr>
                <a:srgbClr val="0F266F"/>
              </a:buClr>
              <a:buFont typeface="Wingdings" panose="05000000000000000000" pitchFamily="2" charset="2"/>
              <a:buChar char="§"/>
            </a:pPr>
            <a:endParaRPr lang="en-US" dirty="0"/>
          </a:p>
        </p:txBody>
      </p:sp>
      <p:sp>
        <p:nvSpPr>
          <p:cNvPr id="5" name="Text Box 2">
            <a:extLst>
              <a:ext uri="{FF2B5EF4-FFF2-40B4-BE49-F238E27FC236}">
                <a16:creationId xmlns:a16="http://schemas.microsoft.com/office/drawing/2014/main" id="{8BD452E2-0FD4-5D4E-98DF-DC17D9DB9FC5}"/>
              </a:ext>
            </a:extLst>
          </p:cNvPr>
          <p:cNvSpPr txBox="1">
            <a:spLocks noChangeArrowheads="1"/>
          </p:cNvSpPr>
          <p:nvPr/>
        </p:nvSpPr>
        <p:spPr bwMode="auto">
          <a:xfrm>
            <a:off x="4482389" y="21938680"/>
            <a:ext cx="4027555"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sp>
        <p:nvSpPr>
          <p:cNvPr id="6" name="Text Box 2">
            <a:extLst>
              <a:ext uri="{FF2B5EF4-FFF2-40B4-BE49-F238E27FC236}">
                <a16:creationId xmlns:a16="http://schemas.microsoft.com/office/drawing/2014/main" id="{F5BCE9B6-D501-8243-8D8F-8B836BAF85FB}"/>
              </a:ext>
            </a:extLst>
          </p:cNvPr>
          <p:cNvSpPr txBox="1">
            <a:spLocks noChangeArrowheads="1"/>
          </p:cNvSpPr>
          <p:nvPr/>
        </p:nvSpPr>
        <p:spPr bwMode="auto">
          <a:xfrm>
            <a:off x="4596689" y="22091080"/>
            <a:ext cx="4027555"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grpSp>
        <p:nvGrpSpPr>
          <p:cNvPr id="7" name="Group 6">
            <a:extLst>
              <a:ext uri="{FF2B5EF4-FFF2-40B4-BE49-F238E27FC236}">
                <a16:creationId xmlns:a16="http://schemas.microsoft.com/office/drawing/2014/main" id="{2B7E37BB-D4D6-1E48-BD92-77D5502D8E49}"/>
              </a:ext>
            </a:extLst>
          </p:cNvPr>
          <p:cNvGrpSpPr/>
          <p:nvPr/>
        </p:nvGrpSpPr>
        <p:grpSpPr>
          <a:xfrm>
            <a:off x="-12662612" y="17647920"/>
            <a:ext cx="18801470" cy="6226332"/>
            <a:chOff x="-20171923" y="17647921"/>
            <a:chExt cx="25068627" cy="6226332"/>
          </a:xfrm>
        </p:grpSpPr>
        <p:sp>
          <p:nvSpPr>
            <p:cNvPr id="8" name="Text Box 2">
              <a:extLst>
                <a:ext uri="{FF2B5EF4-FFF2-40B4-BE49-F238E27FC236}">
                  <a16:creationId xmlns:a16="http://schemas.microsoft.com/office/drawing/2014/main" id="{CFF28326-43B6-A441-BB98-D1F5500A7CE6}"/>
                </a:ext>
              </a:extLst>
            </p:cNvPr>
            <p:cNvSpPr txBox="1">
              <a:spLocks noChangeArrowheads="1"/>
            </p:cNvSpPr>
            <p:nvPr/>
          </p:nvSpPr>
          <p:spPr bwMode="auto">
            <a:xfrm>
              <a:off x="-20171923" y="17647921"/>
              <a:ext cx="5370073"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B35559A6-67D1-6340-8535-6DCD9AB065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321" y="22211455"/>
              <a:ext cx="4076383" cy="1662798"/>
            </a:xfrm>
            <a:prstGeom prst="rect">
              <a:avLst/>
            </a:prstGeom>
            <a:noFill/>
            <a:ln>
              <a:noFill/>
            </a:ln>
          </p:spPr>
        </p:pic>
      </p:grpSp>
      <p:pic>
        <p:nvPicPr>
          <p:cNvPr id="10" name="Picture 9">
            <a:extLst>
              <a:ext uri="{FF2B5EF4-FFF2-40B4-BE49-F238E27FC236}">
                <a16:creationId xmlns:a16="http://schemas.microsoft.com/office/drawing/2014/main" id="{7775D413-74F1-6540-B270-D8DA44AA2D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7109" y="23589883"/>
            <a:ext cx="3057287" cy="1662798"/>
          </a:xfrm>
          <a:prstGeom prst="rect">
            <a:avLst/>
          </a:prstGeom>
          <a:noFill/>
          <a:ln>
            <a:noFill/>
          </a:ln>
        </p:spPr>
      </p:pic>
      <p:pic>
        <p:nvPicPr>
          <p:cNvPr id="11" name="Picture 10">
            <a:extLst>
              <a:ext uri="{FF2B5EF4-FFF2-40B4-BE49-F238E27FC236}">
                <a16:creationId xmlns:a16="http://schemas.microsoft.com/office/drawing/2014/main" id="{4F0B8972-BEEC-41B8-A800-D6BEAA58E3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801018"/>
            <a:ext cx="3429000" cy="1662430"/>
          </a:xfrm>
          <a:prstGeom prst="rect">
            <a:avLst/>
          </a:prstGeom>
          <a:noFill/>
          <a:ln>
            <a:noFill/>
          </a:ln>
        </p:spPr>
      </p:pic>
      <p:sp>
        <p:nvSpPr>
          <p:cNvPr id="13" name="Title 1">
            <a:extLst>
              <a:ext uri="{FF2B5EF4-FFF2-40B4-BE49-F238E27FC236}">
                <a16:creationId xmlns:a16="http://schemas.microsoft.com/office/drawing/2014/main" id="{FA45E450-8820-514F-B29C-58F5071A0865}"/>
              </a:ext>
            </a:extLst>
          </p:cNvPr>
          <p:cNvSpPr txBox="1">
            <a:spLocks/>
          </p:cNvSpPr>
          <p:nvPr/>
        </p:nvSpPr>
        <p:spPr>
          <a:xfrm>
            <a:off x="0" y="260430"/>
            <a:ext cx="9144000" cy="1415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rgbClr val="000000"/>
                </a:solidFill>
                <a:latin typeface="Times New Roman"/>
                <a:cs typeface="Times New Roman"/>
              </a:rPr>
              <a:t>Eight coins in two rows</a:t>
            </a:r>
            <a:br>
              <a:rPr lang="en-US" dirty="0">
                <a:solidFill>
                  <a:srgbClr val="000000"/>
                </a:solidFill>
                <a:latin typeface="Times New Roman"/>
                <a:cs typeface="Times New Roman"/>
              </a:rPr>
            </a:br>
            <a:r>
              <a:rPr lang="en-US" dirty="0">
                <a:solidFill>
                  <a:srgbClr val="000000"/>
                </a:solidFill>
                <a:latin typeface="Times New Roman"/>
                <a:cs typeface="Times New Roman"/>
              </a:rPr>
              <a:t>				</a:t>
            </a:r>
            <a:endParaRPr lang="en-US" b="0" dirty="0">
              <a:solidFill>
                <a:srgbClr val="000000"/>
              </a:solidFill>
              <a:latin typeface="Times New Roman"/>
              <a:cs typeface="Times New Roman"/>
            </a:endParaRPr>
          </a:p>
        </p:txBody>
      </p:sp>
      <p:sp>
        <p:nvSpPr>
          <p:cNvPr id="15" name="Oval 14">
            <a:extLst>
              <a:ext uri="{FF2B5EF4-FFF2-40B4-BE49-F238E27FC236}">
                <a16:creationId xmlns:a16="http://schemas.microsoft.com/office/drawing/2014/main" id="{472EC58A-4DAD-664F-8190-550629AED3D4}"/>
              </a:ext>
            </a:extLst>
          </p:cNvPr>
          <p:cNvSpPr/>
          <p:nvPr/>
        </p:nvSpPr>
        <p:spPr>
          <a:xfrm>
            <a:off x="4328855" y="2020618"/>
            <a:ext cx="680664" cy="6527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Oval 15">
            <a:extLst>
              <a:ext uri="{FF2B5EF4-FFF2-40B4-BE49-F238E27FC236}">
                <a16:creationId xmlns:a16="http://schemas.microsoft.com/office/drawing/2014/main" id="{6FEBE393-9706-3240-9B75-C0298417F4F7}"/>
              </a:ext>
            </a:extLst>
          </p:cNvPr>
          <p:cNvSpPr/>
          <p:nvPr/>
        </p:nvSpPr>
        <p:spPr>
          <a:xfrm>
            <a:off x="3991744" y="2630159"/>
            <a:ext cx="656456" cy="649469"/>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Oval 16">
            <a:extLst>
              <a:ext uri="{FF2B5EF4-FFF2-40B4-BE49-F238E27FC236}">
                <a16:creationId xmlns:a16="http://schemas.microsoft.com/office/drawing/2014/main" id="{62DC974C-8FFE-7343-8476-C13D993E4D8C}"/>
              </a:ext>
            </a:extLst>
          </p:cNvPr>
          <p:cNvSpPr/>
          <p:nvPr/>
        </p:nvSpPr>
        <p:spPr>
          <a:xfrm>
            <a:off x="4839081" y="2204438"/>
            <a:ext cx="665284" cy="687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Oval 17">
            <a:extLst>
              <a:ext uri="{FF2B5EF4-FFF2-40B4-BE49-F238E27FC236}">
                <a16:creationId xmlns:a16="http://schemas.microsoft.com/office/drawing/2014/main" id="{8C84D003-C533-EF47-912D-DFDD03067AA4}"/>
              </a:ext>
            </a:extLst>
          </p:cNvPr>
          <p:cNvSpPr/>
          <p:nvPr/>
        </p:nvSpPr>
        <p:spPr>
          <a:xfrm>
            <a:off x="3528374" y="2366938"/>
            <a:ext cx="609600" cy="6399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675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0" y="0"/>
            <a:ext cx="9144000" cy="762000"/>
          </a:xfrm>
        </p:spPr>
        <p:txBody>
          <a:bodyPr/>
          <a:lstStyle/>
          <a:p>
            <a:r>
              <a:rPr lang="en-US" i="1" dirty="0">
                <a:latin typeface="Arial" charset="0"/>
                <a:ea typeface="ＭＳ Ｐゴシック" charset="0"/>
                <a:cs typeface="ＭＳ Ｐゴシック" charset="0"/>
              </a:rPr>
              <a:t>Find the forged coins</a:t>
            </a:r>
          </a:p>
        </p:txBody>
      </p:sp>
      <p:sp>
        <p:nvSpPr>
          <p:cNvPr id="154626" name="Text Box 3"/>
          <p:cNvSpPr txBox="1">
            <a:spLocks noChangeArrowheads="1"/>
          </p:cNvSpPr>
          <p:nvPr/>
        </p:nvSpPr>
        <p:spPr bwMode="auto">
          <a:xfrm>
            <a:off x="152400" y="914400"/>
            <a:ext cx="8991600" cy="5786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algn="l">
              <a:lnSpc>
                <a:spcPct val="100000"/>
              </a:lnSpc>
              <a:spcBef>
                <a:spcPct val="0"/>
              </a:spcBef>
              <a:buFontTx/>
              <a:buNone/>
            </a:pPr>
            <a:r>
              <a:rPr lang="en-US" sz="2400" dirty="0">
                <a:latin typeface="ArialMT" charset="0"/>
              </a:rPr>
              <a:t>An innocent coin dealer has 10 bags, each bag containing 10 “ancient coins”. He believes that these are all real, but you know that one bag, from one counterfeiter, contains nothing but forgeries. The other 9 bags contain all real coins. </a:t>
            </a:r>
          </a:p>
          <a:p>
            <a:pPr algn="l">
              <a:lnSpc>
                <a:spcPct val="100000"/>
              </a:lnSpc>
              <a:spcBef>
                <a:spcPct val="0"/>
              </a:spcBef>
              <a:buFontTx/>
              <a:buNone/>
            </a:pPr>
            <a:endParaRPr lang="en-US" sz="2400" dirty="0">
              <a:latin typeface="ArialMT" charset="0"/>
            </a:endParaRPr>
          </a:p>
          <a:p>
            <a:pPr algn="l">
              <a:lnSpc>
                <a:spcPct val="100000"/>
              </a:lnSpc>
              <a:spcBef>
                <a:spcPct val="0"/>
              </a:spcBef>
              <a:buFontTx/>
              <a:buNone/>
            </a:pPr>
            <a:r>
              <a:rPr lang="en-US" sz="2400" dirty="0">
                <a:latin typeface="ArialMT" charset="0"/>
              </a:rPr>
              <a:t>The original coins all weigh 1g, forgeries = 1.1g</a:t>
            </a:r>
          </a:p>
          <a:p>
            <a:pPr algn="l">
              <a:lnSpc>
                <a:spcPct val="100000"/>
              </a:lnSpc>
              <a:spcBef>
                <a:spcPct val="0"/>
              </a:spcBef>
              <a:buFontTx/>
              <a:buNone/>
            </a:pPr>
            <a:endParaRPr lang="en-US" sz="2400" dirty="0">
              <a:latin typeface="ArialMT" charset="0"/>
            </a:endParaRPr>
          </a:p>
          <a:p>
            <a:pPr algn="l">
              <a:lnSpc>
                <a:spcPct val="100000"/>
              </a:lnSpc>
              <a:spcBef>
                <a:spcPct val="0"/>
              </a:spcBef>
              <a:buFontTx/>
              <a:buNone/>
            </a:pPr>
            <a:r>
              <a:rPr lang="en-US" sz="2400" dirty="0">
                <a:latin typeface="ArialMT" charset="0"/>
              </a:rPr>
              <a:t>You</a:t>
            </a:r>
            <a:r>
              <a:rPr lang="ja-JP" altLang="en-US" sz="2400" dirty="0">
                <a:latin typeface="ArialMT" charset="0"/>
              </a:rPr>
              <a:t>’</a:t>
            </a:r>
            <a:r>
              <a:rPr lang="en-US" altLang="ja-JP" sz="2400" dirty="0">
                <a:latin typeface="ArialMT" charset="0"/>
              </a:rPr>
              <a:t>re allowed to touch the coins and examine them more closely, even outside the bags, but they all feel and look too similar to distinguish</a:t>
            </a:r>
          </a:p>
          <a:p>
            <a:pPr algn="l">
              <a:lnSpc>
                <a:spcPct val="100000"/>
              </a:lnSpc>
              <a:spcBef>
                <a:spcPct val="0"/>
              </a:spcBef>
              <a:buFontTx/>
              <a:buNone/>
            </a:pPr>
            <a:endParaRPr lang="en-US" sz="2400" dirty="0">
              <a:latin typeface="ArialMT" charset="0"/>
            </a:endParaRPr>
          </a:p>
          <a:p>
            <a:pPr algn="l">
              <a:lnSpc>
                <a:spcPct val="100000"/>
              </a:lnSpc>
              <a:spcBef>
                <a:spcPct val="0"/>
              </a:spcBef>
              <a:buFontTx/>
              <a:buNone/>
            </a:pPr>
            <a:r>
              <a:rPr lang="en-US" sz="2400" dirty="0">
                <a:latin typeface="ArialMT" charset="0"/>
              </a:rPr>
              <a:t>With just one reading (i.e., can only </a:t>
            </a:r>
            <a:r>
              <a:rPr lang="en-US" sz="2400" u="sng" dirty="0">
                <a:latin typeface="ArialMT" charset="0"/>
              </a:rPr>
              <a:t>get </a:t>
            </a:r>
            <a:r>
              <a:rPr lang="en-US" sz="2400" b="1" i="1" u="sng" dirty="0">
                <a:latin typeface="ArialMT" charset="0"/>
              </a:rPr>
              <a:t>a single number</a:t>
            </a:r>
            <a:r>
              <a:rPr lang="en-US" sz="2400" dirty="0">
                <a:latin typeface="ArialMT" charset="0"/>
              </a:rPr>
              <a:t>) on an accurate digital scale, how can you discover which bag contained forgeries? </a:t>
            </a:r>
          </a:p>
          <a:p>
            <a:pPr algn="l">
              <a:lnSpc>
                <a:spcPct val="100000"/>
              </a:lnSpc>
              <a:spcBef>
                <a:spcPct val="0"/>
              </a:spcBef>
              <a:buFontTx/>
              <a:buNone/>
            </a:pPr>
            <a:endParaRPr lang="en-US" sz="1000" dirty="0">
              <a:latin typeface="ArialMT" charset="0"/>
            </a:endParaRPr>
          </a:p>
          <a:p>
            <a:pPr algn="r">
              <a:lnSpc>
                <a:spcPct val="100000"/>
              </a:lnSpc>
              <a:spcBef>
                <a:spcPct val="0"/>
              </a:spcBef>
              <a:buFontTx/>
              <a:buNone/>
            </a:pPr>
            <a:r>
              <a:rPr lang="en-US" sz="2400" dirty="0">
                <a:solidFill>
                  <a:srgbClr val="010595"/>
                </a:solidFill>
                <a:latin typeface="ArialMT" charset="0"/>
              </a:rPr>
              <a:t>( Think about it, talk it over, but don</a:t>
            </a:r>
            <a:r>
              <a:rPr lang="ja-JP" altLang="en-US" sz="2400" dirty="0">
                <a:solidFill>
                  <a:srgbClr val="010595"/>
                </a:solidFill>
                <a:latin typeface="ArialMT" charset="0"/>
              </a:rPr>
              <a:t>’</a:t>
            </a:r>
            <a:r>
              <a:rPr lang="en-US" altLang="ja-JP" sz="2400" dirty="0">
                <a:solidFill>
                  <a:srgbClr val="010595"/>
                </a:solidFill>
                <a:latin typeface="ArialMT" charset="0"/>
              </a:rPr>
              <a:t>t give away the answer! )</a:t>
            </a:r>
            <a:endParaRPr lang="en-US" sz="2400" dirty="0">
              <a:solidFill>
                <a:srgbClr val="010595"/>
              </a:solidFill>
              <a:latin typeface="ArialMT" charset="0"/>
            </a:endParaRPr>
          </a:p>
        </p:txBody>
      </p:sp>
    </p:spTree>
    <p:extLst>
      <p:ext uri="{BB962C8B-B14F-4D97-AF65-F5344CB8AC3E}">
        <p14:creationId xmlns:p14="http://schemas.microsoft.com/office/powerpoint/2010/main" val="374439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a:xfrm>
            <a:off x="0" y="0"/>
            <a:ext cx="9144000" cy="1295400"/>
          </a:xfrm>
        </p:spPr>
        <p:txBody>
          <a:bodyPr/>
          <a:lstStyle/>
          <a:p>
            <a:pPr eaLnBrk="1" hangingPunct="1"/>
            <a:r>
              <a:rPr lang="en-US" dirty="0">
                <a:latin typeface="Times New Roman" charset="0"/>
                <a:ea typeface="ＭＳ Ｐゴシック" charset="0"/>
                <a:cs typeface="ＭＳ Ｐゴシック" charset="0"/>
              </a:rPr>
              <a:t>Forged coins - answer</a:t>
            </a:r>
            <a:endParaRPr lang="en-US" dirty="0">
              <a:latin typeface="Arial" charset="0"/>
              <a:ea typeface="ＭＳ Ｐゴシック" charset="0"/>
              <a:cs typeface="ＭＳ Ｐゴシック" charset="0"/>
            </a:endParaRPr>
          </a:p>
        </p:txBody>
      </p:sp>
      <p:sp>
        <p:nvSpPr>
          <p:cNvPr id="155650" name="Text Box 3"/>
          <p:cNvSpPr txBox="1">
            <a:spLocks noChangeArrowheads="1"/>
          </p:cNvSpPr>
          <p:nvPr/>
        </p:nvSpPr>
        <p:spPr bwMode="auto">
          <a:xfrm>
            <a:off x="381000" y="1524000"/>
            <a:ext cx="8104188"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algn="l">
              <a:lnSpc>
                <a:spcPct val="100000"/>
              </a:lnSpc>
              <a:spcBef>
                <a:spcPct val="0"/>
              </a:spcBef>
              <a:buFontTx/>
              <a:buNone/>
            </a:pPr>
            <a:r>
              <a:rPr lang="en-US" sz="2400" dirty="0">
                <a:latin typeface="Times New Roman" charset="0"/>
              </a:rPr>
              <a:t>Make a new bag or pile of coins. In this pile, include:</a:t>
            </a:r>
          </a:p>
          <a:p>
            <a:pPr algn="l">
              <a:lnSpc>
                <a:spcPct val="100000"/>
              </a:lnSpc>
              <a:spcBef>
                <a:spcPct val="0"/>
              </a:spcBef>
              <a:buFontTx/>
              <a:buNone/>
            </a:pPr>
            <a:r>
              <a:rPr lang="en-US" sz="2400" dirty="0">
                <a:latin typeface="Times New Roman" charset="0"/>
              </a:rPr>
              <a:t>	- 1 coin from bag 1, </a:t>
            </a:r>
          </a:p>
          <a:p>
            <a:pPr algn="l">
              <a:lnSpc>
                <a:spcPct val="100000"/>
              </a:lnSpc>
              <a:spcBef>
                <a:spcPct val="0"/>
              </a:spcBef>
              <a:buFontTx/>
              <a:buNone/>
            </a:pPr>
            <a:r>
              <a:rPr lang="en-US" sz="2400" dirty="0">
                <a:latin typeface="Times New Roman" charset="0"/>
              </a:rPr>
              <a:t>	- 2 coins from bag 2</a:t>
            </a:r>
          </a:p>
          <a:p>
            <a:pPr algn="l">
              <a:lnSpc>
                <a:spcPct val="100000"/>
              </a:lnSpc>
              <a:spcBef>
                <a:spcPct val="0"/>
              </a:spcBef>
              <a:buFontTx/>
              <a:buNone/>
            </a:pPr>
            <a:r>
              <a:rPr lang="en-US" sz="2400" dirty="0">
                <a:latin typeface="Times New Roman" charset="0"/>
              </a:rPr>
              <a:t>	- 3 coins from bag 3…</a:t>
            </a:r>
          </a:p>
          <a:p>
            <a:pPr algn="l">
              <a:lnSpc>
                <a:spcPct val="100000"/>
              </a:lnSpc>
              <a:spcBef>
                <a:spcPct val="0"/>
              </a:spcBef>
              <a:buFontTx/>
              <a:buNone/>
            </a:pPr>
            <a:r>
              <a:rPr lang="en-US" sz="2400" dirty="0">
                <a:latin typeface="Times New Roman" charset="0"/>
              </a:rPr>
              <a:t>	… 10 coins from bag 10</a:t>
            </a:r>
          </a:p>
          <a:p>
            <a:pPr algn="l">
              <a:lnSpc>
                <a:spcPct val="100000"/>
              </a:lnSpc>
              <a:spcBef>
                <a:spcPct val="0"/>
              </a:spcBef>
              <a:buFontTx/>
              <a:buNone/>
            </a:pPr>
            <a:r>
              <a:rPr lang="en-US" sz="2400" dirty="0">
                <a:latin typeface="Times New Roman" charset="0"/>
              </a:rPr>
              <a:t>Ask the dealer to weigh, and report back</a:t>
            </a:r>
          </a:p>
          <a:p>
            <a:pPr algn="l">
              <a:lnSpc>
                <a:spcPct val="100000"/>
              </a:lnSpc>
              <a:spcBef>
                <a:spcPct val="0"/>
              </a:spcBef>
              <a:buFontTx/>
              <a:buNone/>
            </a:pPr>
            <a:endParaRPr lang="en-US" sz="2400" dirty="0">
              <a:latin typeface="Times New Roman" charset="0"/>
            </a:endParaRPr>
          </a:p>
          <a:p>
            <a:pPr algn="l">
              <a:lnSpc>
                <a:spcPct val="100000"/>
              </a:lnSpc>
              <a:spcBef>
                <a:spcPct val="0"/>
              </a:spcBef>
              <a:buFontTx/>
              <a:buNone/>
            </a:pPr>
            <a:endParaRPr lang="en-US" sz="2400" dirty="0">
              <a:latin typeface="Times New Roman" charset="0"/>
            </a:endParaRPr>
          </a:p>
          <a:p>
            <a:pPr algn="l">
              <a:lnSpc>
                <a:spcPct val="100000"/>
              </a:lnSpc>
              <a:spcBef>
                <a:spcPct val="0"/>
              </a:spcBef>
              <a:buFontTx/>
              <a:buNone/>
            </a:pPr>
            <a:r>
              <a:rPr lang="en-US" sz="2400" dirty="0">
                <a:latin typeface="Times New Roman" charset="0"/>
              </a:rPr>
              <a:t>This yields a total of 55 coins</a:t>
            </a:r>
          </a:p>
          <a:p>
            <a:pPr algn="l">
              <a:lnSpc>
                <a:spcPct val="100000"/>
              </a:lnSpc>
              <a:spcBef>
                <a:spcPct val="0"/>
              </a:spcBef>
              <a:buFontTx/>
              <a:buNone/>
            </a:pPr>
            <a:r>
              <a:rPr lang="en-US" sz="2400" dirty="0">
                <a:latin typeface="Times New Roman" charset="0"/>
              </a:rPr>
              <a:t>If total weight =55.1, bag 1 contained forgeries</a:t>
            </a:r>
          </a:p>
          <a:p>
            <a:pPr algn="l">
              <a:lnSpc>
                <a:spcPct val="100000"/>
              </a:lnSpc>
              <a:spcBef>
                <a:spcPct val="0"/>
              </a:spcBef>
              <a:buFontTx/>
              <a:buNone/>
            </a:pPr>
            <a:r>
              <a:rPr lang="en-US" sz="2400" dirty="0">
                <a:latin typeface="Times New Roman" charset="0"/>
              </a:rPr>
              <a:t>If total weight =55.2, bag 2 contained forgeries … </a:t>
            </a:r>
          </a:p>
          <a:p>
            <a:pPr algn="l">
              <a:lnSpc>
                <a:spcPct val="100000"/>
              </a:lnSpc>
              <a:spcBef>
                <a:spcPct val="0"/>
              </a:spcBef>
              <a:buFontTx/>
              <a:buNone/>
            </a:pPr>
            <a:r>
              <a:rPr lang="en-US" sz="2400" dirty="0">
                <a:latin typeface="Times New Roman" charset="0"/>
              </a:rPr>
              <a:t>		etc.</a:t>
            </a:r>
          </a:p>
          <a:p>
            <a:pPr algn="l">
              <a:lnSpc>
                <a:spcPct val="100000"/>
              </a:lnSpc>
              <a:spcBef>
                <a:spcPct val="0"/>
              </a:spcBef>
              <a:buNone/>
            </a:pPr>
            <a:r>
              <a:rPr lang="en-US" sz="2400" dirty="0">
                <a:latin typeface="Times New Roman" charset="0"/>
              </a:rPr>
              <a:t>If total weight =56.0, bag 10 contained forgeries … </a:t>
            </a:r>
          </a:p>
          <a:p>
            <a:pPr algn="l">
              <a:lnSpc>
                <a:spcPct val="100000"/>
              </a:lnSpc>
              <a:spcBef>
                <a:spcPct val="0"/>
              </a:spcBef>
              <a:buFontTx/>
              <a:buNone/>
            </a:pPr>
            <a:endParaRPr lang="en-US" sz="2400" dirty="0">
              <a:latin typeface="Times New Roman" charset="0"/>
            </a:endParaRPr>
          </a:p>
        </p:txBody>
      </p:sp>
    </p:spTree>
    <p:extLst>
      <p:ext uri="{BB962C8B-B14F-4D97-AF65-F5344CB8AC3E}">
        <p14:creationId xmlns:p14="http://schemas.microsoft.com/office/powerpoint/2010/main" val="281407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3" name="Rectangle 2"/>
          <p:cNvSpPr>
            <a:spLocks noGrp="1" noChangeArrowheads="1"/>
          </p:cNvSpPr>
          <p:nvPr>
            <p:ph type="ctrTitle"/>
          </p:nvPr>
        </p:nvSpPr>
        <p:spPr>
          <a:xfrm>
            <a:off x="381000" y="1371600"/>
            <a:ext cx="8229600" cy="914400"/>
          </a:xfrm>
        </p:spPr>
        <p:txBody>
          <a:bodyPr/>
          <a:lstStyle/>
          <a:p>
            <a:pPr eaLnBrk="1" hangingPunct="1"/>
            <a:r>
              <a:rPr lang="en-US" sz="3600">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pic>
        <p:nvPicPr>
          <p:cNvPr id="1361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5257800" cy="5029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ectangle 2"/>
          <p:cNvSpPr txBox="1">
            <a:spLocks noChangeArrowheads="1"/>
          </p:cNvSpPr>
          <p:nvPr/>
        </p:nvSpPr>
        <p:spPr>
          <a:xfrm>
            <a:off x="0" y="0"/>
            <a:ext cx="9144000" cy="1524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spcAft>
                <a:spcPts val="1200"/>
              </a:spcAft>
            </a:pPr>
            <a:r>
              <a:rPr lang="en-US" sz="4000" dirty="0">
                <a:latin typeface="Times New Roman" charset="0"/>
                <a:ea typeface="ＭＳ Ｐゴシック" charset="0"/>
                <a:cs typeface="ＭＳ Ｐゴシック" charset="0"/>
              </a:rPr>
              <a:t>Rebus problems (example): </a:t>
            </a:r>
          </a:p>
          <a:p>
            <a:pPr algn="l"/>
            <a:r>
              <a:rPr lang="en-US" sz="2900" dirty="0">
                <a:latin typeface="Times New Roman" charset="0"/>
                <a:ea typeface="ＭＳ Ｐゴシック" charset="0"/>
                <a:cs typeface="ＭＳ Ｐゴシック" charset="0"/>
              </a:rPr>
              <a:t>In the box are letters or words, arranged to reflect a common phrase. For instance, the one below is “bend over backwards”</a:t>
            </a:r>
          </a:p>
        </p:txBody>
      </p:sp>
    </p:spTree>
    <p:extLst>
      <p:ext uri="{BB962C8B-B14F-4D97-AF65-F5344CB8AC3E}">
        <p14:creationId xmlns:p14="http://schemas.microsoft.com/office/powerpoint/2010/main" val="1098488171"/>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107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68140</TotalTime>
  <Words>1023</Words>
  <Application>Microsoft Macintosh PowerPoint</Application>
  <PresentationFormat>On-screen Show (4:3)</PresentationFormat>
  <Paragraphs>131</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ArialMT</vt:lpstr>
      <vt:lpstr>Calibri</vt:lpstr>
      <vt:lpstr>Times</vt:lpstr>
      <vt:lpstr>Times New Roman</vt:lpstr>
      <vt:lpstr>Wingdings</vt:lpstr>
      <vt:lpstr>Office Theme</vt:lpstr>
      <vt:lpstr>PowerPoint Presentation</vt:lpstr>
      <vt:lpstr>Lightbulb</vt:lpstr>
      <vt:lpstr>Lightbulb</vt:lpstr>
      <vt:lpstr>PowerPoint Presentation</vt:lpstr>
      <vt:lpstr>PowerPoint Presentation</vt:lpstr>
      <vt:lpstr>PowerPoint Presentation</vt:lpstr>
      <vt:lpstr>Find the forged coins</vt:lpstr>
      <vt:lpstr>Forged coins - answer</vt:lpstr>
      <vt:lpstr>:</vt:lpstr>
      <vt:lpstr>PowerPoint Presentation</vt:lpstr>
      <vt:lpstr>PowerPoint Presentation</vt:lpstr>
      <vt:lpstr>tooth heart potato</vt:lpstr>
      <vt:lpstr>tooth heart potato</vt:lpstr>
    </vt:vector>
  </TitlesOfParts>
  <Company>Northwestern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activity when people solve problems with insight</dc:title>
  <dc:creator>Karuna</dc:creator>
  <cp:lastModifiedBy>Microsoft Office User</cp:lastModifiedBy>
  <cp:revision>2215</cp:revision>
  <dcterms:created xsi:type="dcterms:W3CDTF">2011-04-18T01:04:38Z</dcterms:created>
  <dcterms:modified xsi:type="dcterms:W3CDTF">2019-03-05T04:46:30Z</dcterms:modified>
</cp:coreProperties>
</file>